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 id="2147483672" r:id="rId3"/>
    <p:sldMasterId id="2147483684" r:id="rId4"/>
  </p:sldMasterIdLst>
  <p:notesMasterIdLst>
    <p:notesMasterId r:id="rId43"/>
  </p:notesMasterIdLst>
  <p:sldIdLst>
    <p:sldId id="258" r:id="rId5"/>
    <p:sldId id="378" r:id="rId6"/>
    <p:sldId id="260" r:id="rId7"/>
    <p:sldId id="256" r:id="rId8"/>
    <p:sldId id="257" r:id="rId9"/>
    <p:sldId id="284" r:id="rId10"/>
    <p:sldId id="259" r:id="rId11"/>
    <p:sldId id="279" r:id="rId12"/>
    <p:sldId id="271" r:id="rId13"/>
    <p:sldId id="270" r:id="rId14"/>
    <p:sldId id="273" r:id="rId15"/>
    <p:sldId id="280" r:id="rId16"/>
    <p:sldId id="281" r:id="rId17"/>
    <p:sldId id="282" r:id="rId18"/>
    <p:sldId id="283" r:id="rId19"/>
    <p:sldId id="285" r:id="rId20"/>
    <p:sldId id="287" r:id="rId21"/>
    <p:sldId id="288" r:id="rId22"/>
    <p:sldId id="289" r:id="rId23"/>
    <p:sldId id="286" r:id="rId24"/>
    <p:sldId id="290" r:id="rId25"/>
    <p:sldId id="4412" r:id="rId26"/>
    <p:sldId id="4411" r:id="rId27"/>
    <p:sldId id="291" r:id="rId28"/>
    <p:sldId id="292" r:id="rId29"/>
    <p:sldId id="293" r:id="rId30"/>
    <p:sldId id="297" r:id="rId31"/>
    <p:sldId id="376" r:id="rId32"/>
    <p:sldId id="377" r:id="rId33"/>
    <p:sldId id="294" r:id="rId34"/>
    <p:sldId id="295" r:id="rId35"/>
    <p:sldId id="296" r:id="rId36"/>
    <p:sldId id="277" r:id="rId37"/>
    <p:sldId id="4414" r:id="rId38"/>
    <p:sldId id="4416" r:id="rId39"/>
    <p:sldId id="4415" r:id="rId40"/>
    <p:sldId id="4413" r:id="rId41"/>
    <p:sldId id="4410"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28" userDrawn="1">
          <p15:clr>
            <a:srgbClr val="A4A3A4"/>
          </p15:clr>
        </p15:guide>
        <p15:guide id="2" pos="38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5" d="100"/>
          <a:sy n="85" d="100"/>
        </p:scale>
        <p:origin x="744" y="96"/>
      </p:cViewPr>
      <p:guideLst>
        <p:guide orient="horz" pos="2128"/>
        <p:guide pos="38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14</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16</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17</a:t>
            </a:fld>
            <a:endPar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27</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30</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panose="020B0604020202020204"/>
                <a:ea typeface="Arial" panose="020B0604020202020204"/>
                <a:cs typeface="Arial" panose="020B0604020202020204"/>
                <a:sym typeface="Arial" panose="020B0604020202020204"/>
              </a:rPr>
              <a:t>2</a:t>
            </a:fld>
            <a:endPar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6</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8</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697F36E-A47A-4D45-8559-5E0803DB9047}"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sv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6.wmf"/><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panose="020B0604020202020204"/>
                </a:rPr>
                <a:t>“</a:t>
              </a:r>
            </a:p>
          </p:txBody>
        </p:sp>
      </p:grpSp>
      <p:pic>
        <p:nvPicPr>
          <p:cNvPr id="165" name="Google Shape;165;p3" descr="Cách vẽ một con sóc phim hoạt hình"/>
          <p:cNvPicPr preferRelativeResize="0"/>
          <p:nvPr/>
        </p:nvPicPr>
        <p:blipFill rotWithShape="1">
          <a:blip r:embed="rId3"/>
          <a:srcRect l="49808" t="10914" r="9865" b="4113"/>
          <a:stretch>
            <a:fillRect/>
          </a:stretch>
        </p:blipFill>
        <p:spPr>
          <a:xfrm>
            <a:off x="7540329" y="1662129"/>
            <a:ext cx="4184311" cy="4613879"/>
          </a:xfrm>
          <a:prstGeom prst="rect">
            <a:avLst/>
          </a:prstGeom>
          <a:noFill/>
          <a:ln>
            <a:noFill/>
          </a:ln>
        </p:spPr>
      </p:pic>
      <p:pic>
        <p:nvPicPr>
          <p:cNvPr id="2" name="Picture 1"/>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p:cNvGrpSpPr/>
          <p:nvPr/>
        </p:nvGrpSpPr>
        <p:grpSpPr>
          <a:xfrm>
            <a:off x="30528" y="1312617"/>
            <a:ext cx="2392811" cy="1330326"/>
            <a:chOff x="-605739" y="644431"/>
            <a:chExt cx="2392811" cy="1330326"/>
          </a:xfrm>
        </p:grpSpPr>
        <p:sp>
          <p:nvSpPr>
            <p:cNvPr id="4" name="Rectangle: Rounded Corners 3"/>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p:cNvGrpSpPr/>
          <p:nvPr/>
        </p:nvGrpSpPr>
        <p:grpSpPr>
          <a:xfrm>
            <a:off x="-91440" y="545464"/>
            <a:ext cx="2395986" cy="1330326"/>
            <a:chOff x="-605739" y="644431"/>
            <a:chExt cx="2395986" cy="1330326"/>
          </a:xfrm>
        </p:grpSpPr>
        <p:sp>
          <p:nvSpPr>
            <p:cNvPr id="10" name="Rectangle: Rounded Corners 9"/>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p:cNvPicPr>
            <a:picLocks noChangeAspect="1"/>
          </p:cNvPicPr>
          <p:nvPr/>
        </p:nvPicPr>
        <p:blipFill>
          <a:blip r:embed="rId4"/>
          <a:stretch>
            <a:fillRect/>
          </a:stretch>
        </p:blipFill>
        <p:spPr>
          <a:xfrm>
            <a:off x="1828800" y="549237"/>
            <a:ext cx="8924294" cy="11635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p:cNvGrpSpPr/>
          <p:nvPr/>
        </p:nvGrpSpPr>
        <p:grpSpPr>
          <a:xfrm>
            <a:off x="4738304" y="130324"/>
            <a:ext cx="2392811" cy="1330326"/>
            <a:chOff x="-605739" y="644431"/>
            <a:chExt cx="2392811" cy="1330326"/>
          </a:xfrm>
        </p:grpSpPr>
        <p:sp>
          <p:nvSpPr>
            <p:cNvPr id="4" name="Rectangle: Rounded Corners 3"/>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p:cNvPicPr>
              <a:picLocks noChangeAspect="1"/>
            </p:cNvPicPr>
            <p:nvPr/>
          </p:nvPicPr>
          <p:blipFill>
            <a:blip r:embed="rId3"/>
            <a:srcRect/>
            <a:stretch>
              <a:fillRect/>
            </a:stretch>
          </p:blipFill>
          <p:spPr>
            <a:xfrm>
              <a:off x="-605739" y="644431"/>
              <a:ext cx="2392811" cy="1330326"/>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p:cNvGrpSpPr/>
          <p:nvPr/>
        </p:nvGrpSpPr>
        <p:grpSpPr>
          <a:xfrm>
            <a:off x="1829320" y="3866990"/>
            <a:ext cx="3056071" cy="1936910"/>
            <a:chOff x="-1231307" y="3615772"/>
            <a:chExt cx="3056071" cy="1936910"/>
          </a:xfrm>
        </p:grpSpPr>
        <p:sp>
          <p:nvSpPr>
            <p:cNvPr id="18" name="Hình chữ nhật: Góc Tròn 29"/>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p:cNvPicPr>
            <a:picLocks noChangeAspect="1"/>
          </p:cNvPicPr>
          <p:nvPr/>
        </p:nvPicPr>
        <p:blipFill>
          <a:blip r:embed="rId3"/>
          <a:stretch>
            <a:fillRect/>
          </a:stretch>
        </p:blipFill>
        <p:spPr>
          <a:xfrm>
            <a:off x="6277411" y="3711686"/>
            <a:ext cx="3889199" cy="2275151"/>
          </a:xfrm>
          <a:prstGeom prst="rect">
            <a:avLst/>
          </a:prstGeom>
        </p:spPr>
      </p:pic>
      <p:sp>
        <p:nvSpPr>
          <p:cNvPr id="4" name="TextBox 3"/>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720" y="659452"/>
            <a:ext cx="7861164" cy="619854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3"/>
          <a:stretch>
            <a:fillRect/>
          </a:stretch>
        </p:blipFill>
        <p:spPr>
          <a:xfrm>
            <a:off x="37355" y="3295361"/>
            <a:ext cx="3397771" cy="3631252"/>
          </a:xfrm>
          <a:prstGeom prst="rect">
            <a:avLst/>
          </a:prstGeom>
        </p:spPr>
      </p:pic>
      <p:sp>
        <p:nvSpPr>
          <p:cNvPr id="4" name="TextBox 3"/>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p:cNvPicPr>
            <a:picLocks noChangeAspect="1"/>
          </p:cNvPicPr>
          <p:nvPr/>
        </p:nvPicPr>
        <p:blipFill>
          <a:blip r:embed="rId4"/>
          <a:stretch>
            <a:fillRect/>
          </a:stretch>
        </p:blipFill>
        <p:spPr>
          <a:xfrm>
            <a:off x="1632649" y="780117"/>
            <a:ext cx="9925148" cy="126807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2"/>
          <a:stretch>
            <a:fillRect/>
          </a:stretch>
        </p:blipFill>
        <p:spPr>
          <a:xfrm>
            <a:off x="37355" y="3295361"/>
            <a:ext cx="3397771" cy="3631252"/>
          </a:xfrm>
          <a:prstGeom prst="rect">
            <a:avLst/>
          </a:prstGeom>
        </p:spPr>
      </p:pic>
      <p:sp>
        <p:nvSpPr>
          <p:cNvPr id="4" name="TextBox 3"/>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còn</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gọi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là</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3"/>
          <a:stretch>
            <a:fillRect/>
          </a:stretch>
        </p:blipFill>
        <p:spPr>
          <a:xfrm>
            <a:off x="1632649" y="780117"/>
            <a:ext cx="9925148" cy="1268078"/>
          </a:xfrm>
          <a:prstGeom prst="rect">
            <a:avLst/>
          </a:prstGeom>
        </p:spPr>
      </p:pic>
      <p:pic>
        <p:nvPicPr>
          <p:cNvPr id="1028" name="Picture 4" descr="Mê hoặc rừng khộp mùa thay lá - Vĩnh Long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2"/>
          <a:stretch>
            <a:fillRect/>
          </a:stretch>
        </p:blipFill>
        <p:spPr>
          <a:xfrm>
            <a:off x="37355" y="3295361"/>
            <a:ext cx="3397771" cy="3631252"/>
          </a:xfrm>
          <a:prstGeom prst="rect">
            <a:avLst/>
          </a:prstGeom>
        </p:spPr>
      </p:pic>
      <p:sp>
        <p:nvSpPr>
          <p:cNvPr id="4" name="TextBox 3"/>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panose="020B0604020202020204"/>
                <a:sym typeface="Arial" panose="020B0604020202020204"/>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panose="020B0604020202020204"/>
                <a:sym typeface="Arial" panose="020B0604020202020204"/>
              </a:rPr>
              <a:t>loài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thú</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cùng</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họ</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với</a:t>
            </a:r>
            <a:r>
              <a:rPr kumimoji="0" lang="en-US" sz="4800" b="1" i="0" u="none" strike="noStrike" kern="0" cap="none" spc="0" normalizeH="0" noProof="0" dirty="0">
                <a:ln>
                  <a:noFill/>
                </a:ln>
                <a:solidFill>
                  <a:srgbClr val="FF0000"/>
                </a:solidFill>
                <a:effectLst/>
                <a:uLnTx/>
                <a:uFillTx/>
                <a:latin typeface="Calibri" panose="020F0502020204030204"/>
                <a:cs typeface="Arial" panose="020B0604020202020204"/>
                <a:sym typeface="Arial" panose="020B0604020202020204"/>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panose="020B0604020202020204"/>
                <a:sym typeface="Arial" panose="020B0604020202020204"/>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panose="020B0604020202020204"/>
              <a:sym typeface="Arial" panose="020B0604020202020204"/>
            </a:endParaRPr>
          </a:p>
        </p:txBody>
      </p:sp>
      <p:pic>
        <p:nvPicPr>
          <p:cNvPr id="5" name="Picture 4"/>
          <p:cNvPicPr>
            <a:picLocks noChangeAspect="1"/>
          </p:cNvPicPr>
          <p:nvPr/>
        </p:nvPicPr>
        <p:blipFill>
          <a:blip r:embed="rId3"/>
          <a:stretch>
            <a:fillRect/>
          </a:stretch>
        </p:blipFill>
        <p:spPr>
          <a:xfrm>
            <a:off x="1632649" y="780117"/>
            <a:ext cx="9925148" cy="1268078"/>
          </a:xfrm>
          <a:prstGeom prst="rect">
            <a:avLst/>
          </a:prstGeom>
        </p:spPr>
      </p:pic>
      <p:pic>
        <p:nvPicPr>
          <p:cNvPr id="2050" name="Picture 2" descr="Mang (thú)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30" y="173355"/>
            <a:ext cx="10988040" cy="5706110"/>
          </a:xfrm>
          <a:prstGeom prst="rect">
            <a:avLst/>
          </a:prstGeom>
        </p:spPr>
      </p:pic>
      <p:sp>
        <p:nvSpPr>
          <p:cNvPr id="5" name="TextBox 4"/>
          <p:cNvSpPr txBox="1"/>
          <p:nvPr/>
        </p:nvSpPr>
        <p:spPr>
          <a:xfrm>
            <a:off x="1492885" y="1150620"/>
            <a:ext cx="9311005" cy="3228975"/>
          </a:xfrm>
          <a:prstGeom prst="rect">
            <a:avLst/>
          </a:prstGeom>
          <a:noFill/>
        </p:spPr>
        <p:txBody>
          <a:bodyPr wrap="square" rtlCol="0">
            <a:no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rất đông?</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Chi tiết nào cho thấy muông thú trong rừng thoắt ẩn, thoắt hiện?</a:t>
            </a:r>
            <a:r>
              <a:rPr lang="en-US" altLang="vi-VN" sz="3200" b="1" dirty="0">
                <a:latin typeface="Calibri" panose="020F0502020204030204" pitchFamily="34" charset="0"/>
                <a:cs typeface="Calibri" panose="020F0502020204030204" pitchFamily="34" charset="0"/>
              </a:rPr>
              <a:t> </a:t>
            </a:r>
          </a:p>
          <a:p>
            <a:pPr lvl="0" algn="ctr">
              <a:buClrTx/>
              <a:defRPr/>
            </a:pPr>
            <a:r>
              <a:rPr lang="vi-VN" sz="3200" b="1" dirty="0">
                <a:latin typeface="Calibri" panose="020F0502020204030204" pitchFamily="34" charset="0"/>
                <a:cs typeface="Calibri" panose="020F0502020204030204" pitchFamily="34" charset="0"/>
              </a:rPr>
              <a:t>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3856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flipH="1">
            <a:off x="2262505" y="1958340"/>
            <a:ext cx="1624965" cy="1556385"/>
          </a:xfrm>
          <a:prstGeom prst="rect">
            <a:avLst/>
          </a:prstGeom>
          <a:noFill/>
        </p:spPr>
        <p:txBody>
          <a:bodyPr wrap="square" rtlCol="0">
            <a:noAutofit/>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194508"/>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89760"/>
            <a:ext cx="6802120" cy="396938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vật thấy người lạ vào rừng, chúng chạy, nhảy, chuyền cành </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thoắt ẩn, thoắt hiện</a:t>
            </a:r>
            <a:r>
              <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khiến cây rừng như chuyển động.</a:t>
            </a:r>
            <a:r>
              <a:rPr lang="en-US" alt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dirty="0">
                <a:effectLst/>
                <a:latin typeface="Calibri" panose="020F0502020204030204" pitchFamily="34" charset="0"/>
                <a:ea typeface="Cambria" panose="02040503050406030204" pitchFamily="18" charset="0"/>
                <a:cs typeface="Calibri" panose="020F0502020204030204" pitchFamily="34" charset="0"/>
                <a:sym typeface="+mn-ea"/>
              </a:rPr>
              <a:t>Mấy con mang vàng hệt như màu lá đang ăn cỏ non.</a:t>
            </a:r>
            <a:endParaRPr lang="vi-VN" sz="2800"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r>
              <a:rPr lang="vi-VN" sz="2800" b="1" dirty="0">
                <a:latin typeface="Calibri" panose="020F0502020204030204" pitchFamily="34" charset="0"/>
                <a:cs typeface="Calibri" panose="020F0502020204030204" pitchFamily="34" charset="0"/>
                <a:sym typeface="+mn-ea"/>
              </a:rPr>
              <a:t>Chi tiết nào cho thấy muông thú trong rừng rất đông</a:t>
            </a:r>
            <a:r>
              <a:rPr lang="en-US" altLang="vi-VN" sz="2800" b="1" dirty="0">
                <a:latin typeface="Calibri" panose="020F0502020204030204" pitchFamily="34" charset="0"/>
                <a:cs typeface="Calibri" panose="020F0502020204030204" pitchFamily="34" charset="0"/>
                <a:sym typeface="+mn-ea"/>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Chúng tôi đi đến đâu, rừng rào rào chuyển động đến đấy</a:t>
            </a:r>
            <a:r>
              <a:rPr lang="en-US" alt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p>
        </p:txBody>
      </p:sp>
      <p:pic>
        <p:nvPicPr>
          <p:cNvPr id="11" name="Picture 10"/>
          <p:cNvPicPr>
            <a:picLocks noChangeAspect="1"/>
          </p:cNvPicPr>
          <p:nvPr/>
        </p:nvPicPr>
        <p:blipFill>
          <a:blip r:embed="rId7"/>
          <a:stretch>
            <a:fillRect/>
          </a:stretch>
        </p:blipFill>
        <p:spPr>
          <a:xfrm>
            <a:off x="7955280" y="2168525"/>
            <a:ext cx="3336925" cy="31623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60" y="1857375"/>
            <a:ext cx="6299200" cy="267652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1" dirty="0">
                <a:latin typeface="Calibri" panose="020F0502020204030204" pitchFamily="34" charset="0"/>
                <a:cs typeface="Calibri" panose="020F0502020204030204" pitchFamily="34" charset="0"/>
                <a:sym typeface="+mn-ea"/>
              </a:rPr>
              <a:t>Chi tiết nào cho thấy muông thú trong rừng thoắt ẩn, thoắt hiện</a:t>
            </a:r>
            <a:r>
              <a:rPr lang="vi-VN" sz="28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a:t>
            </a:r>
            <a:endParaRPr lang="en-US" sz="28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p:cNvPicPr>
            <a:picLocks noChangeAspect="1"/>
          </p:cNvPicPr>
          <p:nvPr/>
        </p:nvPicPr>
        <p:blipFill>
          <a:blip r:embed="rId7"/>
          <a:stretch>
            <a:fillRect/>
          </a:stretch>
        </p:blipFill>
        <p:spPr>
          <a:xfrm>
            <a:off x="7463155" y="2535237"/>
            <a:ext cx="3829050" cy="1685925"/>
          </a:xfrm>
          <a:prstGeom prst="rect">
            <a:avLst/>
          </a:prstGeom>
        </p:spPr>
      </p:pic>
      <p:sp>
        <p:nvSpPr>
          <p:cNvPr id="12" name="TextBox 11"/>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p:cNvGraphicFramePr>
            <a:graphicFrameLocks noGrp="1"/>
          </p:cNvGraphicFramePr>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20000"/>
                    </a:ext>
                  </a:extLst>
                </a:gridCol>
                <a:gridCol w="7348919">
                  <a:extLst>
                    <a:ext uri="{9D8B030D-6E8A-4147-A177-3AD203B41FA5}">
                      <a16:colId xmlns:a16="http://schemas.microsoft.com/office/drawing/2014/main" val="20001"/>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1" name="TextBox 10"/>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1872" y="389898"/>
            <a:ext cx="11239839" cy="1015663"/>
            <a:chOff x="751872" y="389898"/>
            <a:chExt cx="11239839" cy="1015663"/>
          </a:xfrm>
        </p:grpSpPr>
        <p:sp>
          <p:nvSpPr>
            <p:cNvPr id="4"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p:cNvSpPr txBox="1"/>
          <p:nvPr/>
        </p:nvSpPr>
        <p:spPr>
          <a:xfrm>
            <a:off x="3813885" y="2602762"/>
            <a:ext cx="6640755" cy="2527935"/>
          </a:xfrm>
          <a:prstGeom prst="rect">
            <a:avLst/>
          </a:prstGeom>
          <a:noFill/>
        </p:spPr>
        <p:txBody>
          <a:bodyPr wrap="square">
            <a:spAutoFit/>
          </a:bodyPr>
          <a:lstStyle/>
          <a:p>
            <a:pPr algn="just">
              <a:lnSpc>
                <a:spcPct val="110000"/>
              </a:lnSpc>
            </a:pPr>
            <a:r>
              <a:rPr lang="en-US" sz="3600" i="1" dirty="0"/>
              <a:t>   </a:t>
            </a:r>
            <a:r>
              <a:rPr lang="vi-VN" sz="3600" i="1" dirty="0"/>
              <a:t>Bài đọc cho thấy vẻ đẹp kì thú của rừng xanh và cảm xúc yêu mến rừng, yêu mến thiên nhiên của tác giả.</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943236" y="0"/>
            <a:ext cx="8590008" cy="677324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11"/>
          <a:srcRect/>
          <a:stretch>
            <a:fillRect/>
          </a:stretch>
        </p:blipFill>
        <p:spPr>
          <a:xfrm>
            <a:off x="9360878" y="2916828"/>
            <a:ext cx="1815577" cy="3842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a:fillRect/>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TextBox1">
            <a:extLst>
              <a:ext uri="{FF2B5EF4-FFF2-40B4-BE49-F238E27FC236}">
                <a16:creationId xmlns:a16="http://schemas.microsoft.com/office/drawing/2014/main" id="{ABAC9428-FD09-77CB-598E-A76B87641DAC}"/>
              </a:ext>
            </a:extLst>
          </p:cNvPr>
          <p:cNvPicPr>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7748588" y="3349625"/>
            <a:ext cx="3400425" cy="14287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87444" y="2021725"/>
            <a:ext cx="9498391" cy="265199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pic>
        <p:nvPicPr>
          <p:cNvPr id="4" name="Picture 3" descr="A picture containing clipart, cartoon, graphics, child 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gọn</a:t>
            </a: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ghẽ</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6" name="Rectangle 5"/>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tí</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hon</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7" name="Rectangle 6"/>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FFFFFF"/>
                </a:solidFill>
                <a:effectLst/>
                <a:uLnTx/>
                <a:uFillTx/>
                <a:latin typeface="Arial" panose="020B0604020202020204"/>
                <a:ea typeface="+mn-ea"/>
                <a:cs typeface="+mn-cs"/>
                <a:sym typeface="Arial" panose="020B0604020202020204"/>
              </a:rPr>
              <a:t>thưa</a:t>
            </a:r>
            <a:r>
              <a:rPr kumimoji="0" lang="en-US" sz="2400" b="0" i="0" u="none" strike="noStrike" kern="0" cap="none" spc="0" normalizeH="0" noProof="0" dirty="0">
                <a:ln>
                  <a:noFill/>
                </a:ln>
                <a:solidFill>
                  <a:srgbClr val="FFFFFF"/>
                </a:solidFill>
                <a:effectLst/>
                <a:uLnTx/>
                <a:uFillTx/>
                <a:latin typeface="Arial" panose="020B0604020202020204"/>
                <a:ea typeface="+mn-ea"/>
                <a:cs typeface="+mn-cs"/>
                <a:sym typeface="Arial" panose="020B0604020202020204"/>
              </a:rPr>
              <a:t> </a:t>
            </a:r>
            <a:r>
              <a:rPr kumimoji="0" lang="en-US" sz="2400" b="0" i="0" u="none" strike="noStrike" kern="0" cap="none" spc="0" normalizeH="0" noProof="0" dirty="0" err="1">
                <a:ln>
                  <a:noFill/>
                </a:ln>
                <a:solidFill>
                  <a:srgbClr val="FFFFFF"/>
                </a:solidFill>
                <a:effectLst/>
                <a:uLnTx/>
                <a:uFillTx/>
                <a:latin typeface="Arial" panose="020B0604020202020204"/>
                <a:ea typeface="+mn-ea"/>
                <a:cs typeface="+mn-cs"/>
                <a:sym typeface="Arial" panose="020B0604020202020204"/>
              </a:rPr>
              <a:t>thớt</a:t>
            </a:r>
            <a:endParaRPr kumimoji="0" lang="en-US" sz="2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cxnSp>
        <p:nvCxnSpPr>
          <p:cNvPr id="9" name="Straight Connector 8"/>
          <p:cNvCxnSpPr>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VẬN DỤNG</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1910" y="1959610"/>
            <a:ext cx="7028180" cy="20205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0000"/>
                </a:solidFill>
                <a:latin typeface="Tahoma" panose="020B0604030504040204"/>
                <a:ea typeface="Tahoma" panose="020B0604030504040204"/>
                <a:cs typeface="Tahoma" panose="020B0604030504040204"/>
                <a:sym typeface="Tahoma" panose="020B0604030504040204"/>
              </a:rPr>
              <a:t>NHÓM ĐÔI</a:t>
            </a:r>
            <a:r>
              <a:rPr lang="en-US" sz="3400" b="1" dirty="0">
                <a:solidFill>
                  <a:srgbClr val="385623"/>
                </a:solidFill>
                <a:latin typeface="Tahoma" panose="020B0604030504040204"/>
                <a:ea typeface="Tahoma" panose="020B0604030504040204"/>
                <a:cs typeface="Tahoma" panose="020B0604030504040204"/>
                <a:sym typeface="Tahoma" panose="020B0604030504040204"/>
              </a:rPr>
              <a:t> </a:t>
            </a:r>
          </a:p>
          <a:p>
            <a:pPr marL="0" marR="0" lvl="0" indent="0" algn="ctr" rtl="0">
              <a:spcBef>
                <a:spcPts val="0"/>
              </a:spcBef>
              <a:spcAft>
                <a:spcPts val="0"/>
              </a:spcAft>
              <a:buNone/>
            </a:pPr>
            <a:r>
              <a:rPr lang="en-US" sz="3400" b="1" dirty="0">
                <a:solidFill>
                  <a:srgbClr val="385623"/>
                </a:solidFill>
                <a:latin typeface="Tahoma" panose="020B0604030504040204"/>
                <a:ea typeface="Tahoma" panose="020B0604030504040204"/>
                <a:cs typeface="Tahoma" panose="020B0604030504040204"/>
                <a:sym typeface="Tahoma" panose="020B0604030504040204"/>
              </a:rPr>
              <a:t>Tìm các cặp từ đồng nghĩa và đặt câu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DẶN DÒ</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996565" y="1746250"/>
            <a:ext cx="6613525" cy="26752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Đọc lại bài, hiểu ý nghĩa bài đọc.</a:t>
            </a:r>
          </a:p>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Chia sẻ với người thân về bài đọc.</a:t>
            </a:r>
          </a:p>
          <a:p>
            <a:pPr marL="0" marR="0" lvl="0" indent="0" algn="l" rtl="0">
              <a:lnSpc>
                <a:spcPct val="150000"/>
              </a:lnSpc>
              <a:spcBef>
                <a:spcPts val="0"/>
              </a:spcBef>
              <a:spcAft>
                <a:spcPts val="0"/>
              </a:spcAft>
              <a:buNone/>
            </a:pPr>
            <a:r>
              <a:rPr lang="en-US" sz="2800" b="1" dirty="0">
                <a:solidFill>
                  <a:srgbClr val="385623"/>
                </a:solidFill>
                <a:latin typeface="Tahoma" panose="020B0604030504040204"/>
                <a:ea typeface="Tahoma" panose="020B0604030504040204"/>
                <a:cs typeface="Tahoma" panose="020B0604030504040204"/>
                <a:sym typeface="Tahoma" panose="020B0604030504040204"/>
              </a:rPr>
              <a:t>+ Đọc trước tiết học sau: Viết: tìm hiểu cách viết bài văn tả cảnh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panose="020B0604030504040204"/>
                <a:ea typeface="Tahoma" panose="020B0604030504040204"/>
                <a:cs typeface="Tahoma" panose="020B0604030504040204"/>
                <a:sym typeface="Tahoma" panose="020B0604030504040204"/>
              </a:rPr>
              <a:t>CHÚC CÁC BẠN HỌC TỐT</a:t>
            </a:r>
            <a:endParaRPr sz="6000" b="1" dirty="0">
              <a:solidFill>
                <a:srgbClr val="385623"/>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panose="020B0604030504040204"/>
                <a:ea typeface="Tahoma" panose="020B0604030504040204"/>
                <a:cs typeface="Tahoma" panose="020B0604030504040204"/>
                <a:sym typeface="Tahoma" panose="020B0604030504040204"/>
              </a:rPr>
              <a:t>Theo</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Nguyễn</a:t>
            </a:r>
            <a:r>
              <a:rPr lang="en-US" sz="2400" b="0" i="0" u="none" strike="noStrike" cap="none" dirty="0">
                <a:solidFill>
                  <a:schemeClr val="lt1"/>
                </a:solidFill>
                <a:latin typeface="Tahoma" panose="020B0604030504040204"/>
                <a:ea typeface="Tahoma" panose="020B0604030504040204"/>
                <a:cs typeface="Tahoma" panose="020B0604030504040204"/>
                <a:sym typeface="Tahoma" panose="020B0604030504040204"/>
              </a:rPr>
              <a:t> Phan </a:t>
            </a:r>
            <a:r>
              <a:rPr lang="en-US" sz="2400" b="0" i="0" u="none" strike="noStrike" cap="none" dirty="0" err="1">
                <a:solidFill>
                  <a:schemeClr val="lt1"/>
                </a:solidFill>
                <a:latin typeface="Tahoma" panose="020B0604030504040204"/>
                <a:ea typeface="Tahoma" panose="020B0604030504040204"/>
                <a:cs typeface="Tahoma" panose="020B0604030504040204"/>
                <a:sym typeface="Tahoma" panose="020B0604030504040204"/>
              </a:rPr>
              <a:t>Hách</a:t>
            </a:r>
            <a:endParaRPr sz="2400" b="0" i="0" u="none" strike="noStrike" cap="none" dirty="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2" name="Picture 1"/>
          <p:cNvPicPr>
            <a:picLocks noChangeAspect="1"/>
          </p:cNvPicPr>
          <p:nvPr/>
        </p:nvPicPr>
        <p:blipFill>
          <a:blip r:embed="rId3"/>
          <a:stretch>
            <a:fillRect/>
          </a:stretch>
        </p:blipFill>
        <p:spPr>
          <a:xfrm>
            <a:off x="4785225" y="280367"/>
            <a:ext cx="3109229" cy="1115665"/>
          </a:xfrm>
          <a:prstGeom prst="rect">
            <a:avLst/>
          </a:prstGeom>
        </p:spPr>
      </p:pic>
      <p:pic>
        <p:nvPicPr>
          <p:cNvPr id="3" name="Picture 2"/>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fltVal val="0"/>
                                          </p:val>
                                        </p:tav>
                                        <p:tav tm="100000">
                                          <p:val>
                                            <p:strVal val="#ppt_w"/>
                                          </p:val>
                                        </p:tav>
                                      </p:tavLst>
                                    </p:anim>
                                    <p:anim calcmode="lin" valueType="num">
                                      <p:cBhvr additive="base">
                                        <p:cTn id="20" dur="250"/>
                                        <p:tgtEl>
                                          <p:spTgt spid="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1</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Đọc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đúng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và</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diễn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bài</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Kì</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diệu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xanh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biết</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nhấn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giọng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ở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những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từ</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quan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trọng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thể</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hiện</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cảm</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xúc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thích</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thú</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trước</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vẻ</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đẹp</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hoang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sơ</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đáng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yêu</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của</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 </a:t>
              </a:r>
              <a:r>
                <a:rPr lang="en-US" sz="2400" dirty="0" err="1">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rừng</a:t>
              </a:r>
              <a:r>
                <a:rPr lang="en-US" sz="2400"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a:t>
              </a:r>
              <a:endParaRPr sz="2400" b="0" i="0" u="none" strike="noStrike" cap="none"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2</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panose="020B0604030504040204"/>
                  <a:sym typeface="Tahoma" panose="020B0604030504040204"/>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2" name="Google Shape;136;p2"/>
          <p:cNvGrpSpPr/>
          <p:nvPr/>
        </p:nvGrpSpPr>
        <p:grpSpPr>
          <a:xfrm>
            <a:off x="3992879" y="4560256"/>
            <a:ext cx="7152640" cy="1677983"/>
            <a:chOff x="3983048" y="1572262"/>
            <a:chExt cx="6726439" cy="1282072"/>
          </a:xfrm>
        </p:grpSpPr>
        <p:sp>
          <p:nvSpPr>
            <p:cNvPr id="3" name="Google Shape;137;p2"/>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panose="020B0604020202020204"/>
              </a:endParaRPr>
            </a:p>
          </p:txBody>
        </p:sp>
        <p:sp>
          <p:nvSpPr>
            <p:cNvPr id="4" name="Google Shape;138;p2"/>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rPr>
                <a:t>3</a:t>
              </a:r>
              <a:endParaRPr sz="3600" b="0" i="0" u="none" strike="noStrike" cap="none" dirty="0">
                <a:solidFill>
                  <a:srgbClr val="385623"/>
                </a:solidFill>
                <a:latin typeface="Cambria" panose="02040503050406030204" pitchFamily="18" charset="0"/>
                <a:ea typeface="Cambria" panose="02040503050406030204" pitchFamily="18" charset="0"/>
                <a:cs typeface="Tahoma" panose="020B0604030504040204"/>
                <a:sym typeface="Tahoma" panose="020B0604030504040204"/>
              </a:endParaRPr>
            </a:p>
          </p:txBody>
        </p:sp>
        <p:sp>
          <p:nvSpPr>
            <p:cNvPr id="5" name="Google Shape;139;p2"/>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1120" y="792152"/>
            <a:ext cx="7128704" cy="595408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p:cNvGrpSpPr/>
          <p:nvPr/>
        </p:nvGrpSpPr>
        <p:grpSpPr>
          <a:xfrm>
            <a:off x="908391" y="1957025"/>
            <a:ext cx="7382169" cy="1483344"/>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907016" y="3706723"/>
            <a:ext cx="7448069" cy="1386971"/>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31403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p:cNvGrpSpPr/>
          <p:nvPr/>
        </p:nvGrpSpPr>
        <p:grpSpPr>
          <a:xfrm>
            <a:off x="832191" y="2199477"/>
            <a:ext cx="3709329" cy="1047658"/>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p:cNvGrpSpPr/>
          <p:nvPr/>
        </p:nvGrpSpPr>
        <p:grpSpPr>
          <a:xfrm>
            <a:off x="5265406" y="2170175"/>
            <a:ext cx="2673009" cy="1047658"/>
            <a:chOff x="892967" y="2103140"/>
            <a:chExt cx="10089994" cy="802640"/>
          </a:xfrm>
        </p:grpSpPr>
        <p:sp>
          <p:nvSpPr>
            <p:cNvPr id="8" name="Rectangle: Rounded Corners 7"/>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p:cNvGrpSpPr/>
          <p:nvPr/>
        </p:nvGrpSpPr>
        <p:grpSpPr>
          <a:xfrm>
            <a:off x="8526766" y="2170175"/>
            <a:ext cx="2673009" cy="1047658"/>
            <a:chOff x="892967" y="2103140"/>
            <a:chExt cx="10089994" cy="802640"/>
          </a:xfrm>
        </p:grpSpPr>
        <p:sp>
          <p:nvSpPr>
            <p:cNvPr id="14" name="Rectangle: Rounded Corners 13"/>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p:cNvGrpSpPr/>
          <p:nvPr/>
        </p:nvGrpSpPr>
        <p:grpSpPr>
          <a:xfrm>
            <a:off x="3040366" y="3531615"/>
            <a:ext cx="2673009" cy="1047658"/>
            <a:chOff x="892967" y="2103140"/>
            <a:chExt cx="10089994" cy="802640"/>
          </a:xfrm>
        </p:grpSpPr>
        <p:sp>
          <p:nvSpPr>
            <p:cNvPr id="17" name="Rectangle: Rounded Corners 16"/>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p:cNvGrpSpPr/>
          <p:nvPr/>
        </p:nvGrpSpPr>
        <p:grpSpPr>
          <a:xfrm>
            <a:off x="6474446" y="3511295"/>
            <a:ext cx="3157234" cy="1554880"/>
            <a:chOff x="892967" y="2103140"/>
            <a:chExt cx="10089994" cy="1191237"/>
          </a:xfrm>
        </p:grpSpPr>
        <p:sp>
          <p:nvSpPr>
            <p:cNvPr id="20" name="Rectangle: Rounded Corners 19"/>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Màn hình rộng</PresentationFormat>
  <Paragraphs>135</Paragraphs>
  <Slides>38</Slides>
  <Notes>23</Notes>
  <HiddenSlides>0</HiddenSlides>
  <MMClips>0</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38</vt:i4>
      </vt:variant>
    </vt:vector>
  </HeadingPairs>
  <TitlesOfParts>
    <vt:vector size="52" baseType="lpstr">
      <vt:lpstr>等线</vt:lpstr>
      <vt:lpstr>等线 Light</vt:lpstr>
      <vt:lpstr>Arial</vt:lpstr>
      <vt:lpstr>Calibri</vt:lpstr>
      <vt:lpstr>Calibri Light</vt:lpstr>
      <vt:lpstr>Cambria</vt:lpstr>
      <vt:lpstr>DFPOP1-W9</vt:lpstr>
      <vt:lpstr>Tahoma</vt:lpstr>
      <vt:lpstr>UTM Cookies</vt:lpstr>
      <vt:lpstr>UTM Showcard</vt:lpstr>
      <vt:lpstr>千图网海量PPT模板www.58pic.com​​</vt:lpstr>
      <vt:lpstr>1_千图网海量PPT模板www.58pic.com​​</vt:lpstr>
      <vt:lpstr>Custom Design</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Windows 10</cp:lastModifiedBy>
  <cp:revision>56</cp:revision>
  <dcterms:created xsi:type="dcterms:W3CDTF">2019-05-23T17:46:00Z</dcterms:created>
  <dcterms:modified xsi:type="dcterms:W3CDTF">2024-10-07T12:48:15Z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BADB73880A6D4166BBFE28D2A644F519_12</vt:lpwstr>
  </property>
  <property fmtid="{D5CDD505-2E9C-101B-9397-08002B2CF9AE}" pid="3" name="KSOProductBuildVer">
    <vt:lpwstr>1033-12.2.0.17562</vt:lpwstr>
  </property>
</Properties>
</file>