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6" r:id="rId3"/>
    <p:sldMasterId id="2147483699" r:id="rId4"/>
    <p:sldMasterId id="2147483706" r:id="rId5"/>
  </p:sldMasterIdLst>
  <p:notesMasterIdLst>
    <p:notesMasterId r:id="rId22"/>
  </p:notesMasterIdLst>
  <p:sldIdLst>
    <p:sldId id="256" r:id="rId6"/>
    <p:sldId id="5150" r:id="rId7"/>
    <p:sldId id="5151" r:id="rId8"/>
    <p:sldId id="5152" r:id="rId9"/>
    <p:sldId id="5157" r:id="rId10"/>
    <p:sldId id="5158" r:id="rId11"/>
    <p:sldId id="288" r:id="rId12"/>
    <p:sldId id="289" r:id="rId13"/>
    <p:sldId id="270" r:id="rId14"/>
    <p:sldId id="271" r:id="rId15"/>
    <p:sldId id="290" r:id="rId16"/>
    <p:sldId id="291" r:id="rId17"/>
    <p:sldId id="5161" r:id="rId18"/>
    <p:sldId id="275" r:id="rId19"/>
    <p:sldId id="293" r:id="rId20"/>
    <p:sldId id="2007577192"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236" autoAdjust="0"/>
  </p:normalViewPr>
  <p:slideViewPr>
    <p:cSldViewPr>
      <p:cViewPr varScale="1">
        <p:scale>
          <a:sx n="45" d="100"/>
          <a:sy n="45" d="100"/>
        </p:scale>
        <p:origin x="81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E634D-9E2C-4FD2-9D6B-0D3923104FD5}"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753A9-F3B0-4C72-A05D-363937713EAE}" type="slidenum">
              <a:rPr lang="en-US" smtClean="0"/>
              <a:t>‹#›</a:t>
            </a:fld>
            <a:endParaRPr lang="en-US"/>
          </a:p>
        </p:txBody>
      </p:sp>
    </p:spTree>
    <p:extLst>
      <p:ext uri="{BB962C8B-B14F-4D97-AF65-F5344CB8AC3E}">
        <p14:creationId xmlns:p14="http://schemas.microsoft.com/office/powerpoint/2010/main" val="407206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Ngoài</a:t>
            </a:r>
            <a:r>
              <a:rPr lang="en-US" dirty="0"/>
              <a:t> </a:t>
            </a:r>
            <a:r>
              <a:rPr lang="en-US" dirty="0" err="1"/>
              <a:t>sức</a:t>
            </a:r>
            <a:r>
              <a:rPr lang="en-US" dirty="0"/>
              <a:t> </a:t>
            </a:r>
            <a:r>
              <a:rPr lang="en-US" dirty="0" err="1"/>
              <a:t>mạnh</a:t>
            </a:r>
            <a:r>
              <a:rPr lang="en-US" dirty="0"/>
              <a:t> </a:t>
            </a:r>
            <a:r>
              <a:rPr lang="en-US" dirty="0" err="1"/>
              <a:t>vô</a:t>
            </a:r>
            <a:r>
              <a:rPr lang="en-US" dirty="0"/>
              <a:t> </a:t>
            </a:r>
            <a:r>
              <a:rPr lang="en-US" dirty="0" err="1"/>
              <a:t>tận</a:t>
            </a:r>
            <a:r>
              <a:rPr lang="en-US" dirty="0"/>
              <a:t>, </a:t>
            </a:r>
            <a:r>
              <a:rPr lang="en-US" dirty="0" err="1"/>
              <a:t>mặt</a:t>
            </a:r>
            <a:r>
              <a:rPr lang="en-US" dirty="0"/>
              <a:t> </a:t>
            </a:r>
            <a:r>
              <a:rPr lang="en-US" dirty="0" err="1"/>
              <a:t>trời</a:t>
            </a:r>
            <a:r>
              <a:rPr lang="en-US" dirty="0"/>
              <a:t> </a:t>
            </a:r>
            <a:r>
              <a:rPr lang="en-US" dirty="0" err="1"/>
              <a:t>còn</a:t>
            </a:r>
            <a:r>
              <a:rPr lang="en-US" dirty="0"/>
              <a:t> </a:t>
            </a:r>
            <a:r>
              <a:rPr lang="en-US" dirty="0" err="1"/>
              <a:t>tạo</a:t>
            </a:r>
            <a:r>
              <a:rPr lang="en-US" dirty="0"/>
              <a:t> </a:t>
            </a:r>
            <a:r>
              <a:rPr lang="en-US" dirty="0" err="1"/>
              <a:t>ra</a:t>
            </a:r>
            <a:r>
              <a:rPr lang="en-US" dirty="0"/>
              <a:t> </a:t>
            </a:r>
            <a:r>
              <a:rPr lang="en-US" dirty="0" err="1"/>
              <a:t>những</a:t>
            </a:r>
            <a:r>
              <a:rPr lang="en-US" dirty="0"/>
              <a:t> </a:t>
            </a:r>
            <a:r>
              <a:rPr lang="en-US" dirty="0" err="1"/>
              <a:t>cảnh</a:t>
            </a:r>
            <a:r>
              <a:rPr lang="en-US" dirty="0"/>
              <a:t> </a:t>
            </a:r>
            <a:r>
              <a:rPr lang="en-US" dirty="0" err="1"/>
              <a:t>đẹp</a:t>
            </a:r>
            <a:r>
              <a:rPr lang="en-US" dirty="0"/>
              <a:t> </a:t>
            </a:r>
            <a:r>
              <a:rPr lang="en-US" dirty="0" err="1"/>
              <a:t>tuyệt</a:t>
            </a:r>
            <a:r>
              <a:rPr lang="en-US" dirty="0"/>
              <a:t> </a:t>
            </a:r>
            <a:r>
              <a:rPr lang="en-US" dirty="0" err="1"/>
              <a:t>vời</a:t>
            </a:r>
            <a:r>
              <a:rPr lang="en-US" dirty="0"/>
              <a:t> </a:t>
            </a:r>
            <a:r>
              <a:rPr lang="en-US" dirty="0" err="1"/>
              <a:t>cho</a:t>
            </a:r>
            <a:r>
              <a:rPr lang="en-US" dirty="0"/>
              <a:t> </a:t>
            </a:r>
            <a:r>
              <a:rPr lang="en-US" dirty="0" err="1"/>
              <a:t>Trái</a:t>
            </a:r>
            <a:r>
              <a:rPr lang="en-US" dirty="0"/>
              <a:t> </a:t>
            </a:r>
            <a:r>
              <a:rPr lang="en-US" dirty="0" err="1"/>
              <a:t>đất</a:t>
            </a:r>
            <a:r>
              <a:rPr lang="en-US" dirty="0"/>
              <a:t> </a:t>
            </a:r>
            <a:r>
              <a:rPr lang="en-US" dirty="0" err="1"/>
              <a:t>của</a:t>
            </a:r>
            <a:r>
              <a:rPr lang="en-US" dirty="0"/>
              <a:t> </a:t>
            </a:r>
            <a:r>
              <a:rPr lang="en-US" dirty="0" err="1"/>
              <a:t>chúng</a:t>
            </a:r>
            <a:r>
              <a:rPr lang="en-US" dirty="0"/>
              <a:t> </a:t>
            </a:r>
            <a:r>
              <a:rPr lang="en-US" dirty="0" err="1"/>
              <a:t>mình</a:t>
            </a:r>
            <a:r>
              <a:rPr lang="en-US" dirty="0"/>
              <a:t>, </a:t>
            </a:r>
            <a:r>
              <a:rPr lang="en-US" dirty="0" err="1"/>
              <a:t>cảnh</a:t>
            </a:r>
            <a:r>
              <a:rPr lang="en-US" dirty="0"/>
              <a:t> </a:t>
            </a:r>
            <a:r>
              <a:rPr lang="en-US" dirty="0" err="1"/>
              <a:t>đẹp</a:t>
            </a:r>
            <a:r>
              <a:rPr lang="en-US" dirty="0"/>
              <a:t> </a:t>
            </a:r>
            <a:r>
              <a:rPr lang="en-US" dirty="0" err="1"/>
              <a:t>đó</a:t>
            </a:r>
            <a:r>
              <a:rPr lang="en-US" dirty="0"/>
              <a:t> </a:t>
            </a:r>
            <a:r>
              <a:rPr lang="en-US" dirty="0" err="1"/>
              <a:t>là</a:t>
            </a:r>
            <a:r>
              <a:rPr lang="en-US" dirty="0"/>
              <a:t> </a:t>
            </a:r>
            <a:r>
              <a:rPr lang="en-US" dirty="0" err="1"/>
              <a:t>gì</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a:t>
            </a:r>
            <a:r>
              <a:rPr lang="en-US" dirty="0" err="1"/>
              <a:t>này</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tìm</a:t>
            </a:r>
            <a:r>
              <a:rPr lang="en-US" dirty="0"/>
              <a:t> </a:t>
            </a:r>
            <a:r>
              <a:rPr lang="en-US" dirty="0" err="1"/>
              <a:t>hiểu</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1</a:t>
            </a:fld>
            <a:endParaRPr lang="en-US"/>
          </a:p>
        </p:txBody>
      </p:sp>
    </p:spTree>
    <p:extLst>
      <p:ext uri="{BB962C8B-B14F-4D97-AF65-F5344CB8AC3E}">
        <p14:creationId xmlns:p14="http://schemas.microsoft.com/office/powerpoint/2010/main" val="123787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7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3</a:t>
            </a:fld>
            <a:endParaRPr lang="en-US"/>
          </a:p>
        </p:txBody>
      </p:sp>
    </p:spTree>
    <p:extLst>
      <p:ext uri="{BB962C8B-B14F-4D97-AF65-F5344CB8AC3E}">
        <p14:creationId xmlns:p14="http://schemas.microsoft.com/office/powerpoint/2010/main" val="79188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6</a:t>
            </a:fld>
            <a:endParaRPr lang="en-US"/>
          </a:p>
        </p:txBody>
      </p:sp>
    </p:spTree>
    <p:extLst>
      <p:ext uri="{BB962C8B-B14F-4D97-AF65-F5344CB8AC3E}">
        <p14:creationId xmlns:p14="http://schemas.microsoft.com/office/powerpoint/2010/main" val="384137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2B753A9-F3B0-4C72-A05D-363937713EAE}" type="slidenum">
              <a:rPr lang="en-US" smtClean="0"/>
              <a:t>9</a:t>
            </a:fld>
            <a:endParaRPr lang="en-US"/>
          </a:p>
        </p:txBody>
      </p:sp>
    </p:spTree>
    <p:extLst>
      <p:ext uri="{BB962C8B-B14F-4D97-AF65-F5344CB8AC3E}">
        <p14:creationId xmlns:p14="http://schemas.microsoft.com/office/powerpoint/2010/main" val="396682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61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6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349515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401805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59395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47348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97242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9751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27613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76979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12721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55397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866476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51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95601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742942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5794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1178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8972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655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20332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3062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5964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97487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44445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37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8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57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8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17451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72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8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708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74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79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3831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140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0.png"/><Relationship Id="rId5" Type="http://schemas.openxmlformats.org/officeDocument/2006/relationships/slideLayout" Target="../slideLayouts/slideLayout40.xml"/><Relationship Id="rId10" Type="http://schemas.openxmlformats.org/officeDocument/2006/relationships/image" Target="../media/image9.png"/><Relationship Id="rId4" Type="http://schemas.openxmlformats.org/officeDocument/2006/relationships/slideLayout" Target="../slideLayouts/slideLayout39.xml"/><Relationship Id="rId9"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0.png"/><Relationship Id="rId5" Type="http://schemas.openxmlformats.org/officeDocument/2006/relationships/slideLayout" Target="../slideLayouts/slideLayout46.xml"/><Relationship Id="rId10" Type="http://schemas.openxmlformats.org/officeDocument/2006/relationships/image" Target="../media/image9.png"/><Relationship Id="rId4" Type="http://schemas.openxmlformats.org/officeDocument/2006/relationships/slideLayout" Target="../slideLayouts/slideLayout45.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41096346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1997886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494762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4395486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42.xml"/><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4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17.png"/><Relationship Id="rId5" Type="http://schemas.openxmlformats.org/officeDocument/2006/relationships/image" Target="../media/image3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erson throwing a frisbee&#10;&#10;Description automatically generated">
            <a:extLst>
              <a:ext uri="{FF2B5EF4-FFF2-40B4-BE49-F238E27FC236}">
                <a16:creationId xmlns:a16="http://schemas.microsoft.com/office/drawing/2014/main" id="{B37A99C5-4012-F220-8846-A8263B68F0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90" r="26230"/>
          <a:stretch/>
        </p:blipFill>
        <p:spPr>
          <a:xfrm>
            <a:off x="20" y="1923"/>
            <a:ext cx="18287980" cy="10285077"/>
          </a:xfrm>
          <a:prstGeom prst="rect">
            <a:avLst/>
          </a:prstGeom>
        </p:spPr>
      </p:pic>
      <p:pic>
        <p:nvPicPr>
          <p:cNvPr id="14" name="Picture 13" descr="Yellow and blue text on a black background&#10;&#10;Description automatically generated">
            <a:extLst>
              <a:ext uri="{FF2B5EF4-FFF2-40B4-BE49-F238E27FC236}">
                <a16:creationId xmlns:a16="http://schemas.microsoft.com/office/drawing/2014/main" id="{E172171A-7C8C-918C-B7C9-35A5CB628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419100"/>
            <a:ext cx="12796723" cy="3124200"/>
          </a:xfrm>
          <a:prstGeom prst="rect">
            <a:avLst/>
          </a:prstGeom>
        </p:spPr>
      </p:pic>
      <p:pic>
        <p:nvPicPr>
          <p:cNvPr id="18" name="Picture 17">
            <a:extLst>
              <a:ext uri="{FF2B5EF4-FFF2-40B4-BE49-F238E27FC236}">
                <a16:creationId xmlns:a16="http://schemas.microsoft.com/office/drawing/2014/main" id="{831472D7-23FB-DDFA-C0B0-B3895F1A09E8}"/>
              </a:ext>
            </a:extLst>
          </p:cNvPr>
          <p:cNvPicPr>
            <a:picLocks noChangeAspect="1"/>
          </p:cNvPicPr>
          <p:nvPr/>
        </p:nvPicPr>
        <p:blipFill>
          <a:blip r:embed="rId6"/>
          <a:stretch>
            <a:fillRect/>
          </a:stretch>
        </p:blipFill>
        <p:spPr>
          <a:xfrm>
            <a:off x="1143000" y="0"/>
            <a:ext cx="3511600" cy="3475021"/>
          </a:xfrm>
          <a:prstGeom prst="rect">
            <a:avLst/>
          </a:prstGeom>
        </p:spPr>
      </p:pic>
      <p:pic>
        <p:nvPicPr>
          <p:cNvPr id="20" name="Picture 19">
            <a:extLst>
              <a:ext uri="{FF2B5EF4-FFF2-40B4-BE49-F238E27FC236}">
                <a16:creationId xmlns:a16="http://schemas.microsoft.com/office/drawing/2014/main" id="{3F4540F7-5AD3-38CB-8EA9-4D719E512E65}"/>
              </a:ext>
            </a:extLst>
          </p:cNvPr>
          <p:cNvPicPr>
            <a:picLocks noChangeAspect="1"/>
          </p:cNvPicPr>
          <p:nvPr/>
        </p:nvPicPr>
        <p:blipFill>
          <a:blip r:embed="rId7"/>
          <a:stretch>
            <a:fillRect/>
          </a:stretch>
        </p:blipFill>
        <p:spPr>
          <a:xfrm>
            <a:off x="9144000" y="2019300"/>
            <a:ext cx="5047926"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33305" cy="2412755"/>
            <a:chOff x="381683" y="292216"/>
            <a:chExt cx="11288870"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1200" y="742746"/>
              <a:ext cx="10959353" cy="809039"/>
            </a:xfrm>
            <a:prstGeom prst="rect">
              <a:avLst/>
            </a:prstGeom>
            <a:noFill/>
          </p:spPr>
          <p:txBody>
            <a:bodyPr wrap="square" rtlCol="0">
              <a:spAutoFit/>
            </a:bodyPr>
            <a:lstStyle/>
            <a:p>
              <a:pPr defTabSz="1371600">
                <a:defRPr/>
              </a:pPr>
              <a:r>
                <a:rPr lang="en-US" sz="5400" b="1" dirty="0">
                  <a:solidFill>
                    <a:srgbClr val="002060"/>
                  </a:solidFill>
                  <a:latin typeface="Cambria" panose="02040503050406030204" pitchFamily="18" charset="0"/>
                  <a:ea typeface="Cambria" panose="02040503050406030204" pitchFamily="18" charset="0"/>
                </a:rPr>
                <a:t>2. </a:t>
              </a:r>
              <a:r>
                <a:rPr lang="vi-VN" sz="5400" b="1" dirty="0">
                  <a:solidFill>
                    <a:srgbClr val="002060"/>
                  </a:solidFill>
                  <a:latin typeface="Cambria" panose="02040503050406030204" pitchFamily="18" charset="0"/>
                  <a:ea typeface="Cambria" panose="02040503050406030204" pitchFamily="18" charset="0"/>
                </a:rPr>
                <a:t>Cảnh mặt trời mọc được miêu tả như thế nào?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2727789"/>
            <a:ext cx="17165808" cy="70899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5">
            <a:extLst>
              <a:ext uri="{FF2B5EF4-FFF2-40B4-BE49-F238E27FC236}">
                <a16:creationId xmlns:a16="http://schemas.microsoft.com/office/drawing/2014/main" id="{32B142AF-42C6-A63B-D115-8D9C4798C47A}"/>
              </a:ext>
            </a:extLst>
          </p:cNvPr>
          <p:cNvSpPr/>
          <p:nvPr/>
        </p:nvSpPr>
        <p:spPr>
          <a:xfrm>
            <a:off x="10332" y="5676900"/>
            <a:ext cx="5095068" cy="4646908"/>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oogle Shape;822;p6">
            <a:extLst>
              <a:ext uri="{FF2B5EF4-FFF2-40B4-BE49-F238E27FC236}">
                <a16:creationId xmlns:a16="http://schemas.microsoft.com/office/drawing/2014/main" id="{D0E348FC-957B-5F6A-DE8A-9C4961BB380A}"/>
              </a:ext>
            </a:extLst>
          </p:cNvPr>
          <p:cNvGrpSpPr/>
          <p:nvPr/>
        </p:nvGrpSpPr>
        <p:grpSpPr>
          <a:xfrm>
            <a:off x="5105400" y="5219700"/>
            <a:ext cx="1828800" cy="2590800"/>
            <a:chOff x="1600200" y="2781300"/>
            <a:chExt cx="2743200" cy="3886200"/>
          </a:xfrm>
        </p:grpSpPr>
        <p:grpSp>
          <p:nvGrpSpPr>
            <p:cNvPr id="8" name="Google Shape;823;p6">
              <a:extLst>
                <a:ext uri="{FF2B5EF4-FFF2-40B4-BE49-F238E27FC236}">
                  <a16:creationId xmlns:a16="http://schemas.microsoft.com/office/drawing/2014/main" id="{1BBF113B-746E-1C84-B49B-E5EC40CC1C69}"/>
                </a:ext>
              </a:extLst>
            </p:cNvPr>
            <p:cNvGrpSpPr/>
            <p:nvPr/>
          </p:nvGrpSpPr>
          <p:grpSpPr>
            <a:xfrm>
              <a:off x="1600200" y="2781300"/>
              <a:ext cx="2743200" cy="3886200"/>
              <a:chOff x="1600200" y="2781300"/>
              <a:chExt cx="2743200" cy="3886200"/>
            </a:xfrm>
          </p:grpSpPr>
          <p:sp>
            <p:nvSpPr>
              <p:cNvPr id="10" name="Google Shape;824;p6">
                <a:extLst>
                  <a:ext uri="{FF2B5EF4-FFF2-40B4-BE49-F238E27FC236}">
                    <a16:creationId xmlns:a16="http://schemas.microsoft.com/office/drawing/2014/main" id="{AD2D4412-13A3-1E50-2B43-0D78E01792A9}"/>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6" name="Google Shape;825;p6">
                <a:extLst>
                  <a:ext uri="{FF2B5EF4-FFF2-40B4-BE49-F238E27FC236}">
                    <a16:creationId xmlns:a16="http://schemas.microsoft.com/office/drawing/2014/main" id="{11D73A58-BC4D-EC8F-E0D6-EF03E0FB4E1B}"/>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9" name="Google Shape;826;p6">
              <a:extLst>
                <a:ext uri="{FF2B5EF4-FFF2-40B4-BE49-F238E27FC236}">
                  <a16:creationId xmlns:a16="http://schemas.microsoft.com/office/drawing/2014/main" id="{A4DB991A-A54F-0B4C-D6B6-214B3D8D0D07}"/>
                </a:ext>
              </a:extLst>
            </p:cNvPr>
            <p:cNvSpPr txBox="1"/>
            <p:nvPr/>
          </p:nvSpPr>
          <p:spPr>
            <a:xfrm>
              <a:off x="1885950" y="3215550"/>
              <a:ext cx="2318748" cy="3416280"/>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Lobster"/>
                  <a:sym typeface="Lobster"/>
                </a:rPr>
                <a:t>Cảnh</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mặt</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trời</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mọc</a:t>
              </a:r>
              <a:endParaRPr sz="3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22" name="Google Shape;828;p6">
            <a:extLst>
              <a:ext uri="{FF2B5EF4-FFF2-40B4-BE49-F238E27FC236}">
                <a16:creationId xmlns:a16="http://schemas.microsoft.com/office/drawing/2014/main" id="{7BD84FC5-2853-6430-1E6B-E89F5361B4E3}"/>
              </a:ext>
            </a:extLst>
          </p:cNvPr>
          <p:cNvCxnSpPr>
            <a:cxnSpLocks/>
            <a:endCxn id="25" idx="1"/>
          </p:cNvCxnSpPr>
          <p:nvPr/>
        </p:nvCxnSpPr>
        <p:spPr>
          <a:xfrm flipV="1">
            <a:off x="7086600" y="4044044"/>
            <a:ext cx="1066229" cy="2297013"/>
          </a:xfrm>
          <a:prstGeom prst="straightConnector1">
            <a:avLst/>
          </a:prstGeom>
          <a:noFill/>
          <a:ln w="76200" cap="flat" cmpd="sng">
            <a:solidFill>
              <a:srgbClr val="205867"/>
            </a:solidFill>
            <a:prstDash val="solid"/>
            <a:round/>
            <a:headEnd type="none" w="sm" len="sm"/>
            <a:tailEnd type="stealth" w="med" len="med"/>
          </a:ln>
        </p:spPr>
      </p:cxnSp>
      <p:cxnSp>
        <p:nvCxnSpPr>
          <p:cNvPr id="23" name="Google Shape;829;p6">
            <a:extLst>
              <a:ext uri="{FF2B5EF4-FFF2-40B4-BE49-F238E27FC236}">
                <a16:creationId xmlns:a16="http://schemas.microsoft.com/office/drawing/2014/main" id="{46D001C4-1F01-F9A1-EC13-3F1170607247}"/>
              </a:ext>
            </a:extLst>
          </p:cNvPr>
          <p:cNvCxnSpPr>
            <a:cxnSpLocks/>
          </p:cNvCxnSpPr>
          <p:nvPr/>
        </p:nvCxnSpPr>
        <p:spPr>
          <a:xfrm>
            <a:off x="7086600" y="6564979"/>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24" name="Google Shape;831;p6">
            <a:extLst>
              <a:ext uri="{FF2B5EF4-FFF2-40B4-BE49-F238E27FC236}">
                <a16:creationId xmlns:a16="http://schemas.microsoft.com/office/drawing/2014/main" id="{3AF70077-17FF-93E5-DDEA-FDD2486EBFBC}"/>
              </a:ext>
            </a:extLst>
          </p:cNvPr>
          <p:cNvGrpSpPr/>
          <p:nvPr/>
        </p:nvGrpSpPr>
        <p:grpSpPr>
          <a:xfrm>
            <a:off x="8152829" y="3390901"/>
            <a:ext cx="9144571" cy="1523999"/>
            <a:chOff x="6019800" y="2256123"/>
            <a:chExt cx="2819400" cy="1066800"/>
          </a:xfrm>
        </p:grpSpPr>
        <p:sp>
          <p:nvSpPr>
            <p:cNvPr id="25" name="Google Shape;832;p6">
              <a:extLst>
                <a:ext uri="{FF2B5EF4-FFF2-40B4-BE49-F238E27FC236}">
                  <a16:creationId xmlns:a16="http://schemas.microsoft.com/office/drawing/2014/main" id="{6E9C91FB-F0A9-2B2F-1511-2294C25AA32C}"/>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9" name="Google Shape;833;p6">
              <a:extLst>
                <a:ext uri="{FF2B5EF4-FFF2-40B4-BE49-F238E27FC236}">
                  <a16:creationId xmlns:a16="http://schemas.microsoft.com/office/drawing/2014/main" id="{1D5F0FD7-6798-B8C8-D9BD-7FD778431254}"/>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Đầu tiên: mặt trời nhô lên sau vòm cây xanh thẫm như một vành mũ màu đỏ. </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oogle Shape;831;p6">
            <a:extLst>
              <a:ext uri="{FF2B5EF4-FFF2-40B4-BE49-F238E27FC236}">
                <a16:creationId xmlns:a16="http://schemas.microsoft.com/office/drawing/2014/main" id="{75B8842E-9201-382D-6243-667AB5BC5B30}"/>
              </a:ext>
            </a:extLst>
          </p:cNvPr>
          <p:cNvGrpSpPr/>
          <p:nvPr/>
        </p:nvGrpSpPr>
        <p:grpSpPr>
          <a:xfrm>
            <a:off x="8348036" y="5295900"/>
            <a:ext cx="8796963" cy="1714299"/>
            <a:chOff x="6019800" y="2256123"/>
            <a:chExt cx="2819400" cy="1066800"/>
          </a:xfrm>
        </p:grpSpPr>
        <p:sp>
          <p:nvSpPr>
            <p:cNvPr id="35" name="Google Shape;832;p6">
              <a:extLst>
                <a:ext uri="{FF2B5EF4-FFF2-40B4-BE49-F238E27FC236}">
                  <a16:creationId xmlns:a16="http://schemas.microsoft.com/office/drawing/2014/main" id="{58A055C5-F281-A3B5-2AEB-BC128F26F796}"/>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6" name="Google Shape;833;p6">
              <a:extLst>
                <a:ext uri="{FF2B5EF4-FFF2-40B4-BE49-F238E27FC236}">
                  <a16:creationId xmlns:a16="http://schemas.microsoft.com/office/drawing/2014/main" id="{6DF05723-B45C-E2CD-7941-8AAE55DDD42E}"/>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Sau đó: chiếc mũ đỏ to lớn nhô dần lên trên nền trời. </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7" name="Google Shape;829;p6">
            <a:extLst>
              <a:ext uri="{FF2B5EF4-FFF2-40B4-BE49-F238E27FC236}">
                <a16:creationId xmlns:a16="http://schemas.microsoft.com/office/drawing/2014/main" id="{D076CC5D-C731-6C6D-0989-912B2E8BBD9F}"/>
              </a:ext>
            </a:extLst>
          </p:cNvPr>
          <p:cNvCxnSpPr>
            <a:cxnSpLocks/>
          </p:cNvCxnSpPr>
          <p:nvPr/>
        </p:nvCxnSpPr>
        <p:spPr>
          <a:xfrm>
            <a:off x="7026667" y="6958827"/>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8" name="Google Shape;831;p6">
            <a:extLst>
              <a:ext uri="{FF2B5EF4-FFF2-40B4-BE49-F238E27FC236}">
                <a16:creationId xmlns:a16="http://schemas.microsoft.com/office/drawing/2014/main" id="{8A4AF4B7-6BF1-BA95-8DF1-408BA3BE318C}"/>
              </a:ext>
            </a:extLst>
          </p:cNvPr>
          <p:cNvGrpSpPr/>
          <p:nvPr/>
        </p:nvGrpSpPr>
        <p:grpSpPr>
          <a:xfrm>
            <a:off x="8382000" y="7429500"/>
            <a:ext cx="8593192" cy="1981200"/>
            <a:chOff x="6019800" y="2256123"/>
            <a:chExt cx="2819400" cy="1066800"/>
          </a:xfrm>
        </p:grpSpPr>
        <p:sp>
          <p:nvSpPr>
            <p:cNvPr id="39" name="Google Shape;832;p6">
              <a:extLst>
                <a:ext uri="{FF2B5EF4-FFF2-40B4-BE49-F238E27FC236}">
                  <a16:creationId xmlns:a16="http://schemas.microsoft.com/office/drawing/2014/main" id="{25D8BE14-0986-FD9C-B372-7FF406D93FD7}"/>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40" name="Google Shape;833;p6">
              <a:extLst>
                <a:ext uri="{FF2B5EF4-FFF2-40B4-BE49-F238E27FC236}">
                  <a16:creationId xmlns:a16="http://schemas.microsoft.com/office/drawing/2014/main" id="{F9F3B13D-B9B5-3A32-1F43-1FCD2C1C695F}"/>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Cuối cùng: mặt trời bay lên khỏi vòm cây, to và đỏ giống như một chiếc mâm đồng; vầng mặt trời bay từ từ chiếm lĩnh nền trời xa, rộng. </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4"/>
            <a:ext cx="17022122" cy="2412754"/>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37173"/>
            </a:xfrm>
            <a:prstGeom prst="rect">
              <a:avLst/>
            </a:prstGeom>
            <a:noFill/>
          </p:spPr>
          <p:txBody>
            <a:bodyPr wrap="square" rtlCol="0">
              <a:spAutoFit/>
            </a:bodyPr>
            <a:lstStyle/>
            <a:p>
              <a:pPr algn="just" defTabSz="1371600">
                <a:defRPr/>
              </a:pPr>
              <a:r>
                <a:rPr lang="en-US" sz="5400" b="1" dirty="0">
                  <a:solidFill>
                    <a:srgbClr val="002060"/>
                  </a:solidFill>
                  <a:latin typeface="Cambria" panose="02040503050406030204" pitchFamily="18" charset="0"/>
                  <a:ea typeface="Cambria" panose="02040503050406030204" pitchFamily="18" charset="0"/>
                </a:rPr>
                <a:t>3. </a:t>
              </a:r>
              <a:r>
                <a:rPr lang="vi-VN" sz="5400" b="1" dirty="0">
                  <a:solidFill>
                    <a:srgbClr val="002060"/>
                  </a:solidFill>
                  <a:latin typeface="Cambria" panose="02040503050406030204" pitchFamily="18" charset="0"/>
                  <a:ea typeface="Cambria" panose="02040503050406030204" pitchFamily="18" charset="0"/>
                </a:rPr>
                <a:t>Vì sao nhân vật “tôi” liên tưởng mặt trời như chiếc mũ đỏ rồi lại như chiếc mâm đồng đỏ?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37C24E7-677F-C890-5720-C3690031EFC0}"/>
              </a:ext>
            </a:extLst>
          </p:cNvPr>
          <p:cNvPicPr>
            <a:picLocks noChangeAspect="1"/>
          </p:cNvPicPr>
          <p:nvPr/>
        </p:nvPicPr>
        <p:blipFill>
          <a:blip r:embed="rId4"/>
          <a:stretch>
            <a:fillRect/>
          </a:stretch>
        </p:blipFill>
        <p:spPr>
          <a:xfrm>
            <a:off x="3886200" y="3543300"/>
            <a:ext cx="10210800" cy="5932532"/>
          </a:xfrm>
          <a:prstGeom prst="rect">
            <a:avLst/>
          </a:prstGeom>
        </p:spPr>
      </p:pic>
    </p:spTree>
    <p:extLst>
      <p:ext uri="{BB962C8B-B14F-4D97-AF65-F5344CB8AC3E}">
        <p14:creationId xmlns:p14="http://schemas.microsoft.com/office/powerpoint/2010/main" val="1330676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860788"/>
            </a:xfrm>
            <a:prstGeom prst="rect">
              <a:avLst/>
            </a:prstGeom>
            <a:noFill/>
          </p:spPr>
          <p:txBody>
            <a:bodyPr wrap="square" rtlCol="0">
              <a:spAutoFit/>
            </a:bodyPr>
            <a:lstStyle/>
            <a:p>
              <a:pPr algn="just" defTabSz="1371600">
                <a:defRPr/>
              </a:pPr>
              <a:r>
                <a:rPr lang="en-US" sz="4400" b="1" dirty="0">
                  <a:solidFill>
                    <a:srgbClr val="002060"/>
                  </a:solidFill>
                  <a:latin typeface="Cambria" panose="02040503050406030204" pitchFamily="18" charset="0"/>
                  <a:ea typeface="Cambria" panose="02040503050406030204" pitchFamily="18" charset="0"/>
                </a:rPr>
                <a:t>4. </a:t>
              </a:r>
              <a:r>
                <a:rPr lang="vi-VN" sz="4400" b="1" dirty="0">
                  <a:solidFill>
                    <a:srgbClr val="002060"/>
                  </a:solidFill>
                  <a:latin typeface="Cambria" panose="02040503050406030204" pitchFamily="18" charset="0"/>
                  <a:ea typeface="Cambria" panose="02040503050406030204" pitchFamily="18" charset="0"/>
                </a:rPr>
                <a:t>Khi phát hiện ra vầng mặt trời như chiếc mâm đồng đỏ, cảm xúc của nhân vật “tôi” như thế nào? Em suy nghĩ gì về bài hát của nhân vật “tôi”?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649003" y="4006922"/>
            <a:ext cx="14995133" cy="4442691"/>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Khi phát hiện ra vầng mặt trời như chiếc mâm đồng đỏ, cảm xúc của nhân vật “tôi” dâng trào, khiến cho trong trái tim của nhân vật “tôi” vang lên tiếng hát. Đó là một bài hát rất độc đáo, giàu hình ảnh, chứa chan cảm xúc. </a:t>
            </a:r>
            <a:endParaRPr lang="en-US"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205ECAA-44B2-042E-53DD-E18885A187B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457200" y="6575430"/>
            <a:ext cx="3124200" cy="3960571"/>
          </a:xfrm>
          <a:prstGeom prst="rect">
            <a:avLst/>
          </a:prstGeom>
        </p:spPr>
      </p:pic>
    </p:spTree>
    <p:extLst>
      <p:ext uri="{BB962C8B-B14F-4D97-AF65-F5344CB8AC3E}">
        <p14:creationId xmlns:p14="http://schemas.microsoft.com/office/powerpoint/2010/main" val="2518115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482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A85BAEE8-C20F-6A3A-7E3D-E753B96FF2F9}"/>
              </a:ext>
            </a:extLst>
          </p:cNvPr>
          <p:cNvPicPr>
            <a:picLocks noChangeAspect="1"/>
          </p:cNvPicPr>
          <p:nvPr/>
        </p:nvPicPr>
        <p:blipFill>
          <a:blip r:embed="rId3"/>
          <a:stretch>
            <a:fillRect/>
          </a:stretch>
        </p:blipFill>
        <p:spPr>
          <a:xfrm>
            <a:off x="2057400" y="3467100"/>
            <a:ext cx="10820400" cy="5959240"/>
          </a:xfrm>
          <a:prstGeom prst="rect">
            <a:avLst/>
          </a:prstGeom>
        </p:spPr>
      </p:pic>
      <p:sp>
        <p:nvSpPr>
          <p:cNvPr id="10" name="Rectangle: Rounded Corners 9">
            <a:extLst>
              <a:ext uri="{FF2B5EF4-FFF2-40B4-BE49-F238E27FC236}">
                <a16:creationId xmlns:a16="http://schemas.microsoft.com/office/drawing/2014/main" id="{80CC530A-CCF0-FEE8-0376-D7F57010E675}"/>
              </a:ext>
            </a:extLst>
          </p:cNvPr>
          <p:cNvSpPr/>
          <p:nvPr/>
        </p:nvSpPr>
        <p:spPr>
          <a:xfrm>
            <a:off x="9448800" y="3848100"/>
            <a:ext cx="7848600" cy="2514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Em thích đoạn văn tả mặt trời mọc của bạn Việt Phương. Vì em thấy đoạn văn này có cách miêu tả dí dỏm, vui tươi thông qua cách tả mặt trời mọc như màn ảo thuật, được nhiều người chờ đón, háo hức.</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4740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5262979"/>
          </a:xfrm>
          <a:prstGeom prst="rect">
            <a:avLst/>
          </a:prstGeom>
        </p:spPr>
        <p:txBody>
          <a:bodyPr wrap="square">
            <a:spAutoFit/>
          </a:bodyPr>
          <a:lstStyle/>
          <a:p>
            <a:pPr algn="ctr" defTabSz="1371600"/>
            <a:r>
              <a:rPr lang="vi-VN" sz="4800" b="1" dirty="0">
                <a:solidFill>
                  <a:prstClr val="black"/>
                </a:solidFill>
                <a:latin typeface="Cambria" panose="02040503050406030204" pitchFamily="18" charset="0"/>
                <a:ea typeface="Cambria" panose="02040503050406030204" pitchFamily="18" charset="0"/>
              </a:rPr>
              <a:t>Bài đọc Bài ca về mặt trời cho thấy sự quan sát, cảm nhận tinh tế, trí tưởng tượng phong phú cùng niềm vui, niềm hân hoan của nhân vật “tôi” trước cảnh mặt trời mọc. Qua con mắt của nhân vật “tôi”, mặt trời hiện lên với vẻ đẹp vô cùng kì diệu, thơ mộng.</a:t>
            </a: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5695487" y="335090"/>
            <a:ext cx="11705334" cy="3575615"/>
          </a:xfrm>
          <a:prstGeom prst="rect">
            <a:avLst/>
          </a:prstGeom>
        </p:spPr>
      </p:pic>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2312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513872" y="850231"/>
            <a:ext cx="17483183" cy="914053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1291276" y="754619"/>
            <a:ext cx="16051829" cy="2704922"/>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997805" y="3280738"/>
            <a:ext cx="16446500" cy="4708981"/>
          </a:xfrm>
          <a:prstGeom prst="rect">
            <a:avLst/>
          </a:prstGeom>
          <a:noFill/>
        </p:spPr>
        <p:txBody>
          <a:bodyPr wrap="square" rtlCol="0">
            <a:spAutoFit/>
          </a:bodyPr>
          <a:lstStyle/>
          <a:p>
            <a:pPr algn="just" defTabSz="1371600">
              <a:defRPr/>
            </a:pPr>
            <a:r>
              <a:rPr lang="vi-VN" sz="6000" dirty="0">
                <a:solidFill>
                  <a:prstClr val="black"/>
                </a:solidFill>
                <a:latin typeface="Cambria" panose="02040503050406030204" pitchFamily="18" charset="0"/>
                <a:ea typeface="Cambria" panose="02040503050406030204" pitchFamily="18" charset="0"/>
              </a:rPr>
              <a:t>Đọc diễn cảm ở những đoạn văn nói lên cảm xúc của nhân vật, giọng điệu bồi hồi, nhớ nhung, sâu lắng về những cảnh vật ấy; nhấn giọng ở các từ như: </a:t>
            </a:r>
            <a:r>
              <a:rPr lang="vi-VN" sz="6000" i="1" dirty="0">
                <a:solidFill>
                  <a:prstClr val="black"/>
                </a:solidFill>
                <a:latin typeface="Cambria" panose="02040503050406030204" pitchFamily="18" charset="0"/>
                <a:ea typeface="Cambria" panose="02040503050406030204" pitchFamily="18" charset="0"/>
              </a:rPr>
              <a:t>cái gì vậy, rõ ràng là, từ bao giờ, chắc là, bỗng... </a:t>
            </a:r>
          </a:p>
        </p:txBody>
      </p:sp>
    </p:spTree>
    <p:extLst>
      <p:ext uri="{BB962C8B-B14F-4D97-AF65-F5344CB8AC3E}">
        <p14:creationId xmlns:p14="http://schemas.microsoft.com/office/powerpoint/2010/main" val="1187222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4708981"/>
          </a:xfrm>
          <a:prstGeom prst="rect">
            <a:avLst/>
          </a:prstGeom>
        </p:spPr>
        <p:txBody>
          <a:bodyPr wrap="square">
            <a:spAutoFit/>
          </a:bodyPr>
          <a:lstStyle/>
          <a:p>
            <a:pPr lvl="0" algn="ctr" defTabSz="1371600"/>
            <a:r>
              <a:rPr lang="vi-VN" sz="6000" b="1" dirty="0">
                <a:solidFill>
                  <a:prstClr val="black"/>
                </a:solidFill>
                <a:latin typeface="Cambria" panose="02040503050406030204" pitchFamily="18" charset="0"/>
                <a:ea typeface="Cambria" panose="02040503050406030204" pitchFamily="18" charset="0"/>
              </a:rPr>
              <a:t> Em hãy nêu cảm nhận của em </a:t>
            </a:r>
          </a:p>
          <a:p>
            <a:pPr lvl="0" algn="ctr" defTabSz="1371600"/>
            <a:r>
              <a:rPr lang="vi-VN" sz="6000" b="1" dirty="0">
                <a:solidFill>
                  <a:prstClr val="black"/>
                </a:solidFill>
                <a:latin typeface="Cambria" panose="02040503050406030204" pitchFamily="18" charset="0"/>
                <a:ea typeface="Cambria" panose="02040503050406030204" pitchFamily="18" charset="0"/>
              </a:rPr>
              <a:t>về cảnh mặt trời mọc trong câu chuyện và tâm trạng của bạn nhỏ khi hát vang bài ca về mặt trời?</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46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200" y="1714500"/>
            <a:ext cx="7704145" cy="8312773"/>
          </a:xfrm>
          <a:prstGeom prst="rect">
            <a:avLst/>
          </a:prstGeom>
        </p:spPr>
      </p:pic>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9EA795B-EDF0-8E8F-74DB-8656AD934012}"/>
              </a:ext>
            </a:extLst>
          </p:cNvPr>
          <p:cNvPicPr>
            <a:picLocks noChangeAspect="1"/>
          </p:cNvPicPr>
          <p:nvPr/>
        </p:nvPicPr>
        <p:blipFill>
          <a:blip r:embed="rId6"/>
          <a:stretch>
            <a:fillRect/>
          </a:stretch>
        </p:blipFill>
        <p:spPr>
          <a:xfrm>
            <a:off x="1905000" y="2095500"/>
            <a:ext cx="11257239" cy="8696697"/>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84FF1-00E5-3322-082B-3EC0B9E659A0}"/>
              </a:ext>
            </a:extLst>
          </p:cNvPr>
          <p:cNvGrpSpPr/>
          <p:nvPr/>
        </p:nvGrpSpPr>
        <p:grpSpPr>
          <a:xfrm>
            <a:off x="457200" y="1409700"/>
            <a:ext cx="17324439" cy="8553296"/>
            <a:chOff x="353961" y="1390804"/>
            <a:chExt cx="11348884" cy="5049324"/>
          </a:xfrm>
        </p:grpSpPr>
        <p:sp>
          <p:nvSpPr>
            <p:cNvPr id="3" name="Rectangle: Rounded Corners 2">
              <a:extLst>
                <a:ext uri="{FF2B5EF4-FFF2-40B4-BE49-F238E27FC236}">
                  <a16:creationId xmlns:a16="http://schemas.microsoft.com/office/drawing/2014/main" id="{7BB8EE15-16D2-B601-BCE0-EEF9CC26B695}"/>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F244B67-A3F4-65DF-FD94-EE0AAE7C7336}"/>
                </a:ext>
              </a:extLst>
            </p:cNvPr>
            <p:cNvSpPr txBox="1"/>
            <p:nvPr/>
          </p:nvSpPr>
          <p:spPr>
            <a:xfrm>
              <a:off x="661219" y="1471642"/>
              <a:ext cx="10864645" cy="2957969"/>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lắp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Tôi ngước nhìn về phương đông, sau vòm cây xanh thẫm bỗng nhô lên nửa vành mũ màu đỏ. Chiếc mũ đỏ to lớn nhô dần lên trên nền trời buổi sớm. Cuối cùng chiếc mũ đỏ bay lên khỏi vòm cây. Đấy là vầng mặt trời. Vầng mặt trời giống một chiếc mâm đồng đỏ bay từ từ chiếm lĩnh nền trời xa, rộng. Chim sẻ càng cất cao giọng, chiếc mâm đồng đỏ càng nhích dần lên.</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Vầng mặt trời đã lên từ bao giờ? Chắc là nó đã nhô lên khỏi mặt biển trước khi nhô lên khỏi vòm cây. Trái tim tôi bỗng vang lên một bài ca hoà với bài ca của những con chim sẻ trên trời cao. Bài ca về mặt trời.</a:t>
              </a:r>
            </a:p>
          </p:txBody>
        </p:sp>
      </p:grpSp>
      <p:pic>
        <p:nvPicPr>
          <p:cNvPr id="6" name="Picture 5" descr="Yellow and blue text on a black background&#10;&#10;Description automatically generated">
            <a:extLst>
              <a:ext uri="{FF2B5EF4-FFF2-40B4-BE49-F238E27FC236}">
                <a16:creationId xmlns:a16="http://schemas.microsoft.com/office/drawing/2014/main" id="{AF486D02-C571-2721-D09C-140E99EE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66700"/>
            <a:ext cx="8114995" cy="1981200"/>
          </a:xfrm>
          <a:prstGeom prst="rect">
            <a:avLst/>
          </a:prstGeom>
        </p:spPr>
      </p:pic>
      <p:sp>
        <p:nvSpPr>
          <p:cNvPr id="7" name="TextBox 6">
            <a:extLst>
              <a:ext uri="{FF2B5EF4-FFF2-40B4-BE49-F238E27FC236}">
                <a16:creationId xmlns:a16="http://schemas.microsoft.com/office/drawing/2014/main" id="{8F956D37-4AFE-9B24-7F78-BF89455F90C3}"/>
              </a:ext>
            </a:extLst>
          </p:cNvPr>
          <p:cNvSpPr txBox="1"/>
          <p:nvPr/>
        </p:nvSpPr>
        <p:spPr>
          <a:xfrm>
            <a:off x="7467600" y="6286500"/>
            <a:ext cx="6324600"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Mâm đồng đỏ. Mâm đồng đỏ</a:t>
            </a:r>
          </a:p>
          <a:p>
            <a:pPr algn="just"/>
            <a:r>
              <a:rPr lang="vi-VN" sz="2800" b="0" i="0" dirty="0">
                <a:solidFill>
                  <a:srgbClr val="000000"/>
                </a:solidFill>
                <a:effectLst/>
                <a:latin typeface="Cambria" panose="02040503050406030204" pitchFamily="18" charset="0"/>
                <a:ea typeface="Cambria" panose="02040503050406030204" pitchFamily="18" charset="0"/>
              </a:rPr>
              <a:t>Suốt đêm tắm biển</a:t>
            </a:r>
          </a:p>
          <a:p>
            <a:pPr algn="just"/>
            <a:r>
              <a:rPr lang="vi-VN" sz="2800" b="0" i="0" dirty="0">
                <a:solidFill>
                  <a:srgbClr val="000000"/>
                </a:solidFill>
                <a:effectLst/>
                <a:latin typeface="Cambria" panose="02040503050406030204" pitchFamily="18" charset="0"/>
                <a:ea typeface="Cambria" panose="02040503050406030204" pitchFamily="18" charset="0"/>
              </a:rPr>
              <a:t>Làm nước biển sôi</a:t>
            </a:r>
          </a:p>
          <a:p>
            <a:pPr algn="just"/>
            <a:r>
              <a:rPr lang="vi-VN" sz="2800" b="0" i="0" dirty="0">
                <a:solidFill>
                  <a:srgbClr val="000000"/>
                </a:solidFill>
                <a:effectLst/>
                <a:latin typeface="Cambria" panose="02040503050406030204" pitchFamily="18" charset="0"/>
                <a:ea typeface="Cambria" panose="02040503050406030204" pitchFamily="18" charset="0"/>
              </a:rPr>
              <a:t>Ngày trở về trời</a:t>
            </a:r>
          </a:p>
          <a:p>
            <a:pPr algn="just"/>
            <a:r>
              <a:rPr lang="vi-VN" sz="2800" b="0" i="0" dirty="0">
                <a:solidFill>
                  <a:srgbClr val="000000"/>
                </a:solidFill>
                <a:effectLst/>
                <a:latin typeface="Cambria" panose="02040503050406030204" pitchFamily="18" charset="0"/>
                <a:ea typeface="Cambria" panose="02040503050406030204" pitchFamily="18" charset="0"/>
              </a:rPr>
              <a:t>Mâm đồng không nguội</a:t>
            </a:r>
          </a:p>
          <a:p>
            <a:pPr algn="just"/>
            <a:r>
              <a:rPr lang="vi-VN" sz="2800" b="0" i="0" dirty="0">
                <a:solidFill>
                  <a:srgbClr val="000000"/>
                </a:solidFill>
                <a:effectLst/>
                <a:latin typeface="Cambria" panose="02040503050406030204" pitchFamily="18" charset="0"/>
                <a:ea typeface="Cambria" panose="02040503050406030204" pitchFamily="18" charset="0"/>
              </a:rPr>
              <a:t>Mâm đồng đỏ chói.</a:t>
            </a:r>
          </a:p>
          <a:p>
            <a:pPr algn="just"/>
            <a:r>
              <a:rPr lang="vi-VN" sz="2800" b="0" i="0" dirty="0">
                <a:solidFill>
                  <a:srgbClr val="000000"/>
                </a:solidFill>
                <a:effectLst/>
                <a:latin typeface="Cambria" panose="02040503050406030204" pitchFamily="18" charset="0"/>
                <a:ea typeface="Cambria" panose="02040503050406030204" pitchFamily="18" charset="0"/>
              </a:rPr>
              <a:t>Mặt trời. Mặt trời...</a:t>
            </a:r>
          </a:p>
        </p:txBody>
      </p:sp>
      <p:sp>
        <p:nvSpPr>
          <p:cNvPr id="8" name="TextBox 7">
            <a:extLst>
              <a:ext uri="{FF2B5EF4-FFF2-40B4-BE49-F238E27FC236}">
                <a16:creationId xmlns:a16="http://schemas.microsoft.com/office/drawing/2014/main" id="{60BB8015-E035-660E-B992-BFB6A0CCDF3C}"/>
              </a:ext>
            </a:extLst>
          </p:cNvPr>
          <p:cNvSpPr txBox="1"/>
          <p:nvPr/>
        </p:nvSpPr>
        <p:spPr>
          <a:xfrm>
            <a:off x="11049000" y="9486900"/>
            <a:ext cx="6324600" cy="52322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(Theo Nguyễn Trọng Tạo)</a:t>
            </a:r>
          </a:p>
        </p:txBody>
      </p:sp>
    </p:spTree>
    <p:extLst>
      <p:ext uri="{BB962C8B-B14F-4D97-AF65-F5344CB8AC3E}">
        <p14:creationId xmlns:p14="http://schemas.microsoft.com/office/powerpoint/2010/main" val="2430757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E0DB85-0D52-74F9-798F-B3B01532A64B}"/>
              </a:ext>
            </a:extLst>
          </p:cNvPr>
          <p:cNvGrpSpPr/>
          <p:nvPr/>
        </p:nvGrpSpPr>
        <p:grpSpPr>
          <a:xfrm>
            <a:off x="622140" y="2101571"/>
            <a:ext cx="7886022" cy="5222622"/>
            <a:chOff x="32407" y="18536"/>
            <a:chExt cx="1976285" cy="1119782"/>
          </a:xfrm>
        </p:grpSpPr>
        <p:pic>
          <p:nvPicPr>
            <p:cNvPr id="23" name="Picture 22">
              <a:extLst>
                <a:ext uri="{FF2B5EF4-FFF2-40B4-BE49-F238E27FC236}">
                  <a16:creationId xmlns:a16="http://schemas.microsoft.com/office/drawing/2014/main" id="{5285E2BC-91C6-7D4C-854B-E955552E1912}"/>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24" name="Rectangle 23">
              <a:extLst>
                <a:ext uri="{FF2B5EF4-FFF2-40B4-BE49-F238E27FC236}">
                  <a16:creationId xmlns:a16="http://schemas.microsoft.com/office/drawing/2014/main" id="{D3CC2AF2-B1B1-FD94-0D03-55442A486F1D}"/>
                </a:ext>
              </a:extLst>
            </p:cNvPr>
            <p:cNvSpPr/>
            <p:nvPr/>
          </p:nvSpPr>
          <p:spPr>
            <a:xfrm>
              <a:off x="296611" y="360333"/>
              <a:ext cx="1499338" cy="554319"/>
            </a:xfrm>
            <a:prstGeom prst="rect">
              <a:avLst/>
            </a:prstGeom>
          </p:spPr>
          <p:txBody>
            <a:bodyPr wrap="square">
              <a:spAutoFit/>
            </a:bodyPr>
            <a:lstStyle/>
            <a:p>
              <a:pPr algn="ctr" defTabSz="1371600">
                <a:defRPr/>
              </a:pPr>
              <a:r>
                <a:rPr lang="en-US" sz="5400" b="1" kern="0" dirty="0" err="1">
                  <a:solidFill>
                    <a:srgbClr val="3F3F3F"/>
                  </a:solidFill>
                  <a:latin typeface="Cambria" panose="02040503050406030204" pitchFamily="18" charset="0"/>
                  <a:ea typeface="Cambria" panose="02040503050406030204" pitchFamily="18" charset="0"/>
                </a:rPr>
                <a:t>Bài</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đọc</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này</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được</a:t>
              </a:r>
              <a:r>
                <a:rPr lang="en-US" sz="5400" b="1" kern="0" dirty="0">
                  <a:solidFill>
                    <a:srgbClr val="3F3F3F"/>
                  </a:solidFill>
                  <a:latin typeface="Cambria" panose="02040503050406030204" pitchFamily="18" charset="0"/>
                  <a:ea typeface="Cambria" panose="02040503050406030204" pitchFamily="18" charset="0"/>
                </a:rPr>
                <a:t> chia </a:t>
              </a:r>
              <a:r>
                <a:rPr lang="en-US" sz="5400" b="1" kern="0" dirty="0" err="1">
                  <a:solidFill>
                    <a:srgbClr val="3F3F3F"/>
                  </a:solidFill>
                  <a:latin typeface="Cambria" panose="02040503050406030204" pitchFamily="18" charset="0"/>
                  <a:ea typeface="Cambria" panose="02040503050406030204" pitchFamily="18" charset="0"/>
                </a:rPr>
                <a:t>làm</a:t>
              </a:r>
              <a:r>
                <a:rPr lang="en-US" sz="5400" b="1" kern="0" dirty="0">
                  <a:solidFill>
                    <a:srgbClr val="3F3F3F"/>
                  </a:solidFill>
                  <a:latin typeface="Cambria" panose="02040503050406030204" pitchFamily="18" charset="0"/>
                  <a:ea typeface="Cambria" panose="02040503050406030204" pitchFamily="18" charset="0"/>
                </a:rPr>
                <a:t> bao </a:t>
              </a:r>
              <a:r>
                <a:rPr lang="en-US" sz="5400" b="1" kern="0" dirty="0" err="1">
                  <a:solidFill>
                    <a:srgbClr val="3F3F3F"/>
                  </a:solidFill>
                  <a:latin typeface="Cambria" panose="02040503050406030204" pitchFamily="18" charset="0"/>
                  <a:ea typeface="Cambria" panose="02040503050406030204" pitchFamily="18" charset="0"/>
                </a:rPr>
                <a:t>nhiêu</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đoạn</a:t>
              </a:r>
              <a:r>
                <a:rPr lang="en-US" sz="5400" b="1" kern="0" dirty="0">
                  <a:solidFill>
                    <a:srgbClr val="3F3F3F"/>
                  </a:solidFill>
                  <a:latin typeface="Cambria" panose="02040503050406030204" pitchFamily="18" charset="0"/>
                  <a:ea typeface="Cambria" panose="02040503050406030204" pitchFamily="18" charset="0"/>
                </a:rPr>
                <a:t>?</a:t>
              </a:r>
            </a:p>
          </p:txBody>
        </p:sp>
      </p:grpSp>
      <p:grpSp>
        <p:nvGrpSpPr>
          <p:cNvPr id="25" name="Group 24">
            <a:extLst>
              <a:ext uri="{FF2B5EF4-FFF2-40B4-BE49-F238E27FC236}">
                <a16:creationId xmlns:a16="http://schemas.microsoft.com/office/drawing/2014/main" id="{EFC9BAF6-FB45-2D3C-ED02-F1C247D39070}"/>
              </a:ext>
            </a:extLst>
          </p:cNvPr>
          <p:cNvGrpSpPr/>
          <p:nvPr/>
        </p:nvGrpSpPr>
        <p:grpSpPr>
          <a:xfrm>
            <a:off x="8331084" y="2540066"/>
            <a:ext cx="1545021" cy="1524897"/>
            <a:chOff x="6589986" y="1158818"/>
            <a:chExt cx="1030014" cy="1016598"/>
          </a:xfrm>
        </p:grpSpPr>
        <p:pic>
          <p:nvPicPr>
            <p:cNvPr id="26" name="Picture 25">
              <a:extLst>
                <a:ext uri="{FF2B5EF4-FFF2-40B4-BE49-F238E27FC236}">
                  <a16:creationId xmlns:a16="http://schemas.microsoft.com/office/drawing/2014/main" id="{17BBFBFE-4319-0E23-3D92-FCF7703F56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7" name="TextBox 26">
              <a:extLst>
                <a:ext uri="{FF2B5EF4-FFF2-40B4-BE49-F238E27FC236}">
                  <a16:creationId xmlns:a16="http://schemas.microsoft.com/office/drawing/2014/main" id="{C1C3282E-BDB5-D6AF-ED35-A4FFFB51F6CF}"/>
                </a:ext>
              </a:extLst>
            </p:cNvPr>
            <p:cNvSpPr txBox="1"/>
            <p:nvPr/>
          </p:nvSpPr>
          <p:spPr>
            <a:xfrm>
              <a:off x="6854073" y="1313174"/>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1</a:t>
              </a:r>
              <a:endParaRPr lang="en-US" sz="5400" b="1" dirty="0">
                <a:solidFill>
                  <a:srgbClr val="3F3F3F"/>
                </a:solidFill>
                <a:latin typeface="等线" panose="020F0502020204030204"/>
              </a:endParaRPr>
            </a:p>
          </p:txBody>
        </p:sp>
      </p:grpSp>
      <p:grpSp>
        <p:nvGrpSpPr>
          <p:cNvPr id="28" name="Group 27">
            <a:extLst>
              <a:ext uri="{FF2B5EF4-FFF2-40B4-BE49-F238E27FC236}">
                <a16:creationId xmlns:a16="http://schemas.microsoft.com/office/drawing/2014/main" id="{9DB0CC64-C34D-C22A-9E88-935432C86D44}"/>
              </a:ext>
            </a:extLst>
          </p:cNvPr>
          <p:cNvGrpSpPr/>
          <p:nvPr/>
        </p:nvGrpSpPr>
        <p:grpSpPr>
          <a:xfrm>
            <a:off x="8346849" y="4203327"/>
            <a:ext cx="1545021" cy="1524897"/>
            <a:chOff x="6600496" y="2267659"/>
            <a:chExt cx="1030014" cy="1016598"/>
          </a:xfrm>
        </p:grpSpPr>
        <p:pic>
          <p:nvPicPr>
            <p:cNvPr id="29" name="Picture 28">
              <a:extLst>
                <a:ext uri="{FF2B5EF4-FFF2-40B4-BE49-F238E27FC236}">
                  <a16:creationId xmlns:a16="http://schemas.microsoft.com/office/drawing/2014/main" id="{321CE362-BB8C-D2C6-C7FC-438DCFC1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30" name="TextBox 29">
              <a:extLst>
                <a:ext uri="{FF2B5EF4-FFF2-40B4-BE49-F238E27FC236}">
                  <a16:creationId xmlns:a16="http://schemas.microsoft.com/office/drawing/2014/main" id="{0E2530AD-99D7-C65B-B7F9-556F8E41D486}"/>
                </a:ext>
              </a:extLst>
            </p:cNvPr>
            <p:cNvSpPr txBox="1"/>
            <p:nvPr/>
          </p:nvSpPr>
          <p:spPr>
            <a:xfrm>
              <a:off x="6875093" y="2422015"/>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2</a:t>
              </a:r>
              <a:endParaRPr lang="en-US" sz="5400" b="1" dirty="0">
                <a:solidFill>
                  <a:srgbClr val="3F3F3F"/>
                </a:solidFill>
                <a:latin typeface="等线" panose="020F0502020204030204"/>
              </a:endParaRPr>
            </a:p>
          </p:txBody>
        </p:sp>
      </p:grpSp>
      <p:grpSp>
        <p:nvGrpSpPr>
          <p:cNvPr id="31" name="Group 30">
            <a:extLst>
              <a:ext uri="{FF2B5EF4-FFF2-40B4-BE49-F238E27FC236}">
                <a16:creationId xmlns:a16="http://schemas.microsoft.com/office/drawing/2014/main" id="{6101CF8D-15D2-6AB1-B0BE-CF674A26C815}"/>
              </a:ext>
            </a:extLst>
          </p:cNvPr>
          <p:cNvGrpSpPr/>
          <p:nvPr/>
        </p:nvGrpSpPr>
        <p:grpSpPr>
          <a:xfrm>
            <a:off x="8338984" y="6265347"/>
            <a:ext cx="1545021" cy="1524897"/>
            <a:chOff x="6600496" y="3447419"/>
            <a:chExt cx="1030014" cy="1016598"/>
          </a:xfrm>
        </p:grpSpPr>
        <p:pic>
          <p:nvPicPr>
            <p:cNvPr id="32" name="Picture 31">
              <a:extLst>
                <a:ext uri="{FF2B5EF4-FFF2-40B4-BE49-F238E27FC236}">
                  <a16:creationId xmlns:a16="http://schemas.microsoft.com/office/drawing/2014/main" id="{D989BF78-0C8A-ABCB-36C0-55D31C6C2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33" name="TextBox 32">
              <a:extLst>
                <a:ext uri="{FF2B5EF4-FFF2-40B4-BE49-F238E27FC236}">
                  <a16:creationId xmlns:a16="http://schemas.microsoft.com/office/drawing/2014/main" id="{CB328E13-A580-9E99-2E30-F3A2A9C73FE7}"/>
                </a:ext>
              </a:extLst>
            </p:cNvPr>
            <p:cNvSpPr txBox="1"/>
            <p:nvPr/>
          </p:nvSpPr>
          <p:spPr>
            <a:xfrm>
              <a:off x="6875093" y="3566316"/>
              <a:ext cx="501839" cy="677109"/>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3</a:t>
              </a:r>
              <a:endParaRPr lang="en-US" sz="5400" b="1" dirty="0">
                <a:solidFill>
                  <a:srgbClr val="3F3F3F"/>
                </a:solidFill>
                <a:latin typeface="等线" panose="020F0502020204030204"/>
              </a:endParaRPr>
            </a:p>
          </p:txBody>
        </p:sp>
      </p:grpSp>
      <p:sp>
        <p:nvSpPr>
          <p:cNvPr id="34" name="TextBox 33">
            <a:extLst>
              <a:ext uri="{FF2B5EF4-FFF2-40B4-BE49-F238E27FC236}">
                <a16:creationId xmlns:a16="http://schemas.microsoft.com/office/drawing/2014/main" id="{E1403834-44C2-FF60-9211-CD57F92BA351}"/>
              </a:ext>
            </a:extLst>
          </p:cNvPr>
          <p:cNvSpPr txBox="1"/>
          <p:nvPr/>
        </p:nvSpPr>
        <p:spPr>
          <a:xfrm>
            <a:off x="9929664" y="3027075"/>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Từ</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đầu</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trông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thấy</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được</a:t>
            </a:r>
            <a:endParaRPr lang="en-US" sz="4500" b="1" i="1" dirty="0">
              <a:solidFill>
                <a:srgbClr val="3F3F3F"/>
              </a:solidFill>
              <a:latin typeface="等线" panose="020F0502020204030204"/>
            </a:endParaRPr>
          </a:p>
        </p:txBody>
      </p:sp>
      <p:sp>
        <p:nvSpPr>
          <p:cNvPr id="35" name="TextBox 34">
            <a:extLst>
              <a:ext uri="{FF2B5EF4-FFF2-40B4-BE49-F238E27FC236}">
                <a16:creationId xmlns:a16="http://schemas.microsoft.com/office/drawing/2014/main" id="{E24D757B-2CB2-A7D0-F17D-4C2D1035BA25}"/>
              </a:ext>
            </a:extLst>
          </p:cNvPr>
          <p:cNvSpPr txBox="1"/>
          <p:nvPr/>
        </p:nvSpPr>
        <p:spPr>
          <a:xfrm>
            <a:off x="9985638" y="4680518"/>
            <a:ext cx="7807773" cy="1477328"/>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Tiếp</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theo</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càng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nhích</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dần</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lên</a:t>
            </a:r>
            <a:r>
              <a:rPr lang="en-US" sz="4500" b="1" i="1" dirty="0">
                <a:solidFill>
                  <a:prstClr val="black"/>
                </a:solidFill>
                <a:latin typeface="Cambria" panose="02040503050406030204" pitchFamily="18" charset="0"/>
              </a:rPr>
              <a:t>.</a:t>
            </a:r>
            <a:endParaRPr lang="en-US" sz="4500" b="1" i="1" dirty="0">
              <a:solidFill>
                <a:srgbClr val="3F3F3F"/>
              </a:solidFill>
              <a:latin typeface="等线" panose="020F0502020204030204"/>
            </a:endParaRPr>
          </a:p>
        </p:txBody>
      </p:sp>
      <p:sp>
        <p:nvSpPr>
          <p:cNvPr id="40" name="TextBox 39">
            <a:extLst>
              <a:ext uri="{FF2B5EF4-FFF2-40B4-BE49-F238E27FC236}">
                <a16:creationId xmlns:a16="http://schemas.microsoft.com/office/drawing/2014/main" id="{00DD18E2-DA85-2313-E98A-13421CCAF7C7}"/>
              </a:ext>
            </a:extLst>
          </p:cNvPr>
          <p:cNvSpPr txBox="1"/>
          <p:nvPr/>
        </p:nvSpPr>
        <p:spPr>
          <a:xfrm>
            <a:off x="9982200" y="6591300"/>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Còn</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lại</a:t>
            </a:r>
            <a:r>
              <a:rPr lang="en-US" sz="4500" b="1" dirty="0">
                <a:solidFill>
                  <a:prstClr val="black"/>
                </a:solidFill>
                <a:latin typeface="Cambria" panose="02040503050406030204" pitchFamily="18" charset="0"/>
              </a:rPr>
              <a:t>.</a:t>
            </a:r>
            <a:endParaRPr lang="en-US" sz="4500" b="1" i="1" dirty="0">
              <a:solidFill>
                <a:srgbClr val="3F3F3F"/>
              </a:solidFill>
            </a:endParaRPr>
          </a:p>
        </p:txBody>
      </p:sp>
      <p:pic>
        <p:nvPicPr>
          <p:cNvPr id="41" name="Picture 40">
            <a:extLst>
              <a:ext uri="{FF2B5EF4-FFF2-40B4-BE49-F238E27FC236}">
                <a16:creationId xmlns:a16="http://schemas.microsoft.com/office/drawing/2014/main" id="{368970CC-59DC-9A67-5DB5-2F04671B06E7}"/>
              </a:ext>
            </a:extLst>
          </p:cNvPr>
          <p:cNvPicPr>
            <a:picLocks noChangeAspect="1"/>
          </p:cNvPicPr>
          <p:nvPr/>
        </p:nvPicPr>
        <p:blipFill>
          <a:blip r:embed="rId4"/>
          <a:stretch>
            <a:fillRect/>
          </a:stretch>
        </p:blipFill>
        <p:spPr>
          <a:xfrm>
            <a:off x="4997843" y="-154992"/>
            <a:ext cx="8413209" cy="3529890"/>
          </a:xfrm>
          <a:prstGeom prst="rect">
            <a:avLst/>
          </a:prstGeom>
        </p:spPr>
      </p:pic>
    </p:spTree>
    <p:extLst>
      <p:ext uri="{BB962C8B-B14F-4D97-AF65-F5344CB8AC3E}">
        <p14:creationId xmlns:p14="http://schemas.microsoft.com/office/powerpoint/2010/main" val="2840311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B6A01A7-8695-BD19-5A3A-A5F138B77EE1}"/>
              </a:ext>
            </a:extLst>
          </p:cNvPr>
          <p:cNvGrpSpPr/>
          <p:nvPr/>
        </p:nvGrpSpPr>
        <p:grpSpPr>
          <a:xfrm>
            <a:off x="2981580" y="3263968"/>
            <a:ext cx="4244547" cy="1353086"/>
            <a:chOff x="1987720" y="2175978"/>
            <a:chExt cx="2829698" cy="902057"/>
          </a:xfrm>
        </p:grpSpPr>
        <p:sp>
          <p:nvSpPr>
            <p:cNvPr id="5" name="TextBox 4">
              <a:extLst>
                <a:ext uri="{FF2B5EF4-FFF2-40B4-BE49-F238E27FC236}">
                  <a16:creationId xmlns:a16="http://schemas.microsoft.com/office/drawing/2014/main" id="{226899F5-22E5-6DBC-9F5F-EED1CC587DFE}"/>
                </a:ext>
              </a:extLst>
            </p:cNvPr>
            <p:cNvSpPr txBox="1"/>
            <p:nvPr/>
          </p:nvSpPr>
          <p:spPr>
            <a:xfrm>
              <a:off x="2117599" y="2175978"/>
              <a:ext cx="269981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màu</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sữa</a:t>
              </a:r>
              <a:endParaRPr lang="vi-VN" sz="6600" b="1" dirty="0">
                <a:solidFill>
                  <a:srgbClr val="222222"/>
                </a:solidFill>
                <a:latin typeface="Cambria" panose="02040503050406030204" pitchFamily="18" charset="0"/>
              </a:endParaRPr>
            </a:p>
          </p:txBody>
        </p:sp>
        <p:sp>
          <p:nvSpPr>
            <p:cNvPr id="9" name="Rectangle: Rounded Corners 8">
              <a:extLst>
                <a:ext uri="{FF2B5EF4-FFF2-40B4-BE49-F238E27FC236}">
                  <a16:creationId xmlns:a16="http://schemas.microsoft.com/office/drawing/2014/main"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4" name="Group 13">
            <a:extLst>
              <a:ext uri="{FF2B5EF4-FFF2-40B4-BE49-F238E27FC236}">
                <a16:creationId xmlns:a16="http://schemas.microsoft.com/office/drawing/2014/main" id="{98B333B7-9BE8-6ADA-EBFD-BA69DD141C4C}"/>
              </a:ext>
            </a:extLst>
          </p:cNvPr>
          <p:cNvGrpSpPr/>
          <p:nvPr/>
        </p:nvGrpSpPr>
        <p:grpSpPr>
          <a:xfrm>
            <a:off x="2981580" y="5210827"/>
            <a:ext cx="4244547" cy="1353086"/>
            <a:chOff x="1987720" y="3283616"/>
            <a:chExt cx="2829698" cy="902057"/>
          </a:xfrm>
        </p:grpSpPr>
        <p:sp>
          <p:nvSpPr>
            <p:cNvPr id="7" name="TextBox 6">
              <a:extLst>
                <a:ext uri="{FF2B5EF4-FFF2-40B4-BE49-F238E27FC236}">
                  <a16:creationId xmlns:a16="http://schemas.microsoft.com/office/drawing/2014/main" id="{D95E1E09-8682-505D-A2A5-D7F30A2B189E}"/>
                </a:ext>
              </a:extLst>
            </p:cNvPr>
            <p:cNvSpPr txBox="1"/>
            <p:nvPr/>
          </p:nvSpPr>
          <p:spPr>
            <a:xfrm>
              <a:off x="2656557" y="3316176"/>
              <a:ext cx="1813843"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bổng</a:t>
              </a:r>
              <a:endParaRPr lang="vi-VN" sz="6600" b="1" dirty="0">
                <a:solidFill>
                  <a:srgbClr val="222222"/>
                </a:solidFill>
                <a:latin typeface="Cambria" panose="02040503050406030204" pitchFamily="18" charset="0"/>
              </a:endParaRPr>
            </a:p>
          </p:txBody>
        </p:sp>
        <p:sp>
          <p:nvSpPr>
            <p:cNvPr id="10" name="Rectangle: Rounded Corners 9">
              <a:extLst>
                <a:ext uri="{FF2B5EF4-FFF2-40B4-BE49-F238E27FC236}">
                  <a16:creationId xmlns:a16="http://schemas.microsoft.com/office/drawing/2014/main"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6" name="Group 15">
            <a:extLst>
              <a:ext uri="{FF2B5EF4-FFF2-40B4-BE49-F238E27FC236}">
                <a16:creationId xmlns:a16="http://schemas.microsoft.com/office/drawing/2014/main" id="{BC3621C0-1E7D-C9AF-24EE-16F183F864D5}"/>
              </a:ext>
            </a:extLst>
          </p:cNvPr>
          <p:cNvGrpSpPr/>
          <p:nvPr/>
        </p:nvGrpSpPr>
        <p:grpSpPr>
          <a:xfrm>
            <a:off x="10223189" y="3263969"/>
            <a:ext cx="4991420" cy="1353086"/>
            <a:chOff x="6743144" y="2175977"/>
            <a:chExt cx="3327613" cy="902057"/>
          </a:xfrm>
        </p:grpSpPr>
        <p:sp>
          <p:nvSpPr>
            <p:cNvPr id="6" name="TextBox 5">
              <a:extLst>
                <a:ext uri="{FF2B5EF4-FFF2-40B4-BE49-F238E27FC236}">
                  <a16:creationId xmlns:a16="http://schemas.microsoft.com/office/drawing/2014/main" id="{931E56F5-C0BF-1F72-3EDC-FEDDEF126E1C}"/>
                </a:ext>
              </a:extLst>
            </p:cNvPr>
            <p:cNvSpPr txBox="1"/>
            <p:nvPr/>
          </p:nvSpPr>
          <p:spPr>
            <a:xfrm>
              <a:off x="6743144" y="2175978"/>
              <a:ext cx="3327613" cy="738664"/>
            </a:xfrm>
            <a:prstGeom prst="rect">
              <a:avLst/>
            </a:prstGeom>
            <a:noFill/>
          </p:spPr>
          <p:txBody>
            <a:bodyPr wrap="square">
              <a:spAutoFit/>
            </a:bodyPr>
            <a:lstStyle/>
            <a:p>
              <a:pPr algn="ctr" defTabSz="1371600"/>
              <a:r>
                <a:rPr lang="en-US" sz="6600" b="1" dirty="0" err="1">
                  <a:solidFill>
                    <a:srgbClr val="222222"/>
                  </a:solidFill>
                  <a:latin typeface="Cambria" panose="02040503050406030204" pitchFamily="18" charset="0"/>
                </a:rPr>
                <a:t>lè</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tè</a:t>
              </a:r>
              <a:endParaRPr lang="vi-VN" sz="6600" b="1" dirty="0">
                <a:solidFill>
                  <a:srgbClr val="222222"/>
                </a:solidFill>
                <a:latin typeface="Cambria" panose="02040503050406030204" pitchFamily="18" charset="0"/>
              </a:endParaRPr>
            </a:p>
          </p:txBody>
        </p:sp>
        <p:sp>
          <p:nvSpPr>
            <p:cNvPr id="11" name="Rectangle: Rounded Corners 10">
              <a:extLst>
                <a:ext uri="{FF2B5EF4-FFF2-40B4-BE49-F238E27FC236}">
                  <a16:creationId xmlns:a16="http://schemas.microsoft.com/office/drawing/2014/main"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3" name="Group 12">
            <a:extLst>
              <a:ext uri="{FF2B5EF4-FFF2-40B4-BE49-F238E27FC236}">
                <a16:creationId xmlns:a16="http://schemas.microsoft.com/office/drawing/2014/main" id="{A688D471-53F5-3E9F-E32C-4A3CF00B0A76}"/>
              </a:ext>
            </a:extLst>
          </p:cNvPr>
          <p:cNvGrpSpPr/>
          <p:nvPr/>
        </p:nvGrpSpPr>
        <p:grpSpPr>
          <a:xfrm>
            <a:off x="10223188" y="5143501"/>
            <a:ext cx="4940611" cy="2223118"/>
            <a:chOff x="6809192" y="3283616"/>
            <a:chExt cx="2938140" cy="1482078"/>
          </a:xfrm>
        </p:grpSpPr>
        <p:sp>
          <p:nvSpPr>
            <p:cNvPr id="8" name="TextBox 7">
              <a:extLst>
                <a:ext uri="{FF2B5EF4-FFF2-40B4-BE49-F238E27FC236}">
                  <a16:creationId xmlns:a16="http://schemas.microsoft.com/office/drawing/2014/main" id="{ACA3E415-E274-C6FE-53CA-BE69FDC0D7DE}"/>
                </a:ext>
              </a:extLst>
            </p:cNvPr>
            <p:cNvSpPr txBox="1"/>
            <p:nvPr/>
          </p:nvSpPr>
          <p:spPr>
            <a:xfrm>
              <a:off x="7004133" y="3349923"/>
              <a:ext cx="2743199" cy="1415771"/>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xanh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thẫm</a:t>
              </a:r>
              <a:endParaRPr lang="vi-VN" sz="6600" b="1" dirty="0">
                <a:solidFill>
                  <a:srgbClr val="222222"/>
                </a:solidFill>
                <a:latin typeface="Cambria" panose="02040503050406030204" pitchFamily="18" charset="0"/>
              </a:endParaRPr>
            </a:p>
          </p:txBody>
        </p:sp>
        <p:sp>
          <p:nvSpPr>
            <p:cNvPr id="12" name="Rectangle: Rounded Corners 11">
              <a:extLst>
                <a:ext uri="{FF2B5EF4-FFF2-40B4-BE49-F238E27FC236}">
                  <a16:creationId xmlns:a16="http://schemas.microsoft.com/office/drawing/2014/main"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pic>
        <p:nvPicPr>
          <p:cNvPr id="17" name="Picture 16">
            <a:extLst>
              <a:ext uri="{FF2B5EF4-FFF2-40B4-BE49-F238E27FC236}">
                <a16:creationId xmlns:a16="http://schemas.microsoft.com/office/drawing/2014/main" id="{2FF83C6C-1284-F24E-CA99-F90F700A3B52}"/>
              </a:ext>
            </a:extLst>
          </p:cNvPr>
          <p:cNvPicPr>
            <a:picLocks noChangeAspect="1"/>
          </p:cNvPicPr>
          <p:nvPr/>
        </p:nvPicPr>
        <p:blipFill>
          <a:blip r:embed="rId2"/>
          <a:stretch>
            <a:fillRect/>
          </a:stretch>
        </p:blipFill>
        <p:spPr>
          <a:xfrm>
            <a:off x="2981581" y="730688"/>
            <a:ext cx="11714480" cy="3209822"/>
          </a:xfrm>
          <a:prstGeom prst="rect">
            <a:avLst/>
          </a:prstGeom>
        </p:spPr>
      </p:pic>
      <p:grpSp>
        <p:nvGrpSpPr>
          <p:cNvPr id="2" name="Group 1">
            <a:extLst>
              <a:ext uri="{FF2B5EF4-FFF2-40B4-BE49-F238E27FC236}">
                <a16:creationId xmlns:a16="http://schemas.microsoft.com/office/drawing/2014/main" id="{0FD25F97-9A70-2003-FE14-0BEC0418FAC6}"/>
              </a:ext>
            </a:extLst>
          </p:cNvPr>
          <p:cNvGrpSpPr/>
          <p:nvPr/>
        </p:nvGrpSpPr>
        <p:grpSpPr>
          <a:xfrm>
            <a:off x="2971800" y="7200900"/>
            <a:ext cx="4244547" cy="1353086"/>
            <a:chOff x="1987720" y="3283616"/>
            <a:chExt cx="2829698" cy="902057"/>
          </a:xfrm>
        </p:grpSpPr>
        <p:sp>
          <p:nvSpPr>
            <p:cNvPr id="3" name="TextBox 2">
              <a:extLst>
                <a:ext uri="{FF2B5EF4-FFF2-40B4-BE49-F238E27FC236}">
                  <a16:creationId xmlns:a16="http://schemas.microsoft.com/office/drawing/2014/main" id="{2A1791A7-A2D5-EFEB-3965-22F463AC982E}"/>
                </a:ext>
              </a:extLst>
            </p:cNvPr>
            <p:cNvSpPr txBox="1"/>
            <p:nvPr/>
          </p:nvSpPr>
          <p:spPr>
            <a:xfrm>
              <a:off x="2241720" y="3316176"/>
              <a:ext cx="2489200"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vành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mũ</a:t>
              </a:r>
              <a:endParaRPr lang="vi-VN" sz="6600" b="1" dirty="0">
                <a:solidFill>
                  <a:srgbClr val="222222"/>
                </a:solidFill>
                <a:latin typeface="Cambria" panose="02040503050406030204" pitchFamily="18" charset="0"/>
              </a:endParaRPr>
            </a:p>
          </p:txBody>
        </p:sp>
        <p:sp>
          <p:nvSpPr>
            <p:cNvPr id="4" name="Rectangle: Rounded Corners 3">
              <a:extLst>
                <a:ext uri="{FF2B5EF4-FFF2-40B4-BE49-F238E27FC236}">
                  <a16:creationId xmlns:a16="http://schemas.microsoft.com/office/drawing/2014/main" id="{32639F10-A78F-2BE6-FD69-1115FA3B449F}"/>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8" name="Group 17">
            <a:extLst>
              <a:ext uri="{FF2B5EF4-FFF2-40B4-BE49-F238E27FC236}">
                <a16:creationId xmlns:a16="http://schemas.microsoft.com/office/drawing/2014/main" id="{265202AD-33F6-7E61-E10A-14FE0DE9F26D}"/>
              </a:ext>
            </a:extLst>
          </p:cNvPr>
          <p:cNvGrpSpPr/>
          <p:nvPr/>
        </p:nvGrpSpPr>
        <p:grpSpPr>
          <a:xfrm>
            <a:off x="10213408" y="7133574"/>
            <a:ext cx="4940611" cy="1353086"/>
            <a:chOff x="6809192" y="3283616"/>
            <a:chExt cx="2938140" cy="902057"/>
          </a:xfrm>
        </p:grpSpPr>
        <p:sp>
          <p:nvSpPr>
            <p:cNvPr id="19" name="TextBox 18">
              <a:extLst>
                <a:ext uri="{FF2B5EF4-FFF2-40B4-BE49-F238E27FC236}">
                  <a16:creationId xmlns:a16="http://schemas.microsoft.com/office/drawing/2014/main" id="{6C2B6AD0-1C51-E74E-115E-60725DFA9B53}"/>
                </a:ext>
              </a:extLst>
            </p:cNvPr>
            <p:cNvSpPr txBox="1"/>
            <p:nvPr/>
          </p:nvSpPr>
          <p:spPr>
            <a:xfrm>
              <a:off x="7004133" y="3349923"/>
              <a:ext cx="274319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chiếm</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lĩnh</a:t>
              </a:r>
              <a:endParaRPr lang="vi-VN" sz="6600" b="1" dirty="0">
                <a:solidFill>
                  <a:srgbClr val="222222"/>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id="{2AB3BCE0-5F40-9699-63C8-03F6F1D17F74}"/>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0.70"/>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strVal val="#ppt_w*0.70"/>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Effect transition="in" filter="fade">
                                      <p:cBhvr>
                                        <p:cTn id="42" dur="1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FC0F71-2A2C-42F9-4EB0-D837D8FDB214}"/>
              </a:ext>
            </a:extLst>
          </p:cNvPr>
          <p:cNvGrpSpPr/>
          <p:nvPr/>
        </p:nvGrpSpPr>
        <p:grpSpPr>
          <a:xfrm>
            <a:off x="842675" y="3255534"/>
            <a:ext cx="16972172" cy="3335765"/>
            <a:chOff x="327867" y="2053398"/>
            <a:chExt cx="11314781" cy="2027596"/>
          </a:xfrm>
        </p:grpSpPr>
        <p:sp>
          <p:nvSpPr>
            <p:cNvPr id="3" name="Rectangle: Rounded Corners 2">
              <a:extLst>
                <a:ext uri="{FF2B5EF4-FFF2-40B4-BE49-F238E27FC236}">
                  <a16:creationId xmlns:a16="http://schemas.microsoft.com/office/drawing/2014/main" id="{4B4D8B32-E79C-2099-B1B4-FB46194812CE}"/>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sp>
          <p:nvSpPr>
            <p:cNvPr id="4" name="TextBox 3">
              <a:extLst>
                <a:ext uri="{FF2B5EF4-FFF2-40B4-BE49-F238E27FC236}">
                  <a16:creationId xmlns:a16="http://schemas.microsoft.com/office/drawing/2014/main" id="{1A2F5D2B-DB76-F68A-DB33-E0D597E0F412}"/>
                </a:ext>
              </a:extLst>
            </p:cNvPr>
            <p:cNvSpPr txBox="1"/>
            <p:nvPr/>
          </p:nvSpPr>
          <p:spPr>
            <a:xfrm>
              <a:off x="370400" y="2158134"/>
              <a:ext cx="11062541" cy="1739821"/>
            </a:xfrm>
            <a:prstGeom prst="rect">
              <a:avLst/>
            </a:prstGeom>
            <a:noFill/>
          </p:spPr>
          <p:txBody>
            <a:bodyPr wrap="square">
              <a:spAutoFit/>
            </a:bodyPr>
            <a:lstStyle/>
            <a:p>
              <a:pPr algn="just"/>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Sương mù như tấm khăn voan mỏng màu sữa</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bay la đà trên những khóm cây quanh vườn,</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trùm lấp một khoảng sân;</a:t>
              </a:r>
              <a:r>
                <a:rPr lang="en-US" sz="6000" dirty="0">
                  <a:solidFill>
                    <a:srgbClr val="FF0000"/>
                  </a:solidFill>
                  <a:latin typeface="Cambria" panose="02040503050406030204" pitchFamily="18" charset="0"/>
                  <a:ea typeface="Cambria" panose="02040503050406030204" pitchFamily="18" charset="0"/>
                </a:rPr>
                <a:t>//</a:t>
              </a:r>
              <a:endParaRPr lang="vi-VN" sz="6000" dirty="0">
                <a:solidFill>
                  <a:srgbClr val="FF0000"/>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A422F15A-3147-7382-3B2E-52BA37BA6F9E}"/>
              </a:ext>
            </a:extLst>
          </p:cNvPr>
          <p:cNvPicPr>
            <a:picLocks noChangeAspect="1"/>
          </p:cNvPicPr>
          <p:nvPr/>
        </p:nvPicPr>
        <p:blipFill>
          <a:blip r:embed="rId3"/>
          <a:stretch>
            <a:fillRect/>
          </a:stretch>
        </p:blipFill>
        <p:spPr>
          <a:xfrm>
            <a:off x="2706516" y="431342"/>
            <a:ext cx="12391194" cy="3209822"/>
          </a:xfrm>
          <a:prstGeom prst="rect">
            <a:avLst/>
          </a:prstGeom>
        </p:spPr>
      </p:pic>
    </p:spTree>
    <p:extLst>
      <p:ext uri="{BB962C8B-B14F-4D97-AF65-F5344CB8AC3E}">
        <p14:creationId xmlns:p14="http://schemas.microsoft.com/office/powerpoint/2010/main" val="27958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402537" y="123290"/>
            <a:ext cx="17885463" cy="9731358"/>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思源黑体 CN Bold" panose="020B0800000000000000"/>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547739" y="1757539"/>
            <a:ext cx="8005836" cy="4569578"/>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7753061" y="5939678"/>
            <a:ext cx="10179341" cy="4205198"/>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627634" y="0"/>
            <a:ext cx="17978663" cy="1490601"/>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1185597" y="6448172"/>
            <a:ext cx="5364177" cy="3138003"/>
          </a:xfrm>
          <a:prstGeom prst="rect">
            <a:avLst/>
          </a:prstGeom>
        </p:spPr>
      </p:pic>
    </p:spTree>
    <p:extLst>
      <p:ext uri="{BB962C8B-B14F-4D97-AF65-F5344CB8AC3E}">
        <p14:creationId xmlns:p14="http://schemas.microsoft.com/office/powerpoint/2010/main" val="1488855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245444" y="101065"/>
            <a:ext cx="17816363" cy="990439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mbria" panose="02040503050406030204" pitchFamily="18" charset="0"/>
              <a:ea typeface="等线" panose="02010600030101010101" pitchFamily="2" charset="-122"/>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568688" y="1874387"/>
            <a:ext cx="12387149" cy="5117268"/>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10157063" y="5594573"/>
            <a:ext cx="7778399" cy="4550303"/>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60642" y="0"/>
            <a:ext cx="17978663" cy="1490601"/>
          </a:xfrm>
          <a:prstGeom prst="rect">
            <a:avLst/>
          </a:prstGeom>
        </p:spPr>
      </p:pic>
    </p:spTree>
    <p:extLst>
      <p:ext uri="{BB962C8B-B14F-4D97-AF65-F5344CB8AC3E}">
        <p14:creationId xmlns:p14="http://schemas.microsoft.com/office/powerpoint/2010/main" val="2820667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21392" cy="317115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169551"/>
            </a:xfrm>
            <a:prstGeom prst="rect">
              <a:avLst/>
            </a:prstGeom>
            <a:noFill/>
          </p:spPr>
          <p:txBody>
            <a:bodyPr wrap="square" rtlCol="0">
              <a:spAutoFit/>
            </a:bodyPr>
            <a:lstStyle/>
            <a:p>
              <a:pPr algn="ctr" defTabSz="1371600">
                <a:defRPr/>
              </a:pPr>
              <a:r>
                <a:rPr lang="en-US" sz="5400" b="1" dirty="0">
                  <a:solidFill>
                    <a:srgbClr val="C00000"/>
                  </a:solidFill>
                  <a:latin typeface="Cambria" panose="02040503050406030204" pitchFamily="18" charset="0"/>
                  <a:ea typeface="Cambria" panose="02040503050406030204" pitchFamily="18" charset="0"/>
                </a:rPr>
                <a:t>1. </a:t>
              </a:r>
              <a:r>
                <a:rPr lang="en-US" sz="5400" b="1" dirty="0" err="1">
                  <a:solidFill>
                    <a:srgbClr val="C00000"/>
                  </a:solidFill>
                  <a:latin typeface="Cambria" panose="02040503050406030204" pitchFamily="18" charset="0"/>
                  <a:ea typeface="Cambria" panose="02040503050406030204" pitchFamily="18" charset="0"/>
                </a:rPr>
                <a:t>Đàn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chim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sẻ</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khiến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chú</a:t>
              </a:r>
              <a:r>
                <a:rPr lang="en-US" sz="5400" b="1" dirty="0">
                  <a:solidFill>
                    <a:srgbClr val="C00000"/>
                  </a:solidFill>
                  <a:latin typeface="Cambria" panose="02040503050406030204" pitchFamily="18" charset="0"/>
                  <a:ea typeface="Cambria" panose="02040503050406030204" pitchFamily="18" charset="0"/>
                </a:rPr>
                <a:t> ý?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nghĩ</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về</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chuyện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đó</a:t>
              </a:r>
              <a:r>
                <a:rPr lang="en-US" sz="5400" b="1" dirty="0">
                  <a:solidFill>
                    <a:srgbClr val="C00000"/>
                  </a:solidFill>
                  <a:latin typeface="Cambria" panose="02040503050406030204" pitchFamily="18" charset="0"/>
                  <a:ea typeface="Cambria" panose="02040503050406030204" pitchFamily="18" charset="0"/>
                </a:rPr>
                <a:t>? </a:t>
              </a:r>
            </a:p>
          </p:txBody>
        </p:sp>
      </p:grpSp>
      <p:sp>
        <p:nvSpPr>
          <p:cNvPr id="5" name="Rounded Rectangle 4"/>
          <p:cNvSpPr/>
          <p:nvPr/>
        </p:nvSpPr>
        <p:spPr>
          <a:xfrm>
            <a:off x="572525" y="3609474"/>
            <a:ext cx="16921392" cy="6208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2">
            <a:extLst>
              <a:ext uri="{FF2B5EF4-FFF2-40B4-BE49-F238E27FC236}">
                <a16:creationId xmlns:a16="http://schemas.microsoft.com/office/drawing/2014/main" id="{8AC9C942-E83E-7A67-0659-BF4B193A0F89}"/>
              </a:ext>
            </a:extLst>
          </p:cNvPr>
          <p:cNvSpPr/>
          <p:nvPr/>
        </p:nvSpPr>
        <p:spPr>
          <a:xfrm>
            <a:off x="34871" y="2476500"/>
            <a:ext cx="3318164" cy="2590800"/>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B6250470-27EF-CCDD-30B1-AC21A92CA271}"/>
              </a:ext>
            </a:extLst>
          </p:cNvPr>
          <p:cNvSpPr txBox="1"/>
          <p:nvPr/>
        </p:nvSpPr>
        <p:spPr>
          <a:xfrm>
            <a:off x="1524000" y="4838700"/>
            <a:ext cx="14995133" cy="4892686"/>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chú ý đến những chú chim sẻ đang thi nhau cất tiếng hót trên những ngọn cau cao, tiếng chim khi bồng khi trầm làm xôn xao không gian. </a:t>
            </a:r>
          </a:p>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nghĩ đàn chim sẻ hót xôn xao như vậy bì đang trông thấy một điều gì đó mà nhân vật “tôi” ở thấp quá chưa nhìn ra được. </a:t>
            </a:r>
          </a:p>
        </p:txBody>
      </p:sp>
    </p:spTree>
    <p:extLst>
      <p:ext uri="{BB962C8B-B14F-4D97-AF65-F5344CB8AC3E}">
        <p14:creationId xmlns:p14="http://schemas.microsoft.com/office/powerpoint/2010/main" val="3385151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1016</Words>
  <Application>Microsoft Office PowerPoint</Application>
  <PresentationFormat>Tùy chỉnh</PresentationFormat>
  <Paragraphs>59</Paragraphs>
  <Slides>16</Slides>
  <Notes>10</Notes>
  <HiddenSlides>0</HiddenSlides>
  <MMClips>0</MMClips>
  <ScaleCrop>false</ScaleCrop>
  <HeadingPairs>
    <vt:vector size="6" baseType="variant">
      <vt:variant>
        <vt:lpstr>Phông được Dùng</vt:lpstr>
      </vt:variant>
      <vt:variant>
        <vt:i4>5</vt:i4>
      </vt:variant>
      <vt:variant>
        <vt:lpstr>Chủ đề</vt:lpstr>
      </vt:variant>
      <vt:variant>
        <vt:i4>5</vt:i4>
      </vt:variant>
      <vt:variant>
        <vt:lpstr>Tiêu đề Bản chiếu</vt:lpstr>
      </vt:variant>
      <vt:variant>
        <vt:i4>16</vt:i4>
      </vt:variant>
    </vt:vector>
  </HeadingPairs>
  <TitlesOfParts>
    <vt:vector size="26" baseType="lpstr">
      <vt:lpstr>等线</vt:lpstr>
      <vt:lpstr>#9Slide07 HoneyCream</vt:lpstr>
      <vt:lpstr>Arial</vt:lpstr>
      <vt:lpstr>Calibri</vt:lpstr>
      <vt:lpstr>Cambria</vt:lpstr>
      <vt:lpstr>Office Theme</vt:lpstr>
      <vt:lpstr>1_Office 主题​​</vt:lpstr>
      <vt:lpstr>2_Office 主题​​</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Windows 10</cp:lastModifiedBy>
  <cp:revision>32</cp:revision>
  <dcterms:created xsi:type="dcterms:W3CDTF">2006-08-16T00:00:00Z</dcterms:created>
  <dcterms:modified xsi:type="dcterms:W3CDTF">2024-10-29T01:29:35Z</dcterms:modified>
  <dc:identifier>DAGMx3oqY8g</dc:identifier>
</cp:coreProperties>
</file>