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Lst>
  <p:notesMasterIdLst>
    <p:notesMasterId r:id="rId43"/>
  </p:notesMasterIdLst>
  <p:sldIdLst>
    <p:sldId id="279" r:id="rId12"/>
    <p:sldId id="280" r:id="rId13"/>
    <p:sldId id="257" r:id="rId14"/>
    <p:sldId id="256" r:id="rId15"/>
    <p:sldId id="533" r:id="rId16"/>
    <p:sldId id="281" r:id="rId17"/>
    <p:sldId id="282" r:id="rId18"/>
    <p:sldId id="283" r:id="rId19"/>
    <p:sldId id="284" r:id="rId20"/>
    <p:sldId id="285" r:id="rId21"/>
    <p:sldId id="286" r:id="rId22"/>
    <p:sldId id="287" r:id="rId23"/>
    <p:sldId id="288" r:id="rId24"/>
    <p:sldId id="269" r:id="rId25"/>
    <p:sldId id="289" r:id="rId26"/>
    <p:sldId id="271" r:id="rId27"/>
    <p:sldId id="273" r:id="rId28"/>
    <p:sldId id="275" r:id="rId29"/>
    <p:sldId id="277" r:id="rId30"/>
    <p:sldId id="290" r:id="rId31"/>
    <p:sldId id="291" r:id="rId32"/>
    <p:sldId id="278" r:id="rId33"/>
    <p:sldId id="292" r:id="rId34"/>
    <p:sldId id="300" r:id="rId35"/>
    <p:sldId id="272" r:id="rId36"/>
    <p:sldId id="301" r:id="rId37"/>
    <p:sldId id="302" r:id="rId38"/>
    <p:sldId id="303" r:id="rId39"/>
    <p:sldId id="304" r:id="rId40"/>
    <p:sldId id="305"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34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61247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69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06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24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45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23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956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01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82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2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22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10570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10/26/2024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62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0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53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08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77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29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35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32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907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04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3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16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12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55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433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27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9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32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116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6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97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93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74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9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79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86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983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2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91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68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83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848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8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14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38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57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69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99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65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840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50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9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1513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8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87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101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6330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637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949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68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1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71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0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01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953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742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10/26/2024</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10258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44620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806660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710310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358116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35513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09352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70101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400750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10/26/2024</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91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10/26/2024</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320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837707E-AA0C-C4A7-3B3A-05C1754E4DEB}"/>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2946364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542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58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78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950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936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80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7206925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image" Target="../media/image1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image" Target="../media/image51.svg"/><Relationship Id="rId9"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52.xml"/><Relationship Id="rId6" Type="http://schemas.openxmlformats.org/officeDocument/2006/relationships/image" Target="../media/image63.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59.svg"/><Relationship Id="rId11" Type="http://schemas.openxmlformats.org/officeDocument/2006/relationships/image" Target="../media/image12.svg"/><Relationship Id="rId5" Type="http://schemas.openxmlformats.org/officeDocument/2006/relationships/image" Target="../media/image58.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4.xml"/><Relationship Id="rId6" Type="http://schemas.openxmlformats.org/officeDocument/2006/relationships/image" Target="../media/image66.svg"/><Relationship Id="rId5" Type="http://schemas.openxmlformats.org/officeDocument/2006/relationships/image" Target="../media/image6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107.xml"/><Relationship Id="rId5" Type="http://schemas.openxmlformats.org/officeDocument/2006/relationships/image" Target="../media/image70.png"/><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microsoft.com/office/2007/relationships/hdphoto" Target="../media/hdphoto5.wdp"/><Relationship Id="rId3" Type="http://schemas.openxmlformats.org/officeDocument/2006/relationships/audio" Target="../media/media2.m4a"/><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3.png"/><Relationship Id="rId2" Type="http://schemas.microsoft.com/office/2007/relationships/media" Target="../media/media2.m4a"/><Relationship Id="rId16" Type="http://schemas.microsoft.com/office/2007/relationships/hdphoto" Target="../media/hdphoto4.wdp"/><Relationship Id="rId20" Type="http://schemas.openxmlformats.org/officeDocument/2006/relationships/image" Target="../media/image85.png"/><Relationship Id="rId1" Type="http://schemas.openxmlformats.org/officeDocument/2006/relationships/tags" Target="../tags/tag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image" Target="../media/image84.png"/><Relationship Id="rId4" Type="http://schemas.openxmlformats.org/officeDocument/2006/relationships/slideLayout" Target="../slideLayouts/slideLayout85.xml"/><Relationship Id="rId9" Type="http://schemas.openxmlformats.org/officeDocument/2006/relationships/image" Target="../media/image76.png"/><Relationship Id="rId14" Type="http://schemas.openxmlformats.org/officeDocument/2006/relationships/image" Target="../media/image81.svg"/></Relationships>
</file>

<file path=ppt/slides/_rels/slide25.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1.xml"/><Relationship Id="rId7" Type="http://schemas.openxmlformats.org/officeDocument/2006/relationships/image" Target="../media/image89.png"/><Relationship Id="rId2" Type="http://schemas.openxmlformats.org/officeDocument/2006/relationships/slideLayout" Target="../slideLayouts/slideLayout91.xml"/><Relationship Id="rId1" Type="http://schemas.openxmlformats.org/officeDocument/2006/relationships/control" Target="../activeX/activeX1.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image" Target="../media/image86.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7.png"/><Relationship Id="rId7"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13.xml"/><Relationship Id="rId5" Type="http://schemas.openxmlformats.org/officeDocument/2006/relationships/image" Target="../media/image103.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DB394CF-6C88-A328-8270-084B118220EB}"/>
              </a:ext>
            </a:extLst>
          </p:cNvPr>
          <p:cNvPicPr>
            <a:picLocks noChangeAspect="1"/>
          </p:cNvPicPr>
          <p:nvPr/>
        </p:nvPicPr>
        <p:blipFill>
          <a:blip r:embed="rId4"/>
          <a:stretch>
            <a:fillRect/>
          </a:stretch>
        </p:blipFill>
        <p:spPr>
          <a:xfrm>
            <a:off x="3170741" y="1250704"/>
            <a:ext cx="7431668" cy="2737341"/>
          </a:xfrm>
          <a:prstGeom prst="rect">
            <a:avLst/>
          </a:prstGeom>
        </p:spPr>
      </p:pic>
    </p:spTree>
    <p:extLst>
      <p:ext uri="{BB962C8B-B14F-4D97-AF65-F5344CB8AC3E}">
        <p14:creationId xmlns:p14="http://schemas.microsoft.com/office/powerpoint/2010/main" val="24694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defTabSz="609630"/>
            <a:endParaRPr lang="en-US" sz="1200">
              <a:solidFill>
                <a:prstClr val="black"/>
              </a:solidFill>
              <a:latin typeface="Calibri"/>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494807" y="3774049"/>
              <a:ext cx="3800475" cy="3323987"/>
            </a:xfrm>
            <a:prstGeom prst="rect">
              <a:avLst/>
            </a:prstGeom>
          </p:spPr>
          <p:txBody>
            <a:bodyPr wrap="square" lIns="0" tIns="0" rIns="0" bIns="0" rtlCol="0" anchor="t">
              <a:spAutoFit/>
            </a:bodyPr>
            <a:lstStyle/>
            <a:p>
              <a:pPr algn="ctr" defTabSz="609630"/>
              <a:r>
                <a:rPr lang="en-US" sz="7200" dirty="0" err="1">
                  <a:solidFill>
                    <a:srgbClr val="FF0000"/>
                  </a:solidFill>
                  <a:latin typeface="Cambria" panose="02040503050406030204" pitchFamily="18" charset="0"/>
                  <a:ea typeface="Cambria" panose="02040503050406030204" pitchFamily="18" charset="0"/>
                </a:rPr>
                <a:t>Nóng</a:t>
              </a:r>
              <a:r>
                <a:rPr lang="en-US" sz="7200" dirty="0">
                  <a:solidFill>
                    <a:srgbClr val="FF0000"/>
                  </a:solidFill>
                  <a:latin typeface="Cambria" panose="02040503050406030204" pitchFamily="18" charset="0"/>
                  <a:ea typeface="Cambria" panose="02040503050406030204" pitchFamily="18" charset="0"/>
                </a:rPr>
                <a:t> </a:t>
              </a:r>
              <a:r>
                <a:rPr lang="en-US" sz="7200" dirty="0" err="1">
                  <a:solidFill>
                    <a:srgbClr val="FF0000"/>
                  </a:solidFill>
                  <a:latin typeface="Cambria" panose="02040503050406030204" pitchFamily="18" charset="0"/>
                  <a:ea typeface="Cambria" panose="02040503050406030204" pitchFamily="18" charset="0"/>
                </a:rPr>
                <a:t>rẫy</a:t>
              </a:r>
              <a:endParaRPr lang="en-US" sz="6600" dirty="0">
                <a:solidFill>
                  <a:srgbClr val="FF0000"/>
                </a:solidFill>
                <a:latin typeface="Cambria" panose="02040503050406030204" pitchFamily="18" charset="0"/>
                <a:ea typeface="Cambria" panose="02040503050406030204" pitchFamily="18" charset="0"/>
              </a:endParaRPr>
            </a:p>
          </p:txBody>
        </p:sp>
      </p:grpSp>
      <p:sp>
        <p:nvSpPr>
          <p:cNvPr id="14" name="TextBox 14"/>
          <p:cNvSpPr txBox="1"/>
          <p:nvPr/>
        </p:nvSpPr>
        <p:spPr>
          <a:xfrm>
            <a:off x="5870250" y="2770323"/>
            <a:ext cx="5864550" cy="1373389"/>
          </a:xfrm>
          <a:prstGeom prst="rect">
            <a:avLst/>
          </a:prstGeom>
        </p:spPr>
        <p:txBody>
          <a:bodyPr wrap="square" lIns="0" tIns="0" rIns="0" bIns="0" rtlCol="0" anchor="t">
            <a:spAutoFit/>
          </a:bodyPr>
          <a:lstStyle/>
          <a:p>
            <a:pPr algn="just" defTabSz="609630">
              <a:lnSpc>
                <a:spcPts val="5600"/>
              </a:lnSpc>
            </a:pPr>
            <a:r>
              <a:rPr lang="en-US" sz="4000" b="1" dirty="0">
                <a:solidFill>
                  <a:srgbClr val="000000"/>
                </a:solidFill>
                <a:latin typeface="Cambria"/>
              </a:rPr>
              <a:t> </a:t>
            </a:r>
            <a:r>
              <a:rPr lang="en-US" sz="4000" b="1" dirty="0" err="1">
                <a:solidFill>
                  <a:srgbClr val="000000"/>
                </a:solidFill>
                <a:latin typeface="Cambria"/>
              </a:rPr>
              <a:t>rất</a:t>
            </a:r>
            <a:r>
              <a:rPr lang="en-US" sz="4000" b="1" dirty="0">
                <a:solidFill>
                  <a:srgbClr val="000000"/>
                </a:solidFill>
                <a:latin typeface="Cambria"/>
              </a:rPr>
              <a:t> </a:t>
            </a:r>
            <a:r>
              <a:rPr lang="en-US" sz="4000" b="1" dirty="0" err="1">
                <a:solidFill>
                  <a:srgbClr val="000000"/>
                </a:solidFill>
                <a:latin typeface="Cambria"/>
              </a:rPr>
              <a:t>nóng</a:t>
            </a:r>
            <a:r>
              <a:rPr lang="en-US" sz="4000" b="1" dirty="0">
                <a:solidFill>
                  <a:srgbClr val="000000"/>
                </a:solidFill>
                <a:latin typeface="Cambria"/>
              </a:rPr>
              <a:t>, do </a:t>
            </a:r>
            <a:r>
              <a:rPr lang="en-US" sz="4000" b="1" dirty="0" err="1">
                <a:solidFill>
                  <a:srgbClr val="000000"/>
                </a:solidFill>
                <a:latin typeface="Cambria"/>
              </a:rPr>
              <a:t>nhiệt</a:t>
            </a:r>
            <a:r>
              <a:rPr lang="en-US" sz="4000" b="1" dirty="0">
                <a:solidFill>
                  <a:srgbClr val="000000"/>
                </a:solidFill>
                <a:latin typeface="Cambria"/>
              </a:rPr>
              <a:t> </a:t>
            </a:r>
            <a:r>
              <a:rPr lang="en-US" sz="4000" b="1" dirty="0" err="1">
                <a:solidFill>
                  <a:srgbClr val="000000"/>
                </a:solidFill>
                <a:latin typeface="Cambria"/>
              </a:rPr>
              <a:t>độ</a:t>
            </a:r>
            <a:r>
              <a:rPr lang="en-US" sz="4000" b="1" dirty="0">
                <a:solidFill>
                  <a:srgbClr val="000000"/>
                </a:solidFill>
                <a:latin typeface="Cambria"/>
              </a:rPr>
              <a:t> </a:t>
            </a:r>
            <a:r>
              <a:rPr lang="en-US" sz="4000" b="1" dirty="0" err="1">
                <a:solidFill>
                  <a:srgbClr val="000000"/>
                </a:solidFill>
                <a:latin typeface="Cambria"/>
              </a:rPr>
              <a:t>cao</a:t>
            </a:r>
            <a:r>
              <a:rPr lang="en-US" sz="4000" b="1" dirty="0">
                <a:solidFill>
                  <a:srgbClr val="000000"/>
                </a:solidFill>
                <a:latin typeface="Cambria"/>
              </a:rPr>
              <a:t> </a:t>
            </a:r>
            <a:r>
              <a:rPr lang="en-US" sz="4000" b="1" dirty="0" err="1">
                <a:solidFill>
                  <a:srgbClr val="000000"/>
                </a:solidFill>
                <a:latin typeface="Cambria"/>
              </a:rPr>
              <a:t>quá</a:t>
            </a:r>
            <a:r>
              <a:rPr lang="en-US" sz="4000" b="1" dirty="0">
                <a:solidFill>
                  <a:srgbClr val="000000"/>
                </a:solidFill>
                <a:latin typeface="Cambria"/>
              </a:rPr>
              <a:t> </a:t>
            </a:r>
            <a:r>
              <a:rPr lang="en-US" sz="4000" b="1" dirty="0" err="1">
                <a:solidFill>
                  <a:srgbClr val="000000"/>
                </a:solidFill>
                <a:latin typeface="Cambria"/>
              </a:rPr>
              <a:t>mức</a:t>
            </a:r>
            <a:r>
              <a:rPr lang="en-US" sz="4000" b="1" dirty="0">
                <a:solidFill>
                  <a:srgbClr val="000000"/>
                </a:solidFill>
                <a:latin typeface="Cambria"/>
              </a:rPr>
              <a:t> </a:t>
            </a:r>
            <a:r>
              <a:rPr lang="en-US" sz="4000" b="1" dirty="0" err="1">
                <a:solidFill>
                  <a:srgbClr val="000000"/>
                </a:solidFill>
                <a:latin typeface="Cambria"/>
              </a:rPr>
              <a:t>của</a:t>
            </a:r>
            <a:r>
              <a:rPr lang="en-US" sz="4000" b="1" dirty="0">
                <a:solidFill>
                  <a:srgbClr val="000000"/>
                </a:solidFill>
                <a:latin typeface="Cambria"/>
              </a:rPr>
              <a:t> </a:t>
            </a:r>
            <a:r>
              <a:rPr lang="en-US" sz="4000" b="1" dirty="0" err="1">
                <a:solidFill>
                  <a:srgbClr val="000000"/>
                </a:solidFill>
                <a:latin typeface="Cambria"/>
              </a:rPr>
              <a:t>lửa</a:t>
            </a:r>
            <a:r>
              <a:rPr lang="en-US" sz="4000" b="1" dirty="0">
                <a:solidFill>
                  <a:srgbClr val="000000"/>
                </a:solidFill>
                <a:latin typeface="Cambria"/>
              </a:rPr>
              <a:t>, </a:t>
            </a:r>
            <a:r>
              <a:rPr lang="en-US" sz="4000" b="1" dirty="0" err="1">
                <a:solidFill>
                  <a:srgbClr val="000000"/>
                </a:solidFill>
                <a:latin typeface="Cambria"/>
              </a:rPr>
              <a:t>điện</a:t>
            </a:r>
            <a:r>
              <a:rPr lang="en-US" sz="4000" b="1" dirty="0">
                <a:solidFill>
                  <a:srgbClr val="000000"/>
                </a:solidFill>
                <a:latin typeface="Cambria"/>
              </a:rPr>
              <a:t>,...</a:t>
            </a: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sp>
        <p:nvSpPr>
          <p:cNvPr id="9" name="Freeform 2">
            <a:extLst>
              <a:ext uri="{FF2B5EF4-FFF2-40B4-BE49-F238E27FC236}">
                <a16:creationId xmlns:a16="http://schemas.microsoft.com/office/drawing/2014/main" id="{990235A1-BA74-BC74-4235-6AA914E148D4}"/>
              </a:ext>
            </a:extLst>
          </p:cNvPr>
          <p:cNvSpPr/>
          <p:nvPr/>
        </p:nvSpPr>
        <p:spPr>
          <a:xfrm rot="21303152">
            <a:off x="8905585" y="4331469"/>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631021"/>
            <a:ext cx="1838773" cy="2156344"/>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418508" y="3076040"/>
            <a:ext cx="1247506" cy="1431857"/>
          </a:xfrm>
          <a:custGeom>
            <a:avLst/>
            <a:gdLst/>
            <a:ahLst/>
            <a:cxnLst/>
            <a:rect l="l" t="t" r="r" b="b"/>
            <a:pathLst>
              <a:path w="1871259" h="2147786">
                <a:moveTo>
                  <a:pt x="0" y="0"/>
                </a:moveTo>
                <a:lnTo>
                  <a:pt x="1871259" y="0"/>
                </a:lnTo>
                <a:lnTo>
                  <a:pt x="1871259" y="2147786"/>
                </a:lnTo>
                <a:lnTo>
                  <a:pt x="0" y="2147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p:cNvGrpSpPr/>
          <p:nvPr/>
        </p:nvGrpSpPr>
        <p:grpSpPr>
          <a:xfrm>
            <a:off x="89312" y="1466877"/>
            <a:ext cx="4604061" cy="4950603"/>
            <a:chOff x="0" y="1740671"/>
            <a:chExt cx="6906091" cy="7425905"/>
          </a:xfrm>
        </p:grpSpPr>
        <p:sp>
          <p:nvSpPr>
            <p:cNvPr id="8" name="Freeform 8"/>
            <p:cNvSpPr/>
            <p:nvPr/>
          </p:nvSpPr>
          <p:spPr>
            <a:xfrm>
              <a:off x="0" y="1740671"/>
              <a:ext cx="6906091" cy="7425905"/>
            </a:xfrm>
            <a:custGeom>
              <a:avLst/>
              <a:gdLst/>
              <a:ahLst/>
              <a:cxnLst/>
              <a:rect l="l" t="t" r="r" b="b"/>
              <a:pathLst>
                <a:path w="6906091" h="7425905">
                  <a:moveTo>
                    <a:pt x="0" y="0"/>
                  </a:moveTo>
                  <a:lnTo>
                    <a:pt x="6906091" y="0"/>
                  </a:lnTo>
                  <a:lnTo>
                    <a:pt x="6906091" y="7425905"/>
                  </a:lnTo>
                  <a:lnTo>
                    <a:pt x="0" y="742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509094" y="4416986"/>
              <a:ext cx="4057650" cy="138499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mác</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4" name="TextBox 14"/>
          <p:cNvSpPr txBox="1"/>
          <p:nvPr/>
        </p:nvSpPr>
        <p:spPr>
          <a:xfrm>
            <a:off x="5813100" y="2922723"/>
            <a:ext cx="5864550" cy="1436291"/>
          </a:xfrm>
          <a:prstGeom prst="rect">
            <a:avLst/>
          </a:prstGeom>
        </p:spPr>
        <p:txBody>
          <a:bodyPr wrap="square" lIns="0" tIns="0" rIns="0" bIns="0" rtlCol="0" anchor="t">
            <a:spAutoFit/>
          </a:bodyPr>
          <a:lstStyle/>
          <a:p>
            <a:pPr lvl="0" algn="just" defTabSz="609630">
              <a:lnSpc>
                <a:spcPts val="5600"/>
              </a:lnSpc>
            </a:pPr>
            <a:r>
              <a:rPr lang="en-US" sz="4800" b="1" dirty="0" err="1">
                <a:solidFill>
                  <a:srgbClr val="000000"/>
                </a:solidFill>
                <a:latin typeface="Cambria"/>
              </a:rPr>
              <a:t>đá</a:t>
            </a:r>
            <a:r>
              <a:rPr lang="en-US" sz="4800" b="1" dirty="0">
                <a:solidFill>
                  <a:srgbClr val="000000"/>
                </a:solidFill>
                <a:latin typeface="Cambria"/>
              </a:rPr>
              <a:t> </a:t>
            </a:r>
            <a:r>
              <a:rPr lang="en-US" sz="4800" b="1" dirty="0" err="1">
                <a:solidFill>
                  <a:srgbClr val="000000"/>
                </a:solidFill>
                <a:latin typeface="Cambria"/>
              </a:rPr>
              <a:t>nóng</a:t>
            </a:r>
            <a:r>
              <a:rPr lang="en-US" sz="4800" b="1" dirty="0">
                <a:solidFill>
                  <a:srgbClr val="000000"/>
                </a:solidFill>
                <a:latin typeface="Cambria"/>
              </a:rPr>
              <a:t> </a:t>
            </a:r>
            <a:r>
              <a:rPr lang="en-US" sz="4800" b="1" dirty="0" err="1">
                <a:solidFill>
                  <a:srgbClr val="000000"/>
                </a:solidFill>
                <a:latin typeface="Cambria"/>
              </a:rPr>
              <a:t>chảy</a:t>
            </a:r>
            <a:r>
              <a:rPr lang="en-US" sz="4800" b="1" dirty="0">
                <a:solidFill>
                  <a:srgbClr val="000000"/>
                </a:solidFill>
                <a:latin typeface="Cambria"/>
              </a:rPr>
              <a:t> </a:t>
            </a:r>
            <a:r>
              <a:rPr lang="en-US" sz="4800" b="1" dirty="0" err="1">
                <a:solidFill>
                  <a:srgbClr val="000000"/>
                </a:solidFill>
                <a:latin typeface="Cambria"/>
              </a:rPr>
              <a:t>trong</a:t>
            </a:r>
            <a:r>
              <a:rPr lang="en-US" sz="4800" b="1" dirty="0">
                <a:solidFill>
                  <a:srgbClr val="000000"/>
                </a:solidFill>
                <a:latin typeface="Cambria"/>
              </a:rPr>
              <a:t> </a:t>
            </a:r>
            <a:r>
              <a:rPr lang="en-US" sz="4800" b="1" dirty="0" err="1">
                <a:solidFill>
                  <a:srgbClr val="000000"/>
                </a:solidFill>
                <a:latin typeface="Cambria"/>
              </a:rPr>
              <a:t>lòng</a:t>
            </a:r>
            <a:r>
              <a:rPr lang="en-US" sz="4800" b="1" dirty="0">
                <a:solidFill>
                  <a:srgbClr val="000000"/>
                </a:solidFill>
                <a:latin typeface="Cambria"/>
              </a:rPr>
              <a:t> </a:t>
            </a:r>
            <a:r>
              <a:rPr lang="en-US" sz="4800" b="1" dirty="0" err="1">
                <a:solidFill>
                  <a:srgbClr val="000000"/>
                </a:solidFill>
                <a:latin typeface="Cambria"/>
              </a:rPr>
              <a:t>đất</a:t>
            </a:r>
            <a:r>
              <a:rPr lang="en-US" sz="4800" b="1" dirty="0">
                <a:solidFill>
                  <a:srgbClr val="000000"/>
                </a:solidFill>
                <a:latin typeface="Cambria"/>
              </a:rPr>
              <a:t> </a:t>
            </a:r>
            <a:endParaRPr kumimoji="0" lang="en-US" sz="4800" b="1" i="0" u="none" strike="noStrike" kern="1200" cap="none" spc="0" normalizeH="0" baseline="0" noProof="0" dirty="0">
              <a:ln>
                <a:noFill/>
              </a:ln>
              <a:solidFill>
                <a:srgbClr val="000000"/>
              </a:solidFill>
              <a:effectLst/>
              <a:uLnTx/>
              <a:uFillTx/>
              <a:latin typeface="Cambria"/>
            </a:endParaRPr>
          </a:p>
        </p:txBody>
      </p:sp>
      <p:pic>
        <p:nvPicPr>
          <p:cNvPr id="15" name="Picture 14"/>
          <p:cNvPicPr>
            <a:picLocks noChangeAspect="1"/>
          </p:cNvPicPr>
          <p:nvPr/>
        </p:nvPicPr>
        <p:blipFill>
          <a:blip r:embed="rId10"/>
          <a:stretch>
            <a:fillRect/>
          </a:stretch>
        </p:blipFill>
        <p:spPr>
          <a:xfrm>
            <a:off x="2391343" y="450597"/>
            <a:ext cx="7409314" cy="1247756"/>
          </a:xfrm>
          <a:prstGeom prst="rect">
            <a:avLst/>
          </a:prstGeom>
        </p:spPr>
      </p:pic>
      <p:pic>
        <p:nvPicPr>
          <p:cNvPr id="1026" name="Picture 2" descr="Mắc ma – Wikipedia tiếng Việt">
            <a:extLst>
              <a:ext uri="{FF2B5EF4-FFF2-40B4-BE49-F238E27FC236}">
                <a16:creationId xmlns:a16="http://schemas.microsoft.com/office/drawing/2014/main" id="{EAFBD9C9-5C5E-C866-7986-89D0BAE76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7700" y="4502944"/>
            <a:ext cx="3524250"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0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3400426" y="2275446"/>
            <a:ext cx="7976476" cy="4047811"/>
            <a:chOff x="0" y="0"/>
            <a:chExt cx="15494130" cy="8095623"/>
          </a:xfrm>
        </p:grpSpPr>
        <p:sp>
          <p:nvSpPr>
            <p:cNvPr id="9" name="Freeform 9"/>
            <p:cNvSpPr/>
            <p:nvPr/>
          </p:nvSpPr>
          <p:spPr>
            <a:xfrm>
              <a:off x="0" y="0"/>
              <a:ext cx="15494130"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5">
                <a:extLst>
                  <a:ext uri="{96DAC541-7B7A-43D3-8B79-37D633B846F1}">
                    <asvg:svgBlip xmlns:asvg="http://schemas.microsoft.com/office/drawing/2016/SVG/main" r:embed="rId6"/>
                  </a:ext>
                </a:extLst>
              </a:blip>
              <a:stretch>
                <a:fillRect l="-35" t="-12241"/>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0" y="2379710"/>
              <a:ext cx="14894358" cy="5380449"/>
            </a:xfrm>
            <a:prstGeom prst="rect">
              <a:avLst/>
            </a:prstGeom>
          </p:spPr>
          <p:txBody>
            <a:bodyPr lIns="0" tIns="0" rIns="0" bIns="0" rtlCol="0" anchor="t">
              <a:spAutoFit/>
            </a:bodyPr>
            <a:lstStyle/>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dáng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nón</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hình</a:t>
              </a:r>
              <a:r>
                <a:rPr lang="en-US" sz="3000" b="1" dirty="0">
                  <a:solidFill>
                    <a:srgbClr val="820624"/>
                  </a:solidFill>
                  <a:latin typeface="Cambria Bold"/>
                </a:rPr>
                <a:t> </a:t>
              </a:r>
              <a:r>
                <a:rPr lang="en-US" sz="3000" b="1" dirty="0" err="1">
                  <a:solidFill>
                    <a:srgbClr val="820624"/>
                  </a:solidFill>
                  <a:latin typeface="Cambria Bold"/>
                </a:rPr>
                <a:t>tròn</a:t>
              </a:r>
              <a:r>
                <a:rPr lang="en-US" sz="3000" b="1" dirty="0">
                  <a:solidFill>
                    <a:srgbClr val="820624"/>
                  </a:solidFill>
                  <a:latin typeface="Cambria Bold"/>
                </a:rPr>
                <a:t> </a:t>
              </a:r>
              <a:r>
                <a:rPr lang="en-US" sz="3000" b="1" dirty="0" err="1">
                  <a:solidFill>
                    <a:srgbClr val="820624"/>
                  </a:solidFill>
                  <a:latin typeface="Cambria Bold"/>
                </a:rPr>
                <a:t>thoai</a:t>
              </a:r>
              <a:r>
                <a:rPr lang="en-US" sz="3000" b="1" dirty="0">
                  <a:solidFill>
                    <a:srgbClr val="820624"/>
                  </a:solidFill>
                  <a:latin typeface="Cambria Bold"/>
                </a:rPr>
                <a:t> </a:t>
              </a:r>
              <a:r>
                <a:rPr lang="en-US" sz="3000" b="1" dirty="0" err="1">
                  <a:solidFill>
                    <a:srgbClr val="820624"/>
                  </a:solidFill>
                  <a:latin typeface="Cambria Bold"/>
                </a:rPr>
                <a:t>thoải</a:t>
              </a:r>
              <a:r>
                <a:rPr lang="en-US" sz="3000" b="1" dirty="0">
                  <a:solidFill>
                    <a:srgbClr val="820624"/>
                  </a:solidFill>
                  <a:latin typeface="Cambria Bold"/>
                </a:rPr>
                <a:t>.</a:t>
              </a:r>
            </a:p>
            <a:p>
              <a:pPr marL="457200" indent="-457200" algn="just" defTabSz="609630">
                <a:lnSpc>
                  <a:spcPts val="5413"/>
                </a:lnSpc>
                <a:buFont typeface="Arial" panose="020B0604020202020204" pitchFamily="34" charset="0"/>
                <a:buChar char="•"/>
              </a:pPr>
              <a:r>
                <a:rPr lang="en-US" sz="3000" b="1" dirty="0" err="1">
                  <a:solidFill>
                    <a:srgbClr val="820624"/>
                  </a:solidFill>
                  <a:latin typeface="Cambria Bold"/>
                </a:rPr>
                <a:t>Về</a:t>
              </a:r>
              <a:r>
                <a:rPr lang="en-US" sz="3000" b="1" dirty="0">
                  <a:solidFill>
                    <a:srgbClr val="820624"/>
                  </a:solidFill>
                  <a:latin typeface="Cambria Bold"/>
                </a:rPr>
                <a:t> </a:t>
              </a:r>
              <a:r>
                <a:rPr lang="en-US" sz="3000" b="1" dirty="0" err="1">
                  <a:solidFill>
                    <a:srgbClr val="820624"/>
                  </a:solidFill>
                  <a:latin typeface="Cambria Bold"/>
                </a:rPr>
                <a:t>hoạt</a:t>
              </a:r>
              <a:r>
                <a:rPr lang="en-US" sz="3000" b="1" dirty="0">
                  <a:solidFill>
                    <a:srgbClr val="820624"/>
                  </a:solidFill>
                  <a:latin typeface="Cambria Bold"/>
                </a:rPr>
                <a:t> </a:t>
              </a:r>
              <a:r>
                <a:rPr lang="en-US" sz="3000" b="1" dirty="0" err="1">
                  <a:solidFill>
                    <a:srgbClr val="820624"/>
                  </a:solidFill>
                  <a:latin typeface="Cambria Bold"/>
                </a:rPr>
                <a:t>động</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lửa</a:t>
              </a:r>
              <a:r>
                <a:rPr lang="en-US" sz="3000" b="1" dirty="0">
                  <a:solidFill>
                    <a:srgbClr val="820624"/>
                  </a:solidFill>
                  <a:latin typeface="Cambria Bold"/>
                </a:rPr>
                <a:t>; </a:t>
              </a:r>
              <a:r>
                <a:rPr lang="en-US" sz="3000" b="1" dirty="0" err="1">
                  <a:solidFill>
                    <a:srgbClr val="820624"/>
                  </a:solidFill>
                  <a:latin typeface="Cambria Bold"/>
                </a:rPr>
                <a:t>một</a:t>
              </a:r>
              <a:r>
                <a:rPr lang="en-US" sz="3000" b="1" dirty="0">
                  <a:solidFill>
                    <a:srgbClr val="820624"/>
                  </a:solidFill>
                  <a:latin typeface="Cambria Bold"/>
                </a:rPr>
                <a:t> </a:t>
              </a:r>
              <a:r>
                <a:rPr lang="en-US" sz="3000" b="1" dirty="0" err="1">
                  <a:solidFill>
                    <a:srgbClr val="820624"/>
                  </a:solidFill>
                  <a:latin typeface="Cambria Bold"/>
                </a:rPr>
                <a:t>số</a:t>
              </a:r>
              <a:r>
                <a:rPr lang="en-US" sz="3000" b="1" dirty="0">
                  <a:solidFill>
                    <a:srgbClr val="820624"/>
                  </a:solidFill>
                  <a:latin typeface="Cambria Bold"/>
                </a:rPr>
                <a:t> </a:t>
              </a:r>
              <a:r>
                <a:rPr lang="en-US" sz="3000" b="1" dirty="0" err="1">
                  <a:solidFill>
                    <a:srgbClr val="820624"/>
                  </a:solidFill>
                  <a:latin typeface="Cambria Bold"/>
                </a:rPr>
                <a:t>phun</a:t>
              </a:r>
              <a:r>
                <a:rPr lang="en-US" sz="3000" b="1" dirty="0">
                  <a:solidFill>
                    <a:srgbClr val="820624"/>
                  </a:solidFill>
                  <a:latin typeface="Cambria Bold"/>
                </a:rPr>
                <a:t> </a:t>
              </a:r>
              <a:r>
                <a:rPr lang="en-US" sz="3000" b="1" dirty="0" err="1">
                  <a:solidFill>
                    <a:srgbClr val="820624"/>
                  </a:solidFill>
                  <a:latin typeface="Cambria Bold"/>
                </a:rPr>
                <a:t>khói</a:t>
              </a:r>
              <a:r>
                <a:rPr lang="en-US" sz="3000" b="1" dirty="0">
                  <a:solidFill>
                    <a:srgbClr val="820624"/>
                  </a:solidFill>
                  <a:latin typeface="Cambria Bold"/>
                </a:rPr>
                <a:t>, </a:t>
              </a:r>
              <a:r>
                <a:rPr lang="en-US" sz="3000" b="1" dirty="0" err="1">
                  <a:solidFill>
                    <a:srgbClr val="820624"/>
                  </a:solidFill>
                  <a:latin typeface="Cambria Bold"/>
                </a:rPr>
                <a:t>khí</a:t>
              </a:r>
              <a:r>
                <a:rPr lang="en-US" sz="3000" b="1" dirty="0">
                  <a:solidFill>
                    <a:srgbClr val="820624"/>
                  </a:solidFill>
                  <a:latin typeface="Cambria Bold"/>
                </a:rPr>
                <a:t>, </a:t>
              </a:r>
              <a:r>
                <a:rPr lang="en-US" sz="3000" b="1" dirty="0" err="1">
                  <a:solidFill>
                    <a:srgbClr val="820624"/>
                  </a:solidFill>
                  <a:latin typeface="Cambria Bold"/>
                </a:rPr>
                <a:t>hoặc</a:t>
              </a:r>
              <a:r>
                <a:rPr lang="en-US" sz="3000" b="1" dirty="0">
                  <a:solidFill>
                    <a:srgbClr val="820624"/>
                  </a:solidFill>
                  <a:latin typeface="Cambria Bold"/>
                </a:rPr>
                <a:t> </a:t>
              </a:r>
              <a:r>
                <a:rPr lang="en-US" sz="3000" b="1" dirty="0" err="1">
                  <a:solidFill>
                    <a:srgbClr val="820624"/>
                  </a:solidFill>
                  <a:latin typeface="Cambria Bold"/>
                </a:rPr>
                <a:t>các</a:t>
              </a:r>
              <a:r>
                <a:rPr lang="en-US" sz="3000" b="1" dirty="0">
                  <a:solidFill>
                    <a:srgbClr val="820624"/>
                  </a:solidFill>
                  <a:latin typeface="Cambria Bold"/>
                </a:rPr>
                <a:t> </a:t>
              </a:r>
              <a:r>
                <a:rPr lang="en-US" sz="3000" b="1" dirty="0" err="1">
                  <a:solidFill>
                    <a:srgbClr val="820624"/>
                  </a:solidFill>
                  <a:latin typeface="Cambria Bold"/>
                </a:rPr>
                <a:t>đám</a:t>
              </a:r>
              <a:r>
                <a:rPr lang="en-US" sz="3000" b="1" dirty="0">
                  <a:solidFill>
                    <a:srgbClr val="820624"/>
                  </a:solidFill>
                  <a:latin typeface="Cambria Bold"/>
                </a:rPr>
                <a:t> </a:t>
              </a:r>
              <a:r>
                <a:rPr lang="en-US" sz="3000" b="1" dirty="0" err="1">
                  <a:solidFill>
                    <a:srgbClr val="820624"/>
                  </a:solidFill>
                  <a:latin typeface="Cambria Bold"/>
                </a:rPr>
                <a:t>mây</a:t>
              </a:r>
              <a:r>
                <a:rPr lang="en-US" sz="3000" b="1" dirty="0">
                  <a:solidFill>
                    <a:srgbClr val="820624"/>
                  </a:solidFill>
                  <a:latin typeface="Cambria Bold"/>
                </a:rPr>
                <a:t> </a:t>
              </a:r>
              <a:r>
                <a:rPr lang="en-US" sz="3000" b="1" dirty="0" err="1">
                  <a:solidFill>
                    <a:srgbClr val="820624"/>
                  </a:solidFill>
                  <a:latin typeface="Cambria Bold"/>
                </a:rPr>
                <a:t>tro</a:t>
              </a:r>
              <a:r>
                <a:rPr lang="en-US" sz="3000" b="1" dirty="0">
                  <a:solidFill>
                    <a:srgbClr val="820624"/>
                  </a:solidFill>
                  <a:latin typeface="Cambria Bold"/>
                </a:rPr>
                <a:t>.</a:t>
              </a:r>
            </a:p>
          </p:txBody>
        </p:sp>
      </p:grpSp>
      <p:grpSp>
        <p:nvGrpSpPr>
          <p:cNvPr id="11" name="Group 11"/>
          <p:cNvGrpSpPr/>
          <p:nvPr/>
        </p:nvGrpSpPr>
        <p:grpSpPr>
          <a:xfrm>
            <a:off x="2368631" y="0"/>
            <a:ext cx="8946015" cy="2558247"/>
            <a:chOff x="124509" y="476877"/>
            <a:chExt cx="17892030" cy="5116493"/>
          </a:xfrm>
        </p:grpSpPr>
        <p:sp>
          <p:nvSpPr>
            <p:cNvPr id="12" name="Freeform 12"/>
            <p:cNvSpPr/>
            <p:nvPr/>
          </p:nvSpPr>
          <p:spPr>
            <a:xfrm rot="184761">
              <a:off x="124509" y="476877"/>
              <a:ext cx="17892030" cy="5116493"/>
            </a:xfrm>
            <a:custGeom>
              <a:avLst/>
              <a:gdLst/>
              <a:ahLst/>
              <a:cxnLst/>
              <a:rect l="l" t="t" r="r" b="b"/>
              <a:pathLst>
                <a:path w="17892030" h="5116493">
                  <a:moveTo>
                    <a:pt x="0" y="0"/>
                  </a:moveTo>
                  <a:lnTo>
                    <a:pt x="17892030" y="0"/>
                  </a:lnTo>
                  <a:lnTo>
                    <a:pt x="17892030" y="5116493"/>
                  </a:lnTo>
                  <a:lnTo>
                    <a:pt x="0" y="5116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807843" y="2002513"/>
              <a:ext cx="15961790" cy="2215992"/>
            </a:xfrm>
            <a:prstGeom prst="rect">
              <a:avLst/>
            </a:prstGeom>
          </p:spPr>
          <p:txBody>
            <a:bodyPr lIns="0" tIns="0" rIns="0" bIns="0" rtlCol="0" anchor="t">
              <a:spAutoFit/>
            </a:bodyPr>
            <a:lstStyle/>
            <a:p>
              <a:pPr algn="ctr" defTabSz="609630"/>
              <a:r>
                <a:rPr lang="vi-VN" sz="3600" dirty="0">
                  <a:solidFill>
                    <a:srgbClr val="000000"/>
                  </a:solidFill>
                  <a:latin typeface="Cambria Bold"/>
                </a:rPr>
                <a:t>Những đặc điểm dưới đây của núi lửa được miêu tả như thế nào?</a:t>
              </a:r>
              <a:endParaRPr lang="en-US" sz="3600" dirty="0">
                <a:solidFill>
                  <a:srgbClr val="000000"/>
                </a:solidFill>
                <a:latin typeface="Cambria Bold"/>
              </a:endParaRPr>
            </a:p>
          </p:txBody>
        </p:sp>
      </p:grpSp>
      <p:sp>
        <p:nvSpPr>
          <p:cNvPr id="14" name="Freeform 14"/>
          <p:cNvSpPr/>
          <p:nvPr/>
        </p:nvSpPr>
        <p:spPr>
          <a:xfrm>
            <a:off x="1638400" y="198212"/>
            <a:ext cx="1462933" cy="1806089"/>
          </a:xfrm>
          <a:custGeom>
            <a:avLst/>
            <a:gdLst/>
            <a:ahLst/>
            <a:cxnLst/>
            <a:rect l="l" t="t" r="r" b="b"/>
            <a:pathLst>
              <a:path w="2194399" h="2709134">
                <a:moveTo>
                  <a:pt x="0" y="0"/>
                </a:moveTo>
                <a:lnTo>
                  <a:pt x="2194399" y="0"/>
                </a:lnTo>
                <a:lnTo>
                  <a:pt x="2194399" y="2709134"/>
                </a:lnTo>
                <a:lnTo>
                  <a:pt x="0" y="270913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327228F-3637-7923-5F92-B996AD8C106E}"/>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3" name="Group 12"/>
          <p:cNvGrpSpPr/>
          <p:nvPr/>
        </p:nvGrpSpPr>
        <p:grpSpPr>
          <a:xfrm>
            <a:off x="3759135" y="2250871"/>
            <a:ext cx="7747065" cy="3362010"/>
            <a:chOff x="5638702" y="3376305"/>
            <a:chExt cx="11620598" cy="5043017"/>
          </a:xfrm>
        </p:grpSpPr>
        <p:sp>
          <p:nvSpPr>
            <p:cNvPr id="8" name="Freeform 8"/>
            <p:cNvSpPr/>
            <p:nvPr/>
          </p:nvSpPr>
          <p:spPr>
            <a:xfrm>
              <a:off x="5638702" y="3376305"/>
              <a:ext cx="11620598" cy="5043017"/>
            </a:xfrm>
            <a:custGeom>
              <a:avLst/>
              <a:gdLst/>
              <a:ahLst/>
              <a:cxnLst/>
              <a:rect l="l" t="t" r="r" b="b"/>
              <a:pathLst>
                <a:path w="11620598" h="5043017">
                  <a:moveTo>
                    <a:pt x="0" y="0"/>
                  </a:moveTo>
                  <a:lnTo>
                    <a:pt x="11620598" y="0"/>
                  </a:lnTo>
                  <a:lnTo>
                    <a:pt x="11620598" y="5043017"/>
                  </a:lnTo>
                  <a:lnTo>
                    <a:pt x="0" y="5043017"/>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9" name="TextBox 9"/>
            <p:cNvSpPr txBox="1"/>
            <p:nvPr/>
          </p:nvSpPr>
          <p:spPr>
            <a:xfrm>
              <a:off x="5638702" y="4785725"/>
              <a:ext cx="11170767" cy="2769990"/>
            </a:xfrm>
            <a:prstGeom prst="rect">
              <a:avLst/>
            </a:prstGeom>
          </p:spPr>
          <p:txBody>
            <a:bodyPr lIns="0" tIns="0" rIns="0" bIns="0" rtlCol="0" anchor="t">
              <a:spAutoFit/>
            </a:bodyPr>
            <a:lstStyle/>
            <a:p>
              <a:pPr algn="ctr" defTabSz="609630"/>
              <a:r>
                <a:rPr lang="vi-VN" sz="4000" dirty="0">
                  <a:solidFill>
                    <a:srgbClr val="820624"/>
                  </a:solidFill>
                  <a:latin typeface="Cambria Bold"/>
                </a:rPr>
                <a:t>Vì cả Trái Đất và củ hành đều có đặc điểm cấu tạo là gồm nhiều lớp khác nhau. </a:t>
              </a:r>
              <a:endParaRPr lang="en-US" sz="4000" dirty="0">
                <a:solidFill>
                  <a:srgbClr val="820624"/>
                </a:solidFill>
                <a:latin typeface="Cambria Bold"/>
              </a:endParaRPr>
            </a:p>
          </p:txBody>
        </p:sp>
      </p:grpSp>
      <p:sp>
        <p:nvSpPr>
          <p:cNvPr id="10" name="Freeform 10"/>
          <p:cNvSpPr/>
          <p:nvPr/>
        </p:nvSpPr>
        <p:spPr>
          <a:xfrm flipH="1">
            <a:off x="2659475" y="-66479"/>
            <a:ext cx="8997323" cy="2572919"/>
          </a:xfrm>
          <a:custGeom>
            <a:avLst/>
            <a:gdLst/>
            <a:ahLst/>
            <a:cxnLst/>
            <a:rect l="l" t="t" r="r" b="b"/>
            <a:pathLst>
              <a:path w="13495984" h="3859378">
                <a:moveTo>
                  <a:pt x="13495983" y="0"/>
                </a:moveTo>
                <a:lnTo>
                  <a:pt x="0" y="0"/>
                </a:lnTo>
                <a:lnTo>
                  <a:pt x="0" y="3859378"/>
                </a:lnTo>
                <a:lnTo>
                  <a:pt x="13495983" y="3859378"/>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167688" y="311846"/>
            <a:ext cx="7980895" cy="1661993"/>
          </a:xfrm>
          <a:prstGeom prst="rect">
            <a:avLst/>
          </a:prstGeom>
        </p:spPr>
        <p:txBody>
          <a:bodyPr lIns="0" tIns="0" rIns="0" bIns="0" rtlCol="0" anchor="t">
            <a:spAutoFit/>
          </a:bodyPr>
          <a:lstStyle/>
          <a:p>
            <a:pPr algn="ctr" defTabSz="609630"/>
            <a:r>
              <a:rPr lang="vi-VN" sz="3600" dirty="0">
                <a:solidFill>
                  <a:srgbClr val="000000"/>
                </a:solidFill>
                <a:latin typeface="Cambria Bold"/>
              </a:rPr>
              <a:t>Vì sao Trái Đất được miêu tả “y hệt một củ hành khổng lồ”? Em nghĩ gì về hình ảnh đó?</a:t>
            </a:r>
          </a:p>
        </p:txBody>
      </p:sp>
      <p:sp>
        <p:nvSpPr>
          <p:cNvPr id="12" name="Freeform 12"/>
          <p:cNvSpPr/>
          <p:nvPr/>
        </p:nvSpPr>
        <p:spPr>
          <a:xfrm>
            <a:off x="1680513" y="0"/>
            <a:ext cx="1487175" cy="2014232"/>
          </a:xfrm>
          <a:custGeom>
            <a:avLst/>
            <a:gdLst/>
            <a:ahLst/>
            <a:cxnLst/>
            <a:rect l="l" t="t" r="r" b="b"/>
            <a:pathLst>
              <a:path w="2230762" h="3021348">
                <a:moveTo>
                  <a:pt x="0" y="0"/>
                </a:moveTo>
                <a:lnTo>
                  <a:pt x="2230762" y="0"/>
                </a:lnTo>
                <a:lnTo>
                  <a:pt x="2230762" y="3021348"/>
                </a:lnTo>
                <a:lnTo>
                  <a:pt x="0" y="302134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2">
            <a:extLst>
              <a:ext uri="{FF2B5EF4-FFF2-40B4-BE49-F238E27FC236}">
                <a16:creationId xmlns:a16="http://schemas.microsoft.com/office/drawing/2014/main" id="{6C3858BE-8503-1CBF-8971-9D35530C6292}"/>
              </a:ext>
            </a:extLst>
          </p:cNvPr>
          <p:cNvSpPr/>
          <p:nvPr/>
        </p:nvSpPr>
        <p:spPr>
          <a:xfrm rot="21303152">
            <a:off x="114009" y="4055244"/>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508877" y="-66479"/>
            <a:ext cx="8997323" cy="2572919"/>
          </a:xfrm>
          <a:custGeom>
            <a:avLst/>
            <a:gdLst/>
            <a:ahLst/>
            <a:cxnLst/>
            <a:rect l="l" t="t" r="r" b="b"/>
            <a:pathLst>
              <a:path w="13495984" h="3859378">
                <a:moveTo>
                  <a:pt x="13495984" y="0"/>
                </a:moveTo>
                <a:lnTo>
                  <a:pt x="0" y="0"/>
                </a:lnTo>
                <a:lnTo>
                  <a:pt x="0" y="3859378"/>
                </a:lnTo>
                <a:lnTo>
                  <a:pt x="13495984" y="3859378"/>
                </a:lnTo>
                <a:lnTo>
                  <a:pt x="134959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8395" y="0"/>
            <a:ext cx="1647377" cy="2161676"/>
          </a:xfrm>
          <a:custGeom>
            <a:avLst/>
            <a:gdLst/>
            <a:ahLst/>
            <a:cxnLst/>
            <a:rect l="l" t="t" r="r" b="b"/>
            <a:pathLst>
              <a:path w="2471066" h="3242514">
                <a:moveTo>
                  <a:pt x="0" y="0"/>
                </a:moveTo>
                <a:lnTo>
                  <a:pt x="2471066" y="0"/>
                </a:lnTo>
                <a:lnTo>
                  <a:pt x="2471066" y="3242514"/>
                </a:lnTo>
                <a:lnTo>
                  <a:pt x="0" y="324251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974988" y="388046"/>
            <a:ext cx="8065102" cy="1231106"/>
          </a:xfrm>
          <a:prstGeom prst="rect">
            <a:avLst/>
          </a:prstGeom>
        </p:spPr>
        <p:txBody>
          <a:bodyPr lIns="0" tIns="0" rIns="0" bIns="0" rtlCol="0" anchor="t">
            <a:spAutoFit/>
          </a:bodyPr>
          <a:lstStyle/>
          <a:p>
            <a:pPr algn="ctr" defTabSz="609630"/>
            <a:r>
              <a:rPr lang="vi-VN" sz="4000" dirty="0">
                <a:solidFill>
                  <a:srgbClr val="000000"/>
                </a:solidFill>
                <a:latin typeface="Cambria Bold"/>
              </a:rPr>
              <a:t>Lớp vỏ Trái Đất và mác-ma bên dưới được miêu tả như thế nào?</a:t>
            </a:r>
            <a:endParaRPr lang="en-US" sz="4000" dirty="0">
              <a:solidFill>
                <a:srgbClr val="000000"/>
              </a:solidFill>
              <a:latin typeface="Cambria Bold"/>
            </a:endParaRPr>
          </a:p>
        </p:txBody>
      </p:sp>
      <p:grpSp>
        <p:nvGrpSpPr>
          <p:cNvPr id="11" name="Group 8">
            <a:extLst>
              <a:ext uri="{FF2B5EF4-FFF2-40B4-BE49-F238E27FC236}">
                <a16:creationId xmlns:a16="http://schemas.microsoft.com/office/drawing/2014/main" id="{A7B75D3B-78FA-36E3-8B8E-9CE6B6E707EF}"/>
              </a:ext>
            </a:extLst>
          </p:cNvPr>
          <p:cNvGrpSpPr/>
          <p:nvPr/>
        </p:nvGrpSpPr>
        <p:grpSpPr>
          <a:xfrm>
            <a:off x="2146041" y="2275446"/>
            <a:ext cx="9230861" cy="4047811"/>
            <a:chOff x="-1599706" y="0"/>
            <a:chExt cx="17093836" cy="8095623"/>
          </a:xfrm>
        </p:grpSpPr>
        <p:sp>
          <p:nvSpPr>
            <p:cNvPr id="12" name="Freeform 9">
              <a:extLst>
                <a:ext uri="{FF2B5EF4-FFF2-40B4-BE49-F238E27FC236}">
                  <a16:creationId xmlns:a16="http://schemas.microsoft.com/office/drawing/2014/main" id="{1A1673DC-C056-3CDF-514E-FFF7C8286D47}"/>
                </a:ext>
              </a:extLst>
            </p:cNvPr>
            <p:cNvSpPr/>
            <p:nvPr/>
          </p:nvSpPr>
          <p:spPr>
            <a:xfrm>
              <a:off x="-1599706" y="0"/>
              <a:ext cx="17093836" cy="8095623"/>
            </a:xfrm>
            <a:custGeom>
              <a:avLst/>
              <a:gdLst/>
              <a:ahLst/>
              <a:cxnLst/>
              <a:rect l="l" t="t" r="r" b="b"/>
              <a:pathLst>
                <a:path w="15494130" h="8095623">
                  <a:moveTo>
                    <a:pt x="0" y="0"/>
                  </a:moveTo>
                  <a:lnTo>
                    <a:pt x="15494130" y="0"/>
                  </a:lnTo>
                  <a:lnTo>
                    <a:pt x="15494130" y="8095623"/>
                  </a:lnTo>
                  <a:lnTo>
                    <a:pt x="0" y="8095623"/>
                  </a:lnTo>
                  <a:lnTo>
                    <a:pt x="0" y="0"/>
                  </a:lnTo>
                  <a:close/>
                </a:path>
              </a:pathLst>
            </a:custGeom>
            <a:blipFill>
              <a:blip r:embed="rId7">
                <a:extLst>
                  <a:ext uri="{96DAC541-7B7A-43D3-8B79-37D633B846F1}">
                    <asvg:svgBlip xmlns:asvg="http://schemas.microsoft.com/office/drawing/2016/SVG/main" r:embed="rId8"/>
                  </a:ext>
                </a:extLst>
              </a:blip>
              <a:stretch>
                <a:fillRect l="-35" t="-12241"/>
              </a:stretch>
            </a:blipFill>
          </p:spPr>
          <p:txBody>
            <a:bodyPr/>
            <a:lstStyle/>
            <a:p>
              <a:pPr defTabSz="609630"/>
              <a:endParaRPr lang="en-US" sz="1200">
                <a:solidFill>
                  <a:prstClr val="black"/>
                </a:solidFill>
                <a:latin typeface="Calibri"/>
              </a:endParaRPr>
            </a:p>
          </p:txBody>
        </p:sp>
        <p:sp>
          <p:nvSpPr>
            <p:cNvPr id="13" name="TextBox 10">
              <a:extLst>
                <a:ext uri="{FF2B5EF4-FFF2-40B4-BE49-F238E27FC236}">
                  <a16:creationId xmlns:a16="http://schemas.microsoft.com/office/drawing/2014/main" id="{57EAA51E-4D36-7F28-B35C-2BEB94B5643F}"/>
                </a:ext>
              </a:extLst>
            </p:cNvPr>
            <p:cNvSpPr txBox="1"/>
            <p:nvPr/>
          </p:nvSpPr>
          <p:spPr>
            <a:xfrm>
              <a:off x="-1407682" y="2379710"/>
              <a:ext cx="16302043" cy="5356981"/>
            </a:xfrm>
            <a:prstGeom prst="rect">
              <a:avLst/>
            </a:prstGeom>
          </p:spPr>
          <p:txBody>
            <a:bodyPr wrap="square" lIns="0" tIns="0" rIns="0" bIns="0" rtlCol="0" anchor="t">
              <a:spAutoFit/>
            </a:bodyPr>
            <a:lstStyle/>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Lớp vỏ Trái Đất: </a:t>
              </a:r>
              <a:r>
                <a:rPr lang="vi-VN" sz="2800" dirty="0">
                  <a:solidFill>
                    <a:srgbClr val="FF0000"/>
                  </a:solidFill>
                  <a:latin typeface="Cambria" panose="02040503050406030204" pitchFamily="18" charset="0"/>
                  <a:ea typeface="Cambria" panose="02040503050406030204" pitchFamily="18" charset="0"/>
                </a:rPr>
                <a:t>rất cứng, là nơi con người đi lại, nhảy nhót, có thể nứt ra.</a:t>
              </a:r>
              <a:endParaRPr lang="en-US" sz="2800" dirty="0">
                <a:solidFill>
                  <a:srgbClr val="FF0000"/>
                </a:solidFill>
                <a:latin typeface="Cambria" panose="02040503050406030204" pitchFamily="18" charset="0"/>
                <a:ea typeface="Cambria" panose="02040503050406030204" pitchFamily="18" charset="0"/>
              </a:endParaRPr>
            </a:p>
            <a:p>
              <a:pPr marL="457200" indent="-457200" algn="just" defTabSz="609630">
                <a:lnSpc>
                  <a:spcPts val="5413"/>
                </a:lnSpc>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Mác-ma: </a:t>
              </a:r>
              <a:r>
                <a:rPr lang="vi-VN" sz="2800" dirty="0">
                  <a:solidFill>
                    <a:srgbClr val="FF0000"/>
                  </a:solidFill>
                  <a:latin typeface="Cambria" panose="02040503050406030204" pitchFamily="18" charset="0"/>
                  <a:ea typeface="Cambria" panose="02040503050406030204" pitchFamily="18" charset="0"/>
                </a:rPr>
                <a:t>đá nóng chảy, đặc quánh, giống như cháo đặc sôi lục bục ở nhiệt độ 700 – 1300 độ C...</a:t>
              </a:r>
              <a:endParaRPr lang="en-US" sz="2800" b="1"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defTabSz="609630"/>
            <a:endParaRPr lang="en-US" sz="1200">
              <a:solidFill>
                <a:prstClr val="black"/>
              </a:solidFill>
              <a:latin typeface="Calibri"/>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defTabSz="609630"/>
            <a:endParaRPr lang="en-US" sz="1200">
              <a:solidFill>
                <a:prstClr val="black"/>
              </a:solidFill>
              <a:latin typeface="Calibri"/>
            </a:endParaRPr>
          </a:p>
        </p:txBody>
      </p:sp>
      <p:grpSp>
        <p:nvGrpSpPr>
          <p:cNvPr id="14" name="Group 13"/>
          <p:cNvGrpSpPr/>
          <p:nvPr/>
        </p:nvGrpSpPr>
        <p:grpSpPr>
          <a:xfrm>
            <a:off x="656616" y="2060370"/>
            <a:ext cx="9236378" cy="3556482"/>
            <a:chOff x="746489" y="3376305"/>
            <a:chExt cx="12292775" cy="5334723"/>
          </a:xfrm>
        </p:grpSpPr>
        <p:sp>
          <p:nvSpPr>
            <p:cNvPr id="6" name="Freeform 6"/>
            <p:cNvSpPr/>
            <p:nvPr/>
          </p:nvSpPr>
          <p:spPr>
            <a:xfrm>
              <a:off x="746489" y="3376305"/>
              <a:ext cx="12292775" cy="5334723"/>
            </a:xfrm>
            <a:custGeom>
              <a:avLst/>
              <a:gdLst/>
              <a:ahLst/>
              <a:cxnLst/>
              <a:rect l="l" t="t" r="r" b="b"/>
              <a:pathLst>
                <a:path w="12292775" h="5334723">
                  <a:moveTo>
                    <a:pt x="0" y="0"/>
                  </a:moveTo>
                  <a:lnTo>
                    <a:pt x="12292774" y="0"/>
                  </a:lnTo>
                  <a:lnTo>
                    <a:pt x="12292774" y="5334723"/>
                  </a:lnTo>
                  <a:lnTo>
                    <a:pt x="0" y="5334723"/>
                  </a:lnTo>
                  <a:lnTo>
                    <a:pt x="0" y="0"/>
                  </a:lnTo>
                  <a:close/>
                </a:path>
              </a:pathLst>
            </a:custGeom>
            <a:blipFill>
              <a:blip r:embed="rId5">
                <a:extLst>
                  <a:ext uri="{96DAC541-7B7A-43D3-8B79-37D633B846F1}">
                    <asvg:svgBlip xmlns:asvg="http://schemas.microsoft.com/office/drawing/2016/SVG/main" r:embed="rId6"/>
                  </a:ext>
                </a:extLst>
              </a:blip>
              <a:stretch>
                <a:fillRect l="-35" t="-24937" b="-10199"/>
              </a:stretch>
            </a:blipFill>
          </p:spPr>
          <p:txBody>
            <a:bodyPr/>
            <a:lstStyle/>
            <a:p>
              <a:pPr defTabSz="609630"/>
              <a:endParaRPr lang="en-US" sz="1200">
                <a:solidFill>
                  <a:prstClr val="black"/>
                </a:solidFill>
                <a:latin typeface="Calibri"/>
              </a:endParaRPr>
            </a:p>
          </p:txBody>
        </p:sp>
        <p:sp>
          <p:nvSpPr>
            <p:cNvPr id="7" name="TextBox 7"/>
            <p:cNvSpPr txBox="1"/>
            <p:nvPr/>
          </p:nvSpPr>
          <p:spPr>
            <a:xfrm>
              <a:off x="1330411" y="4487234"/>
              <a:ext cx="10941783" cy="4064382"/>
            </a:xfrm>
            <a:prstGeom prst="rect">
              <a:avLst/>
            </a:prstGeom>
          </p:spPr>
          <p:txBody>
            <a:bodyPr lIns="0" tIns="0" rIns="0" bIns="0" rtlCol="0" anchor="t">
              <a:spAutoFit/>
            </a:bodyPr>
            <a:lstStyle/>
            <a:p>
              <a:pPr algn="ctr" defTabSz="609630">
                <a:lnSpc>
                  <a:spcPts val="5413"/>
                </a:lnSpc>
              </a:pPr>
              <a:r>
                <a:rPr lang="en-US" sz="4000" dirty="0">
                  <a:solidFill>
                    <a:srgbClr val="FF0000"/>
                  </a:solidFill>
                  <a:latin typeface="Cambria" panose="02040503050406030204" pitchFamily="18" charset="0"/>
                  <a:ea typeface="Cambria" panose="02040503050406030204" pitchFamily="18" charset="0"/>
                </a:rPr>
                <a:t>Do </a:t>
              </a:r>
              <a:r>
                <a:rPr lang="en-US" sz="4000" dirty="0" err="1">
                  <a:solidFill>
                    <a:srgbClr val="FF0000"/>
                  </a:solidFill>
                  <a:latin typeface="Cambria" panose="02040503050406030204" pitchFamily="18" charset="0"/>
                  <a:ea typeface="Cambria" panose="02040503050406030204" pitchFamily="18" charset="0"/>
                </a:rPr>
                <a:t>nhiều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nhân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mác</a:t>
              </a:r>
              <a:r>
                <a:rPr lang="en-US" sz="4000" dirty="0">
                  <a:solidFill>
                    <a:srgbClr val="FF0000"/>
                  </a:solidFill>
                  <a:latin typeface="Cambria" panose="02040503050406030204" pitchFamily="18" charset="0"/>
                  <a:ea typeface="Cambria" panose="02040503050406030204" pitchFamily="18" charset="0"/>
                </a:rPr>
                <a:t>-ma </a:t>
              </a:r>
              <a:r>
                <a:rPr lang="en-US" sz="4000" dirty="0" err="1">
                  <a:solidFill>
                    <a:srgbClr val="FF0000"/>
                  </a:solidFill>
                  <a:latin typeface="Cambria" panose="02040503050406030204" pitchFamily="18" charset="0"/>
                  <a:ea typeface="Cambria" panose="02040503050406030204" pitchFamily="18" charset="0"/>
                </a:rPr>
                <a:t>sôi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sục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xuyên</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kẽ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nứt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lớp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phun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trào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núi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lửa</a:t>
              </a:r>
              <a:r>
                <a:rPr lang="en-US" sz="4000" dirty="0">
                  <a:solidFill>
                    <a:srgbClr val="FF0000"/>
                  </a:solidFill>
                  <a:latin typeface="Cambria" panose="02040503050406030204" pitchFamily="18" charset="0"/>
                  <a:ea typeface="Cambria" panose="02040503050406030204" pitchFamily="18" charset="0"/>
                </a:rPr>
                <a:t>.</a:t>
              </a:r>
              <a:endParaRPr lang="en-US" sz="3866" dirty="0">
                <a:solidFill>
                  <a:srgbClr val="FF0000"/>
                </a:solidFill>
                <a:latin typeface="Cambria" panose="02040503050406030204" pitchFamily="18" charset="0"/>
                <a:ea typeface="Cambria" panose="02040503050406030204" pitchFamily="18" charset="0"/>
              </a:endParaRPr>
            </a:p>
          </p:txBody>
        </p:sp>
      </p:gr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03897" y="558800"/>
            <a:ext cx="7980895" cy="716799"/>
          </a:xfrm>
          <a:prstGeom prst="rect">
            <a:avLst/>
          </a:prstGeom>
        </p:spPr>
        <p:txBody>
          <a:bodyPr lIns="0" tIns="0" rIns="0" bIns="0" rtlCol="0" anchor="t">
            <a:spAutoFit/>
          </a:bodyPr>
          <a:lstStyle/>
          <a:p>
            <a:pPr algn="ctr" defTabSz="609630">
              <a:lnSpc>
                <a:spcPts val="6158"/>
              </a:lnSpc>
            </a:pPr>
            <a:r>
              <a:rPr lang="en-US" sz="4133" dirty="0" err="1">
                <a:solidFill>
                  <a:srgbClr val="000000"/>
                </a:solidFill>
                <a:latin typeface="Cambria Bold"/>
              </a:rPr>
              <a:t>Núi</a:t>
            </a:r>
            <a:r>
              <a:rPr lang="en-US" sz="4133" dirty="0">
                <a:solidFill>
                  <a:srgbClr val="000000"/>
                </a:solidFill>
                <a:latin typeface="Cambria Bold"/>
              </a:rPr>
              <a:t> </a:t>
            </a:r>
            <a:r>
              <a:rPr lang="en-US" sz="4133" dirty="0" err="1">
                <a:solidFill>
                  <a:srgbClr val="000000"/>
                </a:solidFill>
                <a:latin typeface="Cambria Bold"/>
              </a:rPr>
              <a:t>lửa</a:t>
            </a:r>
            <a:r>
              <a:rPr lang="en-US" sz="4133" dirty="0">
                <a:solidFill>
                  <a:srgbClr val="000000"/>
                </a:solidFill>
                <a:latin typeface="Cambria Bold"/>
              </a:rPr>
              <a:t> </a:t>
            </a:r>
            <a:r>
              <a:rPr lang="en-US" sz="4133" dirty="0" err="1">
                <a:solidFill>
                  <a:srgbClr val="000000"/>
                </a:solidFill>
                <a:latin typeface="Cambria Bold"/>
              </a:rPr>
              <a:t>được</a:t>
            </a:r>
            <a:r>
              <a:rPr lang="en-US" sz="4133" dirty="0">
                <a:solidFill>
                  <a:srgbClr val="000000"/>
                </a:solidFill>
                <a:latin typeface="Cambria Bold"/>
              </a:rPr>
              <a:t> </a:t>
            </a:r>
            <a:r>
              <a:rPr lang="en-US" sz="4133" dirty="0" err="1">
                <a:solidFill>
                  <a:srgbClr val="000000"/>
                </a:solidFill>
                <a:latin typeface="Cambria Bold"/>
              </a:rPr>
              <a:t>hình</a:t>
            </a:r>
            <a:r>
              <a:rPr lang="en-US" sz="4133" dirty="0">
                <a:solidFill>
                  <a:srgbClr val="000000"/>
                </a:solidFill>
                <a:latin typeface="Cambria Bold"/>
              </a:rPr>
              <a:t> </a:t>
            </a:r>
            <a:r>
              <a:rPr lang="en-US" sz="4133" dirty="0" err="1">
                <a:solidFill>
                  <a:srgbClr val="000000"/>
                </a:solidFill>
                <a:latin typeface="Cambria Bold"/>
              </a:rPr>
              <a:t>thành</a:t>
            </a:r>
            <a:r>
              <a:rPr lang="en-US" sz="4133" dirty="0">
                <a:solidFill>
                  <a:srgbClr val="000000"/>
                </a:solidFill>
                <a:latin typeface="Cambria Bold"/>
              </a:rPr>
              <a:t> </a:t>
            </a:r>
            <a:r>
              <a:rPr lang="en-US" sz="4133" dirty="0" err="1">
                <a:solidFill>
                  <a:srgbClr val="000000"/>
                </a:solidFill>
                <a:latin typeface="Cambria Bold"/>
              </a:rPr>
              <a:t>ra</a:t>
            </a:r>
            <a:r>
              <a:rPr lang="en-US" sz="4133" dirty="0">
                <a:solidFill>
                  <a:srgbClr val="000000"/>
                </a:solidFill>
                <a:latin typeface="Cambria Bold"/>
              </a:rPr>
              <a:t> </a:t>
            </a:r>
            <a:r>
              <a:rPr lang="en-US" sz="4133" dirty="0" err="1">
                <a:solidFill>
                  <a:srgbClr val="000000"/>
                </a:solidFill>
                <a:latin typeface="Cambria Bold"/>
              </a:rPr>
              <a:t>sao</a:t>
            </a:r>
            <a:r>
              <a:rPr lang="en-US" sz="4133" dirty="0">
                <a:solidFill>
                  <a:srgbClr val="000000"/>
                </a:solidFill>
                <a:latin typeface="Cambria Bold"/>
              </a:rPr>
              <a:t>?</a:t>
            </a:r>
          </a:p>
        </p:txBody>
      </p:sp>
      <p:sp>
        <p:nvSpPr>
          <p:cNvPr id="10" name="Freeform 10"/>
          <p:cNvSpPr/>
          <p:nvPr/>
        </p:nvSpPr>
        <p:spPr>
          <a:xfrm>
            <a:off x="274785" y="129719"/>
            <a:ext cx="1833913" cy="2121152"/>
          </a:xfrm>
          <a:custGeom>
            <a:avLst/>
            <a:gdLst/>
            <a:ahLst/>
            <a:cxnLst/>
            <a:rect l="l" t="t" r="r" b="b"/>
            <a:pathLst>
              <a:path w="2750869" h="3181728">
                <a:moveTo>
                  <a:pt x="0" y="0"/>
                </a:moveTo>
                <a:lnTo>
                  <a:pt x="2750869" y="0"/>
                </a:lnTo>
                <a:lnTo>
                  <a:pt x="2750869" y="3181727"/>
                </a:lnTo>
                <a:lnTo>
                  <a:pt x="0" y="318172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C8944BBA-9869-09A4-2B9E-89972328607A}"/>
              </a:ext>
            </a:extLst>
          </p:cNvPr>
          <p:cNvSpPr/>
          <p:nvPr/>
        </p:nvSpPr>
        <p:spPr>
          <a:xfrm rot="21303152">
            <a:off x="8743660" y="3938781"/>
            <a:ext cx="3248852" cy="2784312"/>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229" t="-89913" r="-6780" b="-86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897" y="3931876"/>
            <a:ext cx="12346897" cy="3750953"/>
          </a:xfrm>
          <a:custGeom>
            <a:avLst/>
            <a:gdLst/>
            <a:ahLst/>
            <a:cxnLst/>
            <a:rect l="l" t="t" r="r" b="b"/>
            <a:pathLst>
              <a:path w="18520346" h="5626429">
                <a:moveTo>
                  <a:pt x="18520346" y="0"/>
                </a:moveTo>
                <a:lnTo>
                  <a:pt x="0" y="0"/>
                </a:lnTo>
                <a:lnTo>
                  <a:pt x="0" y="5626429"/>
                </a:lnTo>
                <a:lnTo>
                  <a:pt x="18520346" y="5626429"/>
                </a:lnTo>
                <a:lnTo>
                  <a:pt x="18520346" y="0"/>
                </a:lnTo>
                <a:close/>
              </a:path>
            </a:pathLst>
          </a:custGeom>
          <a:blipFill>
            <a:blip r:embed="rId4"/>
            <a:stretch>
              <a:fillRect t="-1775" b="-17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94094" flipH="1">
            <a:off x="707133" y="79255"/>
            <a:ext cx="8997323" cy="2044514"/>
          </a:xfrm>
          <a:custGeom>
            <a:avLst/>
            <a:gdLst/>
            <a:ahLst/>
            <a:cxnLst/>
            <a:rect l="l" t="t" r="r" b="b"/>
            <a:pathLst>
              <a:path w="13495984" h="3859378">
                <a:moveTo>
                  <a:pt x="13495983" y="0"/>
                </a:moveTo>
                <a:lnTo>
                  <a:pt x="0" y="0"/>
                </a:lnTo>
                <a:lnTo>
                  <a:pt x="0" y="3859377"/>
                </a:lnTo>
                <a:lnTo>
                  <a:pt x="13495983" y="3859377"/>
                </a:lnTo>
                <a:lnTo>
                  <a:pt x="1349598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803898" y="558800"/>
            <a:ext cx="7482978"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Bold"/>
                <a:ea typeface="+mn-ea"/>
                <a:cs typeface="+mn-cs"/>
              </a:rPr>
              <a:t>Trao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đổi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các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thông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tin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đọc</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0" normalizeH="0" baseline="0" noProof="0" dirty="0">
                <a:ln>
                  <a:noFill/>
                </a:ln>
                <a:solidFill>
                  <a:srgbClr val="000000"/>
                </a:solidFill>
                <a:effectLst/>
                <a:uLnTx/>
                <a:uFillTx/>
                <a:latin typeface="Cambria Bold"/>
                <a:ea typeface="+mn-ea"/>
                <a:cs typeface="+mn-cs"/>
              </a:rPr>
              <a:t> ý.</a:t>
            </a:r>
          </a:p>
        </p:txBody>
      </p:sp>
      <p:sp>
        <p:nvSpPr>
          <p:cNvPr id="11" name="Freeform 8">
            <a:extLst>
              <a:ext uri="{FF2B5EF4-FFF2-40B4-BE49-F238E27FC236}">
                <a16:creationId xmlns:a16="http://schemas.microsoft.com/office/drawing/2014/main" id="{CF7F1024-067B-0074-0141-9811CBE9BA5C}"/>
              </a:ext>
            </a:extLst>
          </p:cNvPr>
          <p:cNvSpPr/>
          <p:nvPr/>
        </p:nvSpPr>
        <p:spPr>
          <a:xfrm>
            <a:off x="130449" y="598751"/>
            <a:ext cx="1517376" cy="144163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EB1E63F8-FACB-3143-5144-16C77E778AE7}"/>
              </a:ext>
            </a:extLst>
          </p:cNvPr>
          <p:cNvSpPr txBox="1"/>
          <p:nvPr/>
        </p:nvSpPr>
        <p:spPr>
          <a:xfrm>
            <a:off x="233259" y="835464"/>
            <a:ext cx="1232868" cy="1323377"/>
          </a:xfrm>
          <a:prstGeom prst="rect">
            <a:avLst/>
          </a:prstGeom>
        </p:spPr>
        <p:txBody>
          <a:bodyPr lIns="50800" tIns="50800" rIns="50800" bIns="50800" rtlCol="0" anchor="ctr"/>
          <a:lstStyle/>
          <a:p>
            <a:pPr algn="ctr">
              <a:lnSpc>
                <a:spcPts val="5599"/>
              </a:lnSpc>
            </a:pPr>
            <a:r>
              <a:rPr lang="en-US" sz="8000" dirty="0">
                <a:solidFill>
                  <a:srgbClr val="000000"/>
                </a:solidFill>
                <a:latin typeface="+mj-lt"/>
              </a:rPr>
              <a:t>5</a:t>
            </a:r>
          </a:p>
        </p:txBody>
      </p:sp>
      <p:sp>
        <p:nvSpPr>
          <p:cNvPr id="13" name="Freeform 5">
            <a:extLst>
              <a:ext uri="{FF2B5EF4-FFF2-40B4-BE49-F238E27FC236}">
                <a16:creationId xmlns:a16="http://schemas.microsoft.com/office/drawing/2014/main" id="{0A6EB257-A886-962C-DBE8-40C4BA9A4BC5}"/>
              </a:ext>
            </a:extLst>
          </p:cNvPr>
          <p:cNvSpPr/>
          <p:nvPr/>
        </p:nvSpPr>
        <p:spPr>
          <a:xfrm>
            <a:off x="828675" y="2609850"/>
            <a:ext cx="393382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endParaRPr lang="en-US" sz="3200" dirty="0">
              <a:latin typeface="Cambria" panose="02040503050406030204" pitchFamily="18" charset="0"/>
              <a:ea typeface="Cambria" panose="02040503050406030204" pitchFamily="18" charset="0"/>
            </a:endParaRPr>
          </a:p>
        </p:txBody>
      </p:sp>
      <p:sp>
        <p:nvSpPr>
          <p:cNvPr id="16" name="Freeform 5">
            <a:extLst>
              <a:ext uri="{FF2B5EF4-FFF2-40B4-BE49-F238E27FC236}">
                <a16:creationId xmlns:a16="http://schemas.microsoft.com/office/drawing/2014/main" id="{9A484E1F-4922-4BF3-14B4-D6F2AF56ABE0}"/>
              </a:ext>
            </a:extLst>
          </p:cNvPr>
          <p:cNvSpPr/>
          <p:nvPr/>
        </p:nvSpPr>
        <p:spPr>
          <a:xfrm>
            <a:off x="5819775" y="2600325"/>
            <a:ext cx="4714875"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3200" dirty="0">
                <a:latin typeface="Cambria" panose="02040503050406030204" pitchFamily="18" charset="0"/>
                <a:ea typeface="Cambria" panose="02040503050406030204" pitchFamily="18" charset="0"/>
              </a:rPr>
              <a:t>Thông tin </a:t>
            </a:r>
            <a:r>
              <a:rPr lang="en-US" sz="3200" dirty="0" err="1">
                <a:latin typeface="Cambria" panose="02040503050406030204" pitchFamily="18" charset="0"/>
                <a:ea typeface="Cambria" panose="02040503050406030204" pitchFamily="18" charset="0"/>
              </a:rPr>
              <a:t>mới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endParaRPr lang="en-US" sz="3200" dirty="0">
              <a:latin typeface="Cambria" panose="02040503050406030204" pitchFamily="18" charset="0"/>
              <a:ea typeface="Cambria" panose="02040503050406030204" pitchFamily="18" charset="0"/>
            </a:endParaRPr>
          </a:p>
        </p:txBody>
      </p:sp>
      <p:sp>
        <p:nvSpPr>
          <p:cNvPr id="17" name="Freeform 5">
            <a:extLst>
              <a:ext uri="{FF2B5EF4-FFF2-40B4-BE49-F238E27FC236}">
                <a16:creationId xmlns:a16="http://schemas.microsoft.com/office/drawing/2014/main" id="{5DA80820-A026-D987-3B48-CB0179BA0F21}"/>
              </a:ext>
            </a:extLst>
          </p:cNvPr>
          <p:cNvSpPr/>
          <p:nvPr/>
        </p:nvSpPr>
        <p:spPr>
          <a:xfrm>
            <a:off x="581025" y="385762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18" name="Freeform 5">
            <a:extLst>
              <a:ext uri="{FF2B5EF4-FFF2-40B4-BE49-F238E27FC236}">
                <a16:creationId xmlns:a16="http://schemas.microsoft.com/office/drawing/2014/main" id="{F39C9277-19E5-202A-0266-A615179BA15F}"/>
              </a:ext>
            </a:extLst>
          </p:cNvPr>
          <p:cNvSpPr/>
          <p:nvPr/>
        </p:nvSpPr>
        <p:spPr>
          <a:xfrm>
            <a:off x="6267450" y="3762375"/>
            <a:ext cx="4838700" cy="600075"/>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rgbClr val="00B0F0"/>
          </a:solidFill>
        </p:spPr>
        <p:txBody>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255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aphicFrame>
        <p:nvGraphicFramePr>
          <p:cNvPr id="3" name="Table 2">
            <a:extLst>
              <a:ext uri="{FF2B5EF4-FFF2-40B4-BE49-F238E27FC236}">
                <a16:creationId xmlns:a16="http://schemas.microsoft.com/office/drawing/2014/main" id="{B6722179-18BD-A178-2A73-5F7418D2DBBB}"/>
              </a:ext>
            </a:extLst>
          </p:cNvPr>
          <p:cNvGraphicFramePr>
            <a:graphicFrameLocks noGrp="1"/>
          </p:cNvGraphicFramePr>
          <p:nvPr>
            <p:extLst>
              <p:ext uri="{D42A27DB-BD31-4B8C-83A1-F6EECF244321}">
                <p14:modId xmlns:p14="http://schemas.microsoft.com/office/powerpoint/2010/main" val="1671366299"/>
              </p:ext>
            </p:extLst>
          </p:nvPr>
        </p:nvGraphicFramePr>
        <p:xfrm>
          <a:off x="603248" y="1438275"/>
          <a:ext cx="10693402" cy="4286252"/>
        </p:xfrm>
        <a:graphic>
          <a:graphicData uri="http://schemas.openxmlformats.org/drawingml/2006/table">
            <a:tbl>
              <a:tblPr firstRow="1" bandRow="1">
                <a:tableStyleId>{5C22544A-7EE6-4342-B048-85BDC9FD1C3A}</a:tableStyleId>
              </a:tblPr>
              <a:tblGrid>
                <a:gridCol w="4359487">
                  <a:extLst>
                    <a:ext uri="{9D8B030D-6E8A-4147-A177-3AD203B41FA5}">
                      <a16:colId xmlns:a16="http://schemas.microsoft.com/office/drawing/2014/main" val="1633814264"/>
                    </a:ext>
                  </a:extLst>
                </a:gridCol>
                <a:gridCol w="6333915">
                  <a:extLst>
                    <a:ext uri="{9D8B030D-6E8A-4147-A177-3AD203B41FA5}">
                      <a16:colId xmlns:a16="http://schemas.microsoft.com/office/drawing/2014/main" val="3835409382"/>
                    </a:ext>
                  </a:extLst>
                </a:gridCol>
              </a:tblGrid>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714157"/>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87870"/>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398524"/>
                  </a:ext>
                </a:extLst>
              </a:tr>
              <a:tr h="10715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3484512"/>
                  </a:ext>
                </a:extLst>
              </a:tr>
            </a:tbl>
          </a:graphicData>
        </a:graphic>
      </p:graphicFrame>
      <p:sp>
        <p:nvSpPr>
          <p:cNvPr id="5" name="TextBox 4">
            <a:extLst>
              <a:ext uri="{FF2B5EF4-FFF2-40B4-BE49-F238E27FC236}">
                <a16:creationId xmlns:a16="http://schemas.microsoft.com/office/drawing/2014/main" id="{133D494A-93C2-85AA-A320-EAE1261F5003}"/>
              </a:ext>
            </a:extLst>
          </p:cNvPr>
          <p:cNvSpPr txBox="1"/>
          <p:nvPr/>
        </p:nvSpPr>
        <p:spPr>
          <a:xfrm>
            <a:off x="781050" y="1647825"/>
            <a:ext cx="397192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B3B6FA8-453F-FD1B-1496-9156F4D9F13A}"/>
              </a:ext>
            </a:extLst>
          </p:cNvPr>
          <p:cNvSpPr txBox="1"/>
          <p:nvPr/>
        </p:nvSpPr>
        <p:spPr>
          <a:xfrm>
            <a:off x="714375" y="2533650"/>
            <a:ext cx="397192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endParaRPr lang="en-US" sz="28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B959116-C564-0F02-0029-B4299FAB34A0}"/>
              </a:ext>
            </a:extLst>
          </p:cNvPr>
          <p:cNvSpPr txBox="1"/>
          <p:nvPr/>
        </p:nvSpPr>
        <p:spPr>
          <a:xfrm>
            <a:off x="714375" y="3676650"/>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mới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ECBF2C7-1ECE-1BC4-0336-CC0C06B521F4}"/>
              </a:ext>
            </a:extLst>
          </p:cNvPr>
          <p:cNvSpPr txBox="1"/>
          <p:nvPr/>
        </p:nvSpPr>
        <p:spPr>
          <a:xfrm>
            <a:off x="714375" y="4752975"/>
            <a:ext cx="3876675" cy="954107"/>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Thông tin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thêm</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993EC04-E1E2-7DD8-6197-DC1D270C1FBF}"/>
              </a:ext>
            </a:extLst>
          </p:cNvPr>
          <p:cNvSpPr txBox="1"/>
          <p:nvPr/>
        </p:nvSpPr>
        <p:spPr>
          <a:xfrm>
            <a:off x="5153025" y="1609725"/>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nón; Núi lửa phun lửa; Dưới lớp vỏ cứng của Trái Đất là mácma sôi sùng sục</a:t>
            </a:r>
            <a:endParaRPr lang="en-US" sz="20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4F7CEBD-E7B2-9076-4DD5-915B171CF654}"/>
              </a:ext>
            </a:extLst>
          </p:cNvPr>
          <p:cNvSpPr txBox="1"/>
          <p:nvPr/>
        </p:nvSpPr>
        <p:spPr>
          <a:xfrm>
            <a:off x="5181600" y="2628900"/>
            <a:ext cx="584835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Mác-ma giống như cháo đặc, sôi lục bục ở nhiệt độ 700 – 1300 độ C; Trái Đất giống như củ hành..</a:t>
            </a:r>
            <a:endParaRPr lang="en-US"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70724F7A-3D82-3D3F-B7DC-6A20C7972011}"/>
              </a:ext>
            </a:extLst>
          </p:cNvPr>
          <p:cNvSpPr txBox="1"/>
          <p:nvPr/>
        </p:nvSpPr>
        <p:spPr>
          <a:xfrm>
            <a:off x="5172075" y="3667125"/>
            <a:ext cx="5848350" cy="1015663"/>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Núi lửa hình tròn thoai thoải; Một số núi lửa ngầm dưới nước.; Một số núi lửa phun lửa hoặc khói, khí và các đám mây tro; Một số núi lửa chỉ rít khe khẽ</a:t>
            </a:r>
            <a:endParaRPr lang="en-US" sz="2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5F21B2B-5E88-5E7A-9BA7-42FE68372F40}"/>
              </a:ext>
            </a:extLst>
          </p:cNvPr>
          <p:cNvSpPr txBox="1"/>
          <p:nvPr/>
        </p:nvSpPr>
        <p:spPr>
          <a:xfrm>
            <a:off x="5219700" y="4724400"/>
            <a:ext cx="5966460" cy="707886"/>
          </a:xfrm>
          <a:prstGeom prst="rect">
            <a:avLst/>
          </a:prstGeom>
          <a:noFill/>
        </p:spPr>
        <p:txBody>
          <a:bodyPr wrap="square" rtlCol="0">
            <a:spAutoFit/>
          </a:bodyPr>
          <a:lstStyle/>
          <a:p>
            <a:pPr algn="just"/>
            <a:r>
              <a:rPr lang="vi-VN" sz="2000" dirty="0">
                <a:latin typeface="Cambria" panose="02040503050406030204" pitchFamily="18" charset="0"/>
                <a:ea typeface="Cambria" panose="02040503050406030204" pitchFamily="18" charset="0"/>
              </a:rPr>
              <a:t>Quá trình hoạt động của núi lửa: trước khi phun trào, trong khi phun trào và sau khi phun trào</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84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ABAB"/>
        </a:solidFill>
        <a:effectLst/>
      </p:bgPr>
    </p:bg>
    <p:spTree>
      <p:nvGrpSpPr>
        <p:cNvPr id="1" name=""/>
        <p:cNvGrpSpPr/>
        <p:nvPr/>
      </p:nvGrpSpPr>
      <p:grpSpPr>
        <a:xfrm>
          <a:off x="0" y="0"/>
          <a:ext cx="0" cy="0"/>
          <a:chOff x="0" y="0"/>
          <a:chExt cx="0" cy="0"/>
        </a:xfrm>
      </p:grpSpPr>
      <p:sp>
        <p:nvSpPr>
          <p:cNvPr id="2" name="Freeform 2"/>
          <p:cNvSpPr/>
          <p:nvPr/>
        </p:nvSpPr>
        <p:spPr>
          <a:xfrm>
            <a:off x="-1184172" y="3931877"/>
            <a:ext cx="3739944" cy="4238603"/>
          </a:xfrm>
          <a:custGeom>
            <a:avLst/>
            <a:gdLst/>
            <a:ahLst/>
            <a:cxnLst/>
            <a:rect l="l" t="t" r="r" b="b"/>
            <a:pathLst>
              <a:path w="5609916" h="6357905">
                <a:moveTo>
                  <a:pt x="0" y="0"/>
                </a:moveTo>
                <a:lnTo>
                  <a:pt x="5609916" y="0"/>
                </a:lnTo>
                <a:lnTo>
                  <a:pt x="5609916" y="6357904"/>
                </a:lnTo>
                <a:lnTo>
                  <a:pt x="0" y="635790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12221" y="3931877"/>
            <a:ext cx="3739944" cy="4238603"/>
          </a:xfrm>
          <a:custGeom>
            <a:avLst/>
            <a:gdLst/>
            <a:ahLst/>
            <a:cxnLst/>
            <a:rect l="l" t="t" r="r" b="b"/>
            <a:pathLst>
              <a:path w="5609916" h="6357905">
                <a:moveTo>
                  <a:pt x="5609916" y="0"/>
                </a:moveTo>
                <a:lnTo>
                  <a:pt x="0" y="0"/>
                </a:lnTo>
                <a:lnTo>
                  <a:pt x="0" y="6357904"/>
                </a:lnTo>
                <a:lnTo>
                  <a:pt x="5609916" y="6357904"/>
                </a:lnTo>
                <a:lnTo>
                  <a:pt x="5609916"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345234" y="2463800"/>
            <a:ext cx="10003318" cy="2769989"/>
          </a:xfrm>
          <a:prstGeom prst="rect">
            <a:avLst/>
          </a:prstGeom>
        </p:spPr>
        <p:txBody>
          <a:bodyPr wrap="square" lIns="0" tIns="0" rIns="0" bIns="0" rtlCol="0" anchor="t">
            <a:spAutoFit/>
          </a:bodyPr>
          <a:lstStyle/>
          <a:p>
            <a:pPr algn="ctr" defTabSz="609630"/>
            <a:r>
              <a:rPr lang="en-US" sz="3600" dirty="0" err="1">
                <a:solidFill>
                  <a:srgbClr val="FFFFFF"/>
                </a:solidFill>
                <a:latin typeface="Cambria Bold"/>
              </a:rPr>
              <a:t>Ngọn</a:t>
            </a:r>
            <a:r>
              <a:rPr lang="en-US" sz="3600" dirty="0">
                <a:solidFill>
                  <a:srgbClr val="FFFFFF"/>
                </a:solidFill>
                <a:latin typeface="Cambria Bold"/>
              </a:rPr>
              <a:t> </a:t>
            </a:r>
            <a:r>
              <a:rPr lang="en-US" sz="3600" dirty="0" err="1">
                <a:solidFill>
                  <a:srgbClr val="FFFFFF"/>
                </a:solidFill>
                <a:latin typeface="Cambria Bold"/>
              </a:rPr>
              <a:t>núi</a:t>
            </a:r>
            <a:r>
              <a:rPr lang="en-US" sz="3600" dirty="0">
                <a:solidFill>
                  <a:srgbClr val="FFFFFF"/>
                </a:solidFill>
                <a:latin typeface="Cambria Bold"/>
              </a:rPr>
              <a:t> </a:t>
            </a:r>
            <a:r>
              <a:rPr lang="en-US" sz="3600" dirty="0" err="1">
                <a:solidFill>
                  <a:srgbClr val="FFFFFF"/>
                </a:solidFill>
                <a:latin typeface="Cambria Bold"/>
              </a:rPr>
              <a:t>lửa</a:t>
            </a:r>
            <a:r>
              <a:rPr lang="en-US" sz="3600" dirty="0">
                <a:solidFill>
                  <a:srgbClr val="FFFFFF"/>
                </a:solidFill>
                <a:latin typeface="Cambria Bold"/>
              </a:rPr>
              <a:t> </a:t>
            </a:r>
            <a:r>
              <a:rPr lang="en-US" sz="3600" dirty="0" err="1">
                <a:solidFill>
                  <a:srgbClr val="FFFFFF"/>
                </a:solidFill>
                <a:latin typeface="Cambria Bold"/>
              </a:rPr>
              <a:t>nóng</a:t>
            </a:r>
            <a:r>
              <a:rPr lang="en-US" sz="3600" dirty="0">
                <a:solidFill>
                  <a:srgbClr val="FFFFFF"/>
                </a:solidFill>
                <a:latin typeface="Cambria Bold"/>
              </a:rPr>
              <a:t> </a:t>
            </a:r>
            <a:r>
              <a:rPr lang="en-US" sz="3600" dirty="0" err="1">
                <a:solidFill>
                  <a:srgbClr val="FFFFFF"/>
                </a:solidFill>
                <a:latin typeface="Cambria Bold"/>
              </a:rPr>
              <a:t>rẫy</a:t>
            </a:r>
            <a:r>
              <a:rPr lang="en-US" sz="3600" dirty="0">
                <a:solidFill>
                  <a:srgbClr val="FFFFFF"/>
                </a:solidFill>
                <a:latin typeface="Cambria Bold"/>
              </a:rPr>
              <a:t> </a:t>
            </a:r>
            <a:r>
              <a:rPr lang="en-US" sz="3600" dirty="0" err="1">
                <a:solidFill>
                  <a:srgbClr val="FFFFFF"/>
                </a:solidFill>
                <a:latin typeface="Cambria Bold"/>
              </a:rPr>
              <a:t>với</a:t>
            </a:r>
            <a:r>
              <a:rPr lang="en-US" sz="3600" dirty="0">
                <a:solidFill>
                  <a:srgbClr val="FFFFFF"/>
                </a:solidFill>
                <a:latin typeface="Cambria Bold"/>
              </a:rPr>
              <a:t> </a:t>
            </a:r>
            <a:r>
              <a:rPr lang="en-US" sz="3600" dirty="0" err="1">
                <a:solidFill>
                  <a:srgbClr val="FFFFFF"/>
                </a:solidFill>
                <a:latin typeface="Cambria Bold"/>
              </a:rPr>
              <a:t>những</a:t>
            </a:r>
            <a:r>
              <a:rPr lang="en-US" sz="3600" dirty="0">
                <a:solidFill>
                  <a:srgbClr val="FFFFFF"/>
                </a:solidFill>
                <a:latin typeface="Cambria Bold"/>
              </a:rPr>
              <a:t> </a:t>
            </a:r>
            <a:r>
              <a:rPr lang="en-US" sz="3600" dirty="0" err="1">
                <a:solidFill>
                  <a:srgbClr val="FFFFFF"/>
                </a:solidFill>
                <a:latin typeface="Cambria Bold"/>
              </a:rPr>
              <a:t>hình</a:t>
            </a:r>
            <a:r>
              <a:rPr lang="en-US" sz="3600" dirty="0">
                <a:solidFill>
                  <a:srgbClr val="FFFFFF"/>
                </a:solidFill>
                <a:latin typeface="Cambria Bold"/>
              </a:rPr>
              <a:t> </a:t>
            </a:r>
            <a:r>
              <a:rPr lang="en-US" sz="3600" dirty="0" err="1">
                <a:solidFill>
                  <a:srgbClr val="FFFFFF"/>
                </a:solidFill>
                <a:latin typeface="Cambria Bold"/>
              </a:rPr>
              <a:t>thù</a:t>
            </a:r>
            <a:r>
              <a:rPr lang="en-US" sz="3600" dirty="0">
                <a:solidFill>
                  <a:srgbClr val="FFFFFF"/>
                </a:solidFill>
                <a:latin typeface="Cambria Bold"/>
              </a:rPr>
              <a:t> </a:t>
            </a:r>
            <a:r>
              <a:rPr lang="en-US" sz="3600" dirty="0" err="1">
                <a:solidFill>
                  <a:srgbClr val="FFFFFF"/>
                </a:solidFill>
                <a:latin typeface="Cambria Bold"/>
              </a:rPr>
              <a:t>đa</a:t>
            </a:r>
            <a:r>
              <a:rPr lang="en-US" sz="3600" dirty="0">
                <a:solidFill>
                  <a:srgbClr val="FFFFFF"/>
                </a:solidFill>
                <a:latin typeface="Cambria Bold"/>
              </a:rPr>
              <a:t> </a:t>
            </a:r>
            <a:r>
              <a:rPr lang="en-US" sz="3600" dirty="0" err="1">
                <a:solidFill>
                  <a:srgbClr val="FFFFFF"/>
                </a:solidFill>
                <a:latin typeface="Cambria Bold"/>
              </a:rPr>
              <a:t>dạng</a:t>
            </a:r>
            <a:r>
              <a:rPr lang="en-US" sz="3600" dirty="0">
                <a:solidFill>
                  <a:srgbClr val="FFFFFF"/>
                </a:solidFill>
                <a:latin typeface="Cambria Bold"/>
              </a:rPr>
              <a:t>, </a:t>
            </a:r>
            <a:r>
              <a:rPr lang="en-US" sz="3600" dirty="0" err="1">
                <a:solidFill>
                  <a:srgbClr val="FFFFFF"/>
                </a:solidFill>
                <a:latin typeface="Cambria Bold"/>
              </a:rPr>
              <a:t>cách</a:t>
            </a:r>
            <a:r>
              <a:rPr lang="en-US" sz="3600" dirty="0">
                <a:solidFill>
                  <a:srgbClr val="FFFFFF"/>
                </a:solidFill>
                <a:latin typeface="Cambria Bold"/>
              </a:rPr>
              <a:t> </a:t>
            </a:r>
            <a:r>
              <a:rPr lang="en-US" sz="3600" dirty="0" err="1">
                <a:solidFill>
                  <a:srgbClr val="FFFFFF"/>
                </a:solidFill>
                <a:latin typeface="Cambria Bold"/>
              </a:rPr>
              <a:t>thức</a:t>
            </a:r>
            <a:r>
              <a:rPr lang="en-US" sz="3600" dirty="0">
                <a:solidFill>
                  <a:srgbClr val="FFFFFF"/>
                </a:solidFill>
                <a:latin typeface="Cambria Bold"/>
              </a:rPr>
              <a:t> </a:t>
            </a:r>
            <a:r>
              <a:rPr lang="en-US" sz="3600" dirty="0" err="1">
                <a:solidFill>
                  <a:srgbClr val="FFFFFF"/>
                </a:solidFill>
                <a:latin typeface="Cambria Bold"/>
              </a:rPr>
              <a:t>hoạt</a:t>
            </a:r>
            <a:r>
              <a:rPr lang="en-US" sz="3600" dirty="0">
                <a:solidFill>
                  <a:srgbClr val="FFFFFF"/>
                </a:solidFill>
                <a:latin typeface="Cambria Bold"/>
              </a:rPr>
              <a:t> </a:t>
            </a:r>
            <a:r>
              <a:rPr lang="en-US" sz="3600" dirty="0" err="1">
                <a:solidFill>
                  <a:srgbClr val="FFFFFF"/>
                </a:solidFill>
                <a:latin typeface="Cambria Bold"/>
              </a:rPr>
              <a:t>động</a:t>
            </a:r>
            <a:r>
              <a:rPr lang="en-US" sz="3600" dirty="0">
                <a:solidFill>
                  <a:srgbClr val="FFFFFF"/>
                </a:solidFill>
                <a:latin typeface="Cambria Bold"/>
              </a:rPr>
              <a:t> </a:t>
            </a:r>
            <a:r>
              <a:rPr lang="en-US" sz="3600" dirty="0" err="1">
                <a:solidFill>
                  <a:srgbClr val="FFFFFF"/>
                </a:solidFill>
                <a:latin typeface="Cambria Bold"/>
              </a:rPr>
              <a:t>đầy</a:t>
            </a:r>
            <a:r>
              <a:rPr lang="en-US" sz="3600" dirty="0">
                <a:solidFill>
                  <a:srgbClr val="FFFFFF"/>
                </a:solidFill>
                <a:latin typeface="Cambria Bold"/>
              </a:rPr>
              <a:t> </a:t>
            </a:r>
            <a:r>
              <a:rPr lang="en-US" sz="3600" dirty="0" err="1">
                <a:solidFill>
                  <a:srgbClr val="FFFFFF"/>
                </a:solidFill>
                <a:latin typeface="Cambria Bold"/>
              </a:rPr>
              <a:t>bí</a:t>
            </a:r>
            <a:r>
              <a:rPr lang="en-US" sz="3600" dirty="0">
                <a:solidFill>
                  <a:srgbClr val="FFFFFF"/>
                </a:solidFill>
                <a:latin typeface="Cambria Bold"/>
              </a:rPr>
              <a:t> </a:t>
            </a:r>
            <a:r>
              <a:rPr lang="en-US" sz="3600" dirty="0" err="1">
                <a:solidFill>
                  <a:srgbClr val="FFFFFF"/>
                </a:solidFill>
                <a:latin typeface="Cambria Bold"/>
              </a:rPr>
              <a:t>ẩn</a:t>
            </a:r>
            <a:r>
              <a:rPr lang="en-US" sz="3600" dirty="0">
                <a:solidFill>
                  <a:srgbClr val="FFFFFF"/>
                </a:solidFill>
                <a:latin typeface="Cambria Bold"/>
              </a:rPr>
              <a:t>, </a:t>
            </a:r>
            <a:r>
              <a:rPr lang="en-US" sz="3600" dirty="0" err="1">
                <a:solidFill>
                  <a:srgbClr val="FFFFFF"/>
                </a:solidFill>
                <a:latin typeface="Cambria Bold"/>
              </a:rPr>
              <a:t>không</a:t>
            </a:r>
            <a:r>
              <a:rPr lang="en-US" sz="3600" dirty="0">
                <a:solidFill>
                  <a:srgbClr val="FFFFFF"/>
                </a:solidFill>
                <a:latin typeface="Cambria Bold"/>
              </a:rPr>
              <a:t> </a:t>
            </a:r>
            <a:r>
              <a:rPr lang="en-US" sz="3600" dirty="0" err="1">
                <a:solidFill>
                  <a:srgbClr val="FFFFFF"/>
                </a:solidFill>
                <a:latin typeface="Cambria Bold"/>
              </a:rPr>
              <a:t>dễ</a:t>
            </a:r>
            <a:r>
              <a:rPr lang="en-US" sz="3600" dirty="0">
                <a:solidFill>
                  <a:srgbClr val="FFFFFF"/>
                </a:solidFill>
                <a:latin typeface="Cambria Bold"/>
              </a:rPr>
              <a:t> </a:t>
            </a:r>
            <a:r>
              <a:rPr lang="en-US" sz="3600" dirty="0" err="1">
                <a:solidFill>
                  <a:srgbClr val="FFFFFF"/>
                </a:solidFill>
                <a:latin typeface="Cambria Bold"/>
              </a:rPr>
              <a:t>đoán</a:t>
            </a:r>
            <a:r>
              <a:rPr lang="en-US" sz="3600" dirty="0">
                <a:solidFill>
                  <a:srgbClr val="FFFFFF"/>
                </a:solidFill>
                <a:latin typeface="Cambria Bold"/>
              </a:rPr>
              <a:t> </a:t>
            </a:r>
            <a:r>
              <a:rPr lang="en-US" sz="3600" dirty="0" err="1">
                <a:solidFill>
                  <a:srgbClr val="FFFFFF"/>
                </a:solidFill>
                <a:latin typeface="Cambria Bold"/>
              </a:rPr>
              <a:t>định</a:t>
            </a:r>
            <a:r>
              <a:rPr lang="en-US" sz="3600" dirty="0">
                <a:solidFill>
                  <a:srgbClr val="FFFFFF"/>
                </a:solidFill>
                <a:latin typeface="Cambria Bold"/>
              </a:rPr>
              <a:t> </a:t>
            </a:r>
            <a:r>
              <a:rPr lang="en-US" sz="3600" dirty="0" err="1">
                <a:solidFill>
                  <a:srgbClr val="FFFFFF"/>
                </a:solidFill>
                <a:latin typeface="Cambria Bold"/>
              </a:rPr>
              <a:t>là</a:t>
            </a:r>
            <a:r>
              <a:rPr lang="en-US" sz="3600" dirty="0">
                <a:solidFill>
                  <a:srgbClr val="FFFFFF"/>
                </a:solidFill>
                <a:latin typeface="Cambria Bold"/>
              </a:rPr>
              <a:t> </a:t>
            </a:r>
            <a:r>
              <a:rPr lang="en-US" sz="3600" dirty="0" err="1">
                <a:solidFill>
                  <a:srgbClr val="FFFFFF"/>
                </a:solidFill>
                <a:latin typeface="Cambria Bold"/>
              </a:rPr>
              <a:t>một</a:t>
            </a:r>
            <a:r>
              <a:rPr lang="en-US" sz="3600" dirty="0">
                <a:solidFill>
                  <a:srgbClr val="FFFFFF"/>
                </a:solidFill>
                <a:latin typeface="Cambria Bold"/>
              </a:rPr>
              <a:t> </a:t>
            </a:r>
            <a:r>
              <a:rPr lang="en-US" sz="3600" dirty="0" err="1">
                <a:solidFill>
                  <a:srgbClr val="FFFFFF"/>
                </a:solidFill>
                <a:latin typeface="Cambria Bold"/>
              </a:rPr>
              <a:t>phần</a:t>
            </a:r>
            <a:r>
              <a:rPr lang="en-US" sz="3600" dirty="0">
                <a:solidFill>
                  <a:srgbClr val="FFFFFF"/>
                </a:solidFill>
                <a:latin typeface="Cambria Bold"/>
              </a:rPr>
              <a:t> </a:t>
            </a:r>
            <a:r>
              <a:rPr lang="en-US" sz="3600" dirty="0" err="1">
                <a:solidFill>
                  <a:srgbClr val="FFFFFF"/>
                </a:solidFill>
                <a:latin typeface="Cambria Bold"/>
              </a:rPr>
              <a:t>thiên</a:t>
            </a:r>
            <a:r>
              <a:rPr lang="en-US" sz="3600" dirty="0">
                <a:solidFill>
                  <a:srgbClr val="FFFFFF"/>
                </a:solidFill>
                <a:latin typeface="Cambria Bold"/>
              </a:rPr>
              <a:t> </a:t>
            </a:r>
            <a:r>
              <a:rPr lang="en-US" sz="3600" dirty="0" err="1">
                <a:solidFill>
                  <a:srgbClr val="FFFFFF"/>
                </a:solidFill>
                <a:latin typeface="Cambria Bold"/>
              </a:rPr>
              <a:t>nhiên</a:t>
            </a:r>
            <a:r>
              <a:rPr lang="en-US" sz="3600" dirty="0">
                <a:solidFill>
                  <a:srgbClr val="FFFFFF"/>
                </a:solidFill>
                <a:latin typeface="Cambria Bold"/>
              </a:rPr>
              <a:t> </a:t>
            </a:r>
            <a:r>
              <a:rPr lang="en-US" sz="3600" dirty="0" err="1">
                <a:solidFill>
                  <a:srgbClr val="FFFFFF"/>
                </a:solidFill>
                <a:latin typeface="Cambria Bold"/>
              </a:rPr>
              <a:t>kì</a:t>
            </a:r>
            <a:r>
              <a:rPr lang="en-US" sz="3600" dirty="0">
                <a:solidFill>
                  <a:srgbClr val="FFFFFF"/>
                </a:solidFill>
                <a:latin typeface="Cambria Bold"/>
              </a:rPr>
              <a:t> </a:t>
            </a:r>
            <a:r>
              <a:rPr lang="en-US" sz="3600" dirty="0" err="1">
                <a:solidFill>
                  <a:srgbClr val="FFFFFF"/>
                </a:solidFill>
                <a:latin typeface="Cambria Bold"/>
              </a:rPr>
              <a:t>thú</a:t>
            </a:r>
            <a:r>
              <a:rPr lang="en-US" sz="3600" dirty="0">
                <a:solidFill>
                  <a:srgbClr val="FFFFFF"/>
                </a:solidFill>
                <a:latin typeface="Cambria Bold"/>
              </a:rPr>
              <a:t> </a:t>
            </a:r>
            <a:r>
              <a:rPr lang="en-US" sz="3600" dirty="0" err="1">
                <a:solidFill>
                  <a:srgbClr val="FFFFFF"/>
                </a:solidFill>
                <a:latin typeface="Cambria Bold"/>
              </a:rPr>
              <a:t>trên</a:t>
            </a:r>
            <a:r>
              <a:rPr lang="en-US" sz="3600" dirty="0">
                <a:solidFill>
                  <a:srgbClr val="FFFFFF"/>
                </a:solidFill>
                <a:latin typeface="Cambria Bold"/>
              </a:rPr>
              <a:t> </a:t>
            </a:r>
            <a:r>
              <a:rPr lang="en-US" sz="3600" dirty="0" err="1">
                <a:solidFill>
                  <a:srgbClr val="FFFFFF"/>
                </a:solidFill>
                <a:latin typeface="Cambria Bold"/>
              </a:rPr>
              <a:t>hành</a:t>
            </a:r>
            <a:r>
              <a:rPr lang="en-US" sz="3600" dirty="0">
                <a:solidFill>
                  <a:srgbClr val="FFFFFF"/>
                </a:solidFill>
                <a:latin typeface="Cambria Bold"/>
              </a:rPr>
              <a:t> </a:t>
            </a:r>
            <a:r>
              <a:rPr lang="en-US" sz="3600" dirty="0" err="1">
                <a:solidFill>
                  <a:srgbClr val="FFFFFF"/>
                </a:solidFill>
                <a:latin typeface="Cambria Bold"/>
              </a:rPr>
              <a:t>tinh</a:t>
            </a:r>
            <a:r>
              <a:rPr lang="en-US" sz="3600" dirty="0">
                <a:solidFill>
                  <a:srgbClr val="FFFFFF"/>
                </a:solidFill>
                <a:latin typeface="Cambria Bold"/>
              </a:rPr>
              <a:t> </a:t>
            </a:r>
            <a:r>
              <a:rPr lang="en-US" sz="3600" dirty="0" err="1">
                <a:solidFill>
                  <a:srgbClr val="FFFFFF"/>
                </a:solidFill>
                <a:latin typeface="Cambria Bold"/>
              </a:rPr>
              <a:t>của</a:t>
            </a:r>
            <a:r>
              <a:rPr lang="en-US" sz="3600" dirty="0">
                <a:solidFill>
                  <a:srgbClr val="FFFFFF"/>
                </a:solidFill>
                <a:latin typeface="Cambria Bold"/>
              </a:rPr>
              <a:t> </a:t>
            </a:r>
            <a:r>
              <a:rPr lang="en-US" sz="3600" dirty="0" err="1">
                <a:solidFill>
                  <a:srgbClr val="FFFFFF"/>
                </a:solidFill>
                <a:latin typeface="Cambria Bold"/>
              </a:rPr>
              <a:t>chúng</a:t>
            </a:r>
            <a:r>
              <a:rPr lang="en-US" sz="3600" dirty="0">
                <a:solidFill>
                  <a:srgbClr val="FFFFFF"/>
                </a:solidFill>
                <a:latin typeface="Cambria Bold"/>
              </a:rPr>
              <a:t> ta –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nguy</a:t>
            </a:r>
            <a:r>
              <a:rPr lang="en-US" sz="3600" dirty="0">
                <a:solidFill>
                  <a:srgbClr val="FFFFFF"/>
                </a:solidFill>
                <a:latin typeface="Cambria Bold"/>
              </a:rPr>
              <a:t> </a:t>
            </a:r>
            <a:r>
              <a:rPr lang="en-US" sz="3600" dirty="0" err="1">
                <a:solidFill>
                  <a:srgbClr val="FFFFFF"/>
                </a:solidFill>
                <a:latin typeface="Cambria Bold"/>
              </a:rPr>
              <a:t>hiểm</a:t>
            </a:r>
            <a:r>
              <a:rPr lang="en-US" sz="3600" dirty="0">
                <a:solidFill>
                  <a:srgbClr val="FFFFFF"/>
                </a:solidFill>
                <a:latin typeface="Cambria Bold"/>
              </a:rPr>
              <a:t> </a:t>
            </a:r>
            <a:r>
              <a:rPr lang="en-US" sz="3600" dirty="0" err="1">
                <a:solidFill>
                  <a:srgbClr val="FFFFFF"/>
                </a:solidFill>
                <a:latin typeface="Cambria Bold"/>
              </a:rPr>
              <a:t>và</a:t>
            </a:r>
            <a:r>
              <a:rPr lang="en-US" sz="3600" dirty="0">
                <a:solidFill>
                  <a:srgbClr val="FFFFFF"/>
                </a:solidFill>
                <a:latin typeface="Cambria Bold"/>
              </a:rPr>
              <a:t> </a:t>
            </a:r>
            <a:r>
              <a:rPr lang="en-US" sz="3600" dirty="0" err="1">
                <a:solidFill>
                  <a:srgbClr val="FFFFFF"/>
                </a:solidFill>
                <a:latin typeface="Cambria Bold"/>
              </a:rPr>
              <a:t>nhiều</a:t>
            </a:r>
            <a:r>
              <a:rPr lang="en-US" sz="3600" dirty="0">
                <a:solidFill>
                  <a:srgbClr val="FFFFFF"/>
                </a:solidFill>
                <a:latin typeface="Cambria Bold"/>
              </a:rPr>
              <a:t> </a:t>
            </a:r>
            <a:r>
              <a:rPr lang="en-US" sz="3600" dirty="0" err="1">
                <a:solidFill>
                  <a:srgbClr val="FFFFFF"/>
                </a:solidFill>
                <a:latin typeface="Cambria Bold"/>
              </a:rPr>
              <a:t>điều</a:t>
            </a:r>
            <a:r>
              <a:rPr lang="en-US" sz="3600" dirty="0">
                <a:solidFill>
                  <a:srgbClr val="FFFFFF"/>
                </a:solidFill>
                <a:latin typeface="Cambria Bold"/>
              </a:rPr>
              <a:t> </a:t>
            </a:r>
            <a:r>
              <a:rPr lang="en-US" sz="3600" dirty="0" err="1">
                <a:solidFill>
                  <a:srgbClr val="FFFFFF"/>
                </a:solidFill>
                <a:latin typeface="Cambria Bold"/>
              </a:rPr>
              <a:t>cần</a:t>
            </a:r>
            <a:r>
              <a:rPr lang="en-US" sz="3600" dirty="0">
                <a:solidFill>
                  <a:srgbClr val="FFFFFF"/>
                </a:solidFill>
                <a:latin typeface="Cambria Bold"/>
              </a:rPr>
              <a:t> </a:t>
            </a:r>
            <a:r>
              <a:rPr lang="en-US" sz="3600" dirty="0" err="1">
                <a:solidFill>
                  <a:srgbClr val="FFFFFF"/>
                </a:solidFill>
                <a:latin typeface="Cambria Bold"/>
              </a:rPr>
              <a:t>khám</a:t>
            </a:r>
            <a:r>
              <a:rPr lang="en-US" sz="3600" dirty="0">
                <a:solidFill>
                  <a:srgbClr val="FFFFFF"/>
                </a:solidFill>
                <a:latin typeface="Cambria Bold"/>
              </a:rPr>
              <a:t> </a:t>
            </a:r>
            <a:r>
              <a:rPr lang="en-US" sz="3600" dirty="0" err="1">
                <a:solidFill>
                  <a:srgbClr val="FFFFFF"/>
                </a:solidFill>
                <a:latin typeface="Cambria Bold"/>
              </a:rPr>
              <a:t>phá</a:t>
            </a:r>
            <a:r>
              <a:rPr lang="en-US" sz="3600" dirty="0">
                <a:solidFill>
                  <a:srgbClr val="FFFFFF"/>
                </a:solidFill>
                <a:latin typeface="Cambria Bold"/>
              </a:rPr>
              <a:t>.</a:t>
            </a:r>
          </a:p>
        </p:txBody>
      </p:sp>
      <p:grpSp>
        <p:nvGrpSpPr>
          <p:cNvPr id="8" name="Group 7"/>
          <p:cNvGrpSpPr/>
          <p:nvPr/>
        </p:nvGrpSpPr>
        <p:grpSpPr>
          <a:xfrm>
            <a:off x="2489201" y="685800"/>
            <a:ext cx="6941255" cy="1521024"/>
            <a:chOff x="3733800" y="1028700"/>
            <a:chExt cx="10411883" cy="2281536"/>
          </a:xfrm>
        </p:grpSpPr>
        <p:sp>
          <p:nvSpPr>
            <p:cNvPr id="4" name="Freeform 4"/>
            <p:cNvSpPr/>
            <p:nvPr/>
          </p:nvSpPr>
          <p:spPr>
            <a:xfrm>
              <a:off x="3833658" y="1028700"/>
              <a:ext cx="10312025" cy="2281536"/>
            </a:xfrm>
            <a:custGeom>
              <a:avLst/>
              <a:gdLst/>
              <a:ahLst/>
              <a:cxnLst/>
              <a:rect l="l" t="t" r="r" b="b"/>
              <a:pathLst>
                <a:path w="10312025" h="2281536">
                  <a:moveTo>
                    <a:pt x="0" y="0"/>
                  </a:moveTo>
                  <a:lnTo>
                    <a:pt x="10312025" y="0"/>
                  </a:lnTo>
                  <a:lnTo>
                    <a:pt x="10312025" y="2281536"/>
                  </a:lnTo>
                  <a:lnTo>
                    <a:pt x="0" y="2281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7" name="Picture 6"/>
            <p:cNvPicPr>
              <a:picLocks noChangeAspect="1"/>
            </p:cNvPicPr>
            <p:nvPr/>
          </p:nvPicPr>
          <p:blipFill>
            <a:blip r:embed="rId5"/>
            <a:stretch>
              <a:fillRect/>
            </a:stretch>
          </p:blipFill>
          <p:spPr>
            <a:xfrm>
              <a:off x="3733800" y="1417708"/>
              <a:ext cx="8742422" cy="187163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9E3F80-35FD-168E-8433-170C12A69384}"/>
              </a:ext>
            </a:extLst>
          </p:cNvPr>
          <p:cNvPicPr>
            <a:picLocks noChangeAspect="1"/>
          </p:cNvPicPr>
          <p:nvPr/>
        </p:nvPicPr>
        <p:blipFill>
          <a:blip r:embed="rId4"/>
          <a:stretch>
            <a:fillRect/>
          </a:stretch>
        </p:blipFill>
        <p:spPr>
          <a:xfrm>
            <a:off x="3409950" y="1078420"/>
            <a:ext cx="7331064" cy="4733318"/>
          </a:xfrm>
          <a:prstGeom prst="rect">
            <a:avLst/>
          </a:prstGeom>
        </p:spPr>
      </p:pic>
    </p:spTree>
    <p:extLst>
      <p:ext uri="{BB962C8B-B14F-4D97-AF65-F5344CB8AC3E}">
        <p14:creationId xmlns:p14="http://schemas.microsoft.com/office/powerpoint/2010/main" val="17649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5"/>
          <p:cNvSpPr/>
          <p:nvPr/>
        </p:nvSpPr>
        <p:spPr>
          <a:xfrm rot="-5400000">
            <a:off x="3595947" y="1812517"/>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2" name="Freeform 5"/>
          <p:cNvSpPr/>
          <p:nvPr/>
        </p:nvSpPr>
        <p:spPr>
          <a:xfrm rot="-5400000">
            <a:off x="289547" y="1281911"/>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2" name="Freeform 2"/>
          <p:cNvSpPr/>
          <p:nvPr/>
        </p:nvSpPr>
        <p:spPr>
          <a:xfrm>
            <a:off x="2369338" y="635001"/>
            <a:ext cx="7658173" cy="5642539"/>
          </a:xfrm>
          <a:custGeom>
            <a:avLst/>
            <a:gdLst/>
            <a:ahLst/>
            <a:cxnLst/>
            <a:rect l="l" t="t" r="r" b="b"/>
            <a:pathLst>
              <a:path w="8575929" h="7671559">
                <a:moveTo>
                  <a:pt x="0" y="0"/>
                </a:moveTo>
                <a:lnTo>
                  <a:pt x="8575930" y="0"/>
                </a:lnTo>
                <a:lnTo>
                  <a:pt x="8575930" y="7671558"/>
                </a:lnTo>
                <a:lnTo>
                  <a:pt x="0" y="76715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2722849" y="1843366"/>
            <a:ext cx="8092567" cy="3495696"/>
          </a:xfrm>
          <a:custGeom>
            <a:avLst/>
            <a:gdLst/>
            <a:ahLst/>
            <a:cxnLst/>
            <a:rect l="l" t="t" r="r" b="b"/>
            <a:pathLst>
              <a:path w="12138851" h="5243544">
                <a:moveTo>
                  <a:pt x="0" y="0"/>
                </a:moveTo>
                <a:lnTo>
                  <a:pt x="12138852" y="0"/>
                </a:lnTo>
                <a:lnTo>
                  <a:pt x="12138852"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5" name="Freeform 5"/>
          <p:cNvSpPr/>
          <p:nvPr/>
        </p:nvSpPr>
        <p:spPr>
          <a:xfrm rot="-5400000">
            <a:off x="6869765" y="1681152"/>
            <a:ext cx="8092567" cy="3495696"/>
          </a:xfrm>
          <a:custGeom>
            <a:avLst/>
            <a:gdLst/>
            <a:ahLst/>
            <a:cxnLst/>
            <a:rect l="l" t="t" r="r" b="b"/>
            <a:pathLst>
              <a:path w="12138851" h="5243544">
                <a:moveTo>
                  <a:pt x="0" y="0"/>
                </a:moveTo>
                <a:lnTo>
                  <a:pt x="12138851" y="0"/>
                </a:lnTo>
                <a:lnTo>
                  <a:pt x="12138851" y="5243544"/>
                </a:lnTo>
                <a:lnTo>
                  <a:pt x="0" y="5243544"/>
                </a:lnTo>
                <a:lnTo>
                  <a:pt x="0" y="0"/>
                </a:lnTo>
                <a:close/>
              </a:path>
            </a:pathLst>
          </a:custGeom>
          <a:blipFill>
            <a:blip r:embed="rId5">
              <a:extLst>
                <a:ext uri="{96DAC541-7B7A-43D3-8B79-37D633B846F1}">
                  <asvg:svgBlip xmlns:asvg="http://schemas.microsoft.com/office/drawing/2016/SVG/main" r:embed="rId6"/>
                </a:ext>
              </a:extLst>
            </a:blip>
            <a:stretch>
              <a:fillRect l="-983" b="-139771"/>
            </a:stretch>
          </a:blipFill>
        </p:spPr>
        <p:txBody>
          <a:bodyPr/>
          <a:lstStyle/>
          <a:p>
            <a:pPr defTabSz="609630"/>
            <a:endParaRPr lang="en-US" sz="1200">
              <a:solidFill>
                <a:prstClr val="black"/>
              </a:solidFill>
              <a:latin typeface="Calibri"/>
            </a:endParaRPr>
          </a:p>
        </p:txBody>
      </p:sp>
      <p:sp>
        <p:nvSpPr>
          <p:cNvPr id="8" name="Freeform 8"/>
          <p:cNvSpPr/>
          <p:nvPr/>
        </p:nvSpPr>
        <p:spPr>
          <a:xfrm>
            <a:off x="-1099776" y="-1236713"/>
            <a:ext cx="2916291" cy="2937656"/>
          </a:xfrm>
          <a:custGeom>
            <a:avLst/>
            <a:gdLst/>
            <a:ahLst/>
            <a:cxnLst/>
            <a:rect l="l" t="t" r="r" b="b"/>
            <a:pathLst>
              <a:path w="4374437" h="4406484">
                <a:moveTo>
                  <a:pt x="0" y="0"/>
                </a:moveTo>
                <a:lnTo>
                  <a:pt x="4374437" y="0"/>
                </a:lnTo>
                <a:lnTo>
                  <a:pt x="4374437" y="4406484"/>
                </a:lnTo>
                <a:lnTo>
                  <a:pt x="0" y="4406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57113" y="-455070"/>
            <a:ext cx="3298175" cy="3256199"/>
          </a:xfrm>
          <a:custGeom>
            <a:avLst/>
            <a:gdLst/>
            <a:ahLst/>
            <a:cxnLst/>
            <a:rect l="l" t="t" r="r" b="b"/>
            <a:pathLst>
              <a:path w="4947263" h="4884298">
                <a:moveTo>
                  <a:pt x="0" y="0"/>
                </a:moveTo>
                <a:lnTo>
                  <a:pt x="4947264" y="0"/>
                </a:lnTo>
                <a:lnTo>
                  <a:pt x="4947264" y="4884298"/>
                </a:lnTo>
                <a:lnTo>
                  <a:pt x="0" y="48842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12545"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4" name="Freeform 14"/>
          <p:cNvSpPr/>
          <p:nvPr/>
        </p:nvSpPr>
        <p:spPr>
          <a:xfrm>
            <a:off x="2854698" y="3956994"/>
            <a:ext cx="433169" cy="479997"/>
          </a:xfrm>
          <a:custGeom>
            <a:avLst/>
            <a:gdLst/>
            <a:ahLst/>
            <a:cxnLst/>
            <a:rect l="l" t="t" r="r" b="b"/>
            <a:pathLst>
              <a:path w="649753" h="719996">
                <a:moveTo>
                  <a:pt x="0" y="0"/>
                </a:moveTo>
                <a:lnTo>
                  <a:pt x="649753" y="0"/>
                </a:lnTo>
                <a:lnTo>
                  <a:pt x="649753" y="719997"/>
                </a:lnTo>
                <a:lnTo>
                  <a:pt x="0" y="719997"/>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5" name="Freeform 15"/>
          <p:cNvSpPr/>
          <p:nvPr/>
        </p:nvSpPr>
        <p:spPr>
          <a:xfrm>
            <a:off x="2302116" y="818231"/>
            <a:ext cx="769166" cy="852319"/>
          </a:xfrm>
          <a:custGeom>
            <a:avLst/>
            <a:gdLst/>
            <a:ahLst/>
            <a:cxnLst/>
            <a:rect l="l" t="t" r="r" b="b"/>
            <a:pathLst>
              <a:path w="1153749" h="1278479">
                <a:moveTo>
                  <a:pt x="0" y="0"/>
                </a:moveTo>
                <a:lnTo>
                  <a:pt x="1153750" y="0"/>
                </a:lnTo>
                <a:lnTo>
                  <a:pt x="1153750" y="1278479"/>
                </a:lnTo>
                <a:lnTo>
                  <a:pt x="0" y="127847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6" name="Freeform 16"/>
          <p:cNvSpPr/>
          <p:nvPr/>
        </p:nvSpPr>
        <p:spPr>
          <a:xfrm>
            <a:off x="9293280" y="5463934"/>
            <a:ext cx="734230" cy="813606"/>
          </a:xfrm>
          <a:custGeom>
            <a:avLst/>
            <a:gdLst/>
            <a:ahLst/>
            <a:cxnLst/>
            <a:rect l="l" t="t" r="r" b="b"/>
            <a:pathLst>
              <a:path w="1101345" h="1220409">
                <a:moveTo>
                  <a:pt x="0" y="0"/>
                </a:moveTo>
                <a:lnTo>
                  <a:pt x="1101345" y="0"/>
                </a:lnTo>
                <a:lnTo>
                  <a:pt x="1101345" y="1220409"/>
                </a:lnTo>
                <a:lnTo>
                  <a:pt x="0" y="1220409"/>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7" name="Freeform 17"/>
          <p:cNvSpPr/>
          <p:nvPr/>
        </p:nvSpPr>
        <p:spPr>
          <a:xfrm>
            <a:off x="8756169" y="895612"/>
            <a:ext cx="940447" cy="1042117"/>
          </a:xfrm>
          <a:custGeom>
            <a:avLst/>
            <a:gdLst/>
            <a:ahLst/>
            <a:cxnLst/>
            <a:rect l="l" t="t" r="r" b="b"/>
            <a:pathLst>
              <a:path w="1410671" h="1563176">
                <a:moveTo>
                  <a:pt x="0" y="0"/>
                </a:moveTo>
                <a:lnTo>
                  <a:pt x="1410671" y="0"/>
                </a:lnTo>
                <a:lnTo>
                  <a:pt x="1410671" y="1563176"/>
                </a:lnTo>
                <a:lnTo>
                  <a:pt x="0" y="1563176"/>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sp>
        <p:nvSpPr>
          <p:cNvPr id="18" name="Freeform 18"/>
          <p:cNvSpPr/>
          <p:nvPr/>
        </p:nvSpPr>
        <p:spPr>
          <a:xfrm>
            <a:off x="10864621" y="3029759"/>
            <a:ext cx="641579" cy="710939"/>
          </a:xfrm>
          <a:custGeom>
            <a:avLst/>
            <a:gdLst/>
            <a:ahLst/>
            <a:cxnLst/>
            <a:rect l="l" t="t" r="r" b="b"/>
            <a:pathLst>
              <a:path w="962368" h="1066408">
                <a:moveTo>
                  <a:pt x="0" y="0"/>
                </a:moveTo>
                <a:lnTo>
                  <a:pt x="962368" y="0"/>
                </a:lnTo>
                <a:lnTo>
                  <a:pt x="962368" y="1066408"/>
                </a:lnTo>
                <a:lnTo>
                  <a:pt x="0" y="1066408"/>
                </a:lnTo>
                <a:lnTo>
                  <a:pt x="0" y="0"/>
                </a:lnTo>
                <a:close/>
              </a:path>
            </a:pathLst>
          </a:custGeom>
          <a:blipFill>
            <a:blip r:embed="rId13">
              <a:extLst>
                <a:ext uri="{96DAC541-7B7A-43D3-8B79-37D633B846F1}">
                  <asvg:svgBlip xmlns:asvg="http://schemas.microsoft.com/office/drawing/2016/SVG/main" r:embed="rId14"/>
                </a:ext>
              </a:extLst>
            </a:blip>
            <a:stretch>
              <a:fillRect l="-290550" t="-210336" r="-193224" b="-26829"/>
            </a:stretch>
          </a:blipFill>
        </p:spPr>
        <p:txBody>
          <a:bodyPr/>
          <a:lstStyle/>
          <a:p>
            <a:pPr defTabSz="609630"/>
            <a:endParaRPr lang="en-US" sz="1200">
              <a:solidFill>
                <a:prstClr val="black"/>
              </a:solidFill>
              <a:latin typeface="Calibri"/>
            </a:endParaRPr>
          </a:p>
        </p:txBody>
      </p:sp>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518">
                        <a14:foregroundMark x1="25151" y1="21091" x2="29048" y2="25010"/>
                        <a14:foregroundMark x1="10526" y1="88485" x2="7674" y2="97980"/>
                        <a14:foregroundMark x1="13017" y1="98182" x2="18361" y2="99030"/>
                        <a14:foregroundMark x1="32101" y1="86424" x2="33748" y2="95313"/>
                        <a14:foregroundMark x1="36842" y1="92606" x2="42186" y2="94869"/>
                        <a14:foregroundMark x1="32342" y1="22545" x2="98915" y2="6828"/>
                        <a14:foregroundMark x1="66010" y1="11152" x2="67055" y2="16970"/>
                        <a14:foregroundMark x1="90478" y1="3919" x2="93572" y2="14869"/>
                        <a14:foregroundMark x1="89474" y1="2465" x2="92527" y2="1253"/>
                        <a14:foregroundMark x1="95420" y1="1253" x2="98313" y2="5980"/>
                        <a14:foregroundMark x1="98313" y1="14263" x2="98513" y2="11152"/>
                        <a14:foregroundMark x1="95822" y1="9939" x2="96223" y2="13657"/>
                        <a14:foregroundMark x1="66452" y1="8889" x2="68702" y2="8889"/>
                        <a14:foregroundMark x1="67457" y1="18182" x2="68702" y2="19030"/>
                        <a14:foregroundMark x1="46926" y1="21697" x2="54319" y2="20889"/>
                        <a14:foregroundMark x1="44877" y1="18182" x2="54922" y2="16970"/>
                        <a14:foregroundMark x1="44877" y1="19030" x2="45882" y2="23152"/>
                        <a14:foregroundMark x1="49779" y1="23556" x2="50824" y2="37212"/>
                        <a14:foregroundMark x1="51627" y1="36808" x2="62756" y2="98182"/>
                        <a14:foregroundMark x1="53475" y1="37414" x2="73845" y2="89293"/>
                        <a14:foregroundMark x1="48132" y1="37010" x2="35195" y2="99232"/>
                        <a14:foregroundMark x1="38088" y1="95919" x2="42387" y2="95071"/>
                        <a14:foregroundMark x1="18963" y1="98828" x2="20410" y2="98182"/>
                      </a14:backgroundRemoval>
                    </a14:imgEffect>
                  </a14:imgLayer>
                </a14:imgProps>
              </a:ext>
              <a:ext uri="{28A0092B-C50C-407E-A947-70E740481C1C}">
                <a14:useLocalDpi xmlns:a14="http://schemas.microsoft.com/office/drawing/2010/main" val="0"/>
              </a:ext>
            </a:extLst>
          </a:blip>
          <a:stretch>
            <a:fillRect/>
          </a:stretch>
        </p:blipFill>
        <p:spPr>
          <a:xfrm flipH="1">
            <a:off x="7990207" y="3272880"/>
            <a:ext cx="3843471" cy="3524756"/>
          </a:xfrm>
          <a:prstGeom prst="rect">
            <a:avLst/>
          </a:prstGeom>
        </p:spPr>
      </p:pic>
      <p:pic>
        <p:nvPicPr>
          <p:cNvPr id="3" name="Picture 2"/>
          <p:cNvPicPr>
            <a:picLocks noChangeAspect="1"/>
          </p:cNvPicPr>
          <p:nvPr/>
        </p:nvPicPr>
        <p:blipFill>
          <a:blip r:embed="rId17" cstate="print">
            <a:extLst>
              <a:ext uri="{BEBA8EAE-BF5A-486C-A8C5-ECC9F3942E4B}">
                <a14:imgProps xmlns:a14="http://schemas.microsoft.com/office/drawing/2010/main">
                  <a14:imgLayer r:embed="rId18">
                    <a14:imgEffect>
                      <a14:backgroundRemoval t="0" b="98302" l="9929" r="89953">
                        <a14:foregroundMark x1="47239" y1="94301" x2="47239" y2="92199"/>
                        <a14:foregroundMark x1="42891" y1="95675" x2="56816" y2="93411"/>
                        <a14:foregroundMark x1="64689" y1="88036" x2="72797" y2="79143"/>
                      </a14:backgroundRemoval>
                    </a14:imgEffect>
                  </a14:imgLayer>
                </a14:imgProps>
              </a:ext>
              <a:ext uri="{28A0092B-C50C-407E-A947-70E740481C1C}">
                <a14:useLocalDpi xmlns:a14="http://schemas.microsoft.com/office/drawing/2010/main" val="0"/>
              </a:ext>
            </a:extLst>
          </a:blip>
          <a:stretch>
            <a:fillRect/>
          </a:stretch>
        </p:blipFill>
        <p:spPr>
          <a:xfrm flipH="1">
            <a:off x="-502823" y="1574525"/>
            <a:ext cx="3866216" cy="5430893"/>
          </a:xfrm>
          <a:prstGeom prst="rect">
            <a:avLst/>
          </a:prstGeom>
        </p:spPr>
      </p:pic>
      <p:pic>
        <p:nvPicPr>
          <p:cNvPr id="6" name="Picture 5"/>
          <p:cNvPicPr>
            <a:picLocks noChangeAspect="1"/>
          </p:cNvPicPr>
          <p:nvPr/>
        </p:nvPicPr>
        <p:blipFill>
          <a:blip r:embed="rId19"/>
          <a:stretch>
            <a:fillRect/>
          </a:stretch>
        </p:blipFill>
        <p:spPr>
          <a:xfrm>
            <a:off x="3175763" y="1409017"/>
            <a:ext cx="5840474" cy="40399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684000" y="6350000"/>
            <a:ext cx="406400" cy="406400"/>
          </a:xfrm>
          <a:prstGeom prst="rect">
            <a:avLst/>
          </a:prstGeom>
        </p:spPr>
      </p:pic>
    </p:spTree>
    <p:custDataLst>
      <p:tags r:id="rId1"/>
    </p:custDataLst>
    <p:extLst>
      <p:ext uri="{BB962C8B-B14F-4D97-AF65-F5344CB8AC3E}">
        <p14:creationId xmlns:p14="http://schemas.microsoft.com/office/powerpoint/2010/main" val="1622809883"/>
      </p:ext>
    </p:extLst>
  </p:cSld>
  <p:clrMapOvr>
    <a:masterClrMapping/>
  </p:clrMapOvr>
  <mc:AlternateContent xmlns:mc="http://schemas.openxmlformats.org/markup-compatibility/2006" xmlns:p14="http://schemas.microsoft.com/office/powerpoint/2010/main">
    <mc:Choice Requires="p14">
      <p:transition spd="slow" p14:dur="1600" advTm="833">
        <p:blinds dir="vert"/>
      </p:transition>
    </mc:Choice>
    <mc:Fallback xmlns="">
      <p:transition spd="slow" advTm="83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6EC7B6-D931-0ED7-63E6-AD1017BC0A20}"/>
              </a:ext>
            </a:extLst>
          </p:cNvPr>
          <p:cNvPicPr>
            <a:picLocks noChangeAspect="1"/>
          </p:cNvPicPr>
          <p:nvPr/>
        </p:nvPicPr>
        <p:blipFill>
          <a:blip r:embed="rId5"/>
          <a:stretch>
            <a:fillRect/>
          </a:stretch>
        </p:blipFill>
        <p:spPr>
          <a:xfrm flipV="1">
            <a:off x="7928065" y="1090575"/>
            <a:ext cx="2646492" cy="1020002"/>
          </a:xfrm>
          <a:prstGeom prst="rect">
            <a:avLst/>
          </a:prstGeom>
        </p:spPr>
      </p:pic>
      <p:pic>
        <p:nvPicPr>
          <p:cNvPr id="10" name="Picture 9">
            <a:extLst>
              <a:ext uri="{FF2B5EF4-FFF2-40B4-BE49-F238E27FC236}">
                <a16:creationId xmlns:a16="http://schemas.microsoft.com/office/drawing/2014/main" id="{8F89D2EB-0A94-CB29-E813-454EB0945DE5}"/>
              </a:ext>
            </a:extLst>
          </p:cNvPr>
          <p:cNvPicPr>
            <a:picLocks noChangeAspect="1"/>
          </p:cNvPicPr>
          <p:nvPr/>
        </p:nvPicPr>
        <p:blipFill>
          <a:blip r:embed="rId5"/>
          <a:stretch>
            <a:fillRect/>
          </a:stretch>
        </p:blipFill>
        <p:spPr>
          <a:xfrm flipH="1" flipV="1">
            <a:off x="621518" y="871168"/>
            <a:ext cx="2646492" cy="1020002"/>
          </a:xfrm>
          <a:prstGeom prst="rect">
            <a:avLst/>
          </a:prstGeom>
        </p:spPr>
      </p:pic>
      <p:pic>
        <p:nvPicPr>
          <p:cNvPr id="15" name="Picture 13">
            <a:extLst>
              <a:ext uri="{FF2B5EF4-FFF2-40B4-BE49-F238E27FC236}">
                <a16:creationId xmlns:a16="http://schemas.microsoft.com/office/drawing/2014/main" id="{C33F4930-22CB-8567-71C8-A4507EE27DFD}"/>
              </a:ext>
            </a:extLst>
          </p:cNvPr>
          <p:cNvPicPr>
            <a:picLocks noChangeAspect="1"/>
          </p:cNvPicPr>
          <p:nvPr/>
        </p:nvPicPr>
        <p:blipFill>
          <a:blip r:embed="rId6"/>
          <a:srcRect/>
          <a:stretch>
            <a:fillRect/>
          </a:stretch>
        </p:blipFill>
        <p:spPr>
          <a:xfrm>
            <a:off x="621518" y="1381169"/>
            <a:ext cx="6260344" cy="5441282"/>
          </a:xfrm>
          <a:prstGeom prst="rect">
            <a:avLst/>
          </a:prstGeom>
        </p:spPr>
      </p:pic>
      <p:pic>
        <p:nvPicPr>
          <p:cNvPr id="2" name="Picture 1">
            <a:extLst>
              <a:ext uri="{FF2B5EF4-FFF2-40B4-BE49-F238E27FC236}">
                <a16:creationId xmlns:a16="http://schemas.microsoft.com/office/drawing/2014/main" id="{B35C01BD-87C7-D18A-7CF8-BD1732FF0709}"/>
              </a:ext>
            </a:extLst>
          </p:cNvPr>
          <p:cNvPicPr>
            <a:picLocks noChangeAspect="1"/>
          </p:cNvPicPr>
          <p:nvPr/>
        </p:nvPicPr>
        <p:blipFill>
          <a:blip r:embed="rId7"/>
          <a:stretch>
            <a:fillRect/>
          </a:stretch>
        </p:blipFill>
        <p:spPr>
          <a:xfrm>
            <a:off x="250430" y="163519"/>
            <a:ext cx="12046740" cy="129856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6" name="TextBox1">
                  <a:extLst>
                    <a:ext uri="{FF2B5EF4-FFF2-40B4-BE49-F238E27FC236}">
                      <a16:creationId xmlns:a16="http://schemas.microsoft.com/office/drawing/2014/main" id="{E555A89A-6169-3610-E43A-026F5CC4D11D}"/>
                    </a:ext>
                  </a:extLst>
                </p:cNvPr>
                <p:cNvPicPr>
                  <a:picLocks/>
                </p:cNvPicPr>
                <p:nvPr/>
              </p:nvPicPr>
              <p:blipFill>
                <a:blip r:embed="rId8"/>
                <a:stretch>
                  <a:fillRect/>
                </a:stretch>
              </p:blipFill>
              <p:spPr>
                <a:xfrm>
                  <a:off x="7267822" y="4373284"/>
                  <a:ext cx="4850611" cy="1394141"/>
                </a:xfrm>
                <a:prstGeom prst="rect">
                  <a:avLst/>
                </a:prstGeom>
              </p:spPr>
            </p:pic>
          </p:control>
        </mc:Fallback>
      </mc:AlternateContent>
    </p:controls>
    <p:extLst>
      <p:ext uri="{BB962C8B-B14F-4D97-AF65-F5344CB8AC3E}">
        <p14:creationId xmlns:p14="http://schemas.microsoft.com/office/powerpoint/2010/main" val="36854289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3" name="Freeform 11">
            <a:extLst>
              <a:ext uri="{FF2B5EF4-FFF2-40B4-BE49-F238E27FC236}">
                <a16:creationId xmlns:a16="http://schemas.microsoft.com/office/drawing/2014/main" id="{E0F96A4D-4A99-4FE4-9830-64CF6052C953}"/>
              </a:ext>
            </a:extLst>
          </p:cNvPr>
          <p:cNvSpPr/>
          <p:nvPr/>
        </p:nvSpPr>
        <p:spPr>
          <a:xfrm>
            <a:off x="470739" y="3589081"/>
            <a:ext cx="3228763" cy="3548092"/>
          </a:xfrm>
          <a:custGeom>
            <a:avLst/>
            <a:gdLst/>
            <a:ahLst/>
            <a:cxnLst/>
            <a:rect l="l" t="t" r="r" b="b"/>
            <a:pathLst>
              <a:path w="4843145" h="5322138">
                <a:moveTo>
                  <a:pt x="0" y="0"/>
                </a:moveTo>
                <a:lnTo>
                  <a:pt x="4843145" y="0"/>
                </a:lnTo>
                <a:lnTo>
                  <a:pt x="4843145" y="5322138"/>
                </a:lnTo>
                <a:lnTo>
                  <a:pt x="0" y="532213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B5183D5-CB12-25FE-1620-551DA30EF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32" y="1353813"/>
            <a:ext cx="8315665" cy="6425741"/>
          </a:xfrm>
          <a:prstGeom prst="rect">
            <a:avLst/>
          </a:prstGeom>
        </p:spPr>
      </p:pic>
    </p:spTree>
    <p:extLst>
      <p:ext uri="{BB962C8B-B14F-4D97-AF65-F5344CB8AC3E}">
        <p14:creationId xmlns:p14="http://schemas.microsoft.com/office/powerpoint/2010/main" val="34765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27866" y="197758"/>
            <a:ext cx="11488009" cy="1589836"/>
            <a:chOff x="44810" y="368613"/>
            <a:chExt cx="11488009" cy="1589836"/>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589836"/>
              <a:chOff x="721540" y="128514"/>
              <a:chExt cx="10773956" cy="1589836"/>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191816"/>
              </a:xfrm>
              <a:prstGeom prst="roundRect">
                <a:avLst/>
              </a:prstGeom>
              <a:solidFill>
                <a:srgbClr val="E0FFC1"/>
              </a:solidFill>
              <a:ln w="38100">
                <a:solidFill>
                  <a:srgbClr val="00B050"/>
                </a:solidFill>
              </a:ln>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Tìm những từ ngữ chỉ hiện tượng tự nhiên có thể gây thiệt hại nặng nề cho đời sống con người.</a:t>
                </a:r>
                <a:endParaRPr lang="en-US" sz="5400" b="1" dirty="0">
                  <a:latin typeface="Cambria" panose="02040503050406030204" pitchFamily="18" charset="0"/>
                  <a:ea typeface="Cambria" panose="02040503050406030204" pitchFamily="18" charset="0"/>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6"/>
            <a:srcRect/>
            <a:stretch>
              <a:fillRect/>
            </a:stretch>
          </p:blipFill>
          <p:spPr>
            <a:xfrm>
              <a:off x="44810" y="626861"/>
              <a:ext cx="800512" cy="1265631"/>
            </a:xfrm>
            <a:prstGeom prst="rect">
              <a:avLst/>
            </a:prstGeom>
          </p:spPr>
        </p:pic>
      </p:grpSp>
      <p:pic>
        <p:nvPicPr>
          <p:cNvPr id="2050" name="Picture 2" descr="Dân Sinh - Vì sao có động đất, động đất thường kéo dài bao lâu? | Báo Dân  Trí">
            <a:extLst>
              <a:ext uri="{FF2B5EF4-FFF2-40B4-BE49-F238E27FC236}">
                <a16:creationId xmlns:a16="http://schemas.microsoft.com/office/drawing/2014/main" id="{E934A657-B8CF-19F5-F6BC-006A082A6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41" y="2315461"/>
            <a:ext cx="4363714" cy="2735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1CFA9A-9EAD-E739-423D-F82FE5A5D473}"/>
              </a:ext>
            </a:extLst>
          </p:cNvPr>
          <p:cNvSpPr txBox="1"/>
          <p:nvPr/>
        </p:nvSpPr>
        <p:spPr>
          <a:xfrm>
            <a:off x="1160247" y="536209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Động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đất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Công nghệ dự đoán sóng thần trong chưa đầy một giây">
            <a:extLst>
              <a:ext uri="{FF2B5EF4-FFF2-40B4-BE49-F238E27FC236}">
                <a16:creationId xmlns:a16="http://schemas.microsoft.com/office/drawing/2014/main" id="{14F75E27-DB4B-9968-C0F5-49F2BAE12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372" y="2361491"/>
            <a:ext cx="4606776" cy="2764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D26F19-1631-93C0-D6C6-BDACEFA97743}"/>
              </a:ext>
            </a:extLst>
          </p:cNvPr>
          <p:cNvSpPr txBox="1"/>
          <p:nvPr/>
        </p:nvSpPr>
        <p:spPr>
          <a:xfrm>
            <a:off x="6859299" y="5277031"/>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Sóng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thần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9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074" name="Picture 2" descr="Tại sao xuất hiện mưa đá khốc liệt hơn hẳn so với trung bình nhiều năm? -  Tuổi Trẻ Online">
            <a:extLst>
              <a:ext uri="{FF2B5EF4-FFF2-40B4-BE49-F238E27FC236}">
                <a16:creationId xmlns:a16="http://schemas.microsoft.com/office/drawing/2014/main" id="{3B7BEE00-FAE9-3985-B955-E3428011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0" y="954826"/>
            <a:ext cx="4572000" cy="3438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8CA360-5866-3712-BE3E-3BBC12683F98}"/>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Mưa</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Tác hại của hạn hán và một số giải pháp phòng chống hạn hán">
            <a:extLst>
              <a:ext uri="{FF2B5EF4-FFF2-40B4-BE49-F238E27FC236}">
                <a16:creationId xmlns:a16="http://schemas.microsoft.com/office/drawing/2014/main" id="{4A9CBDBA-6134-9CF7-C560-29815CFB4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5" y="946298"/>
            <a:ext cx="4868383" cy="34580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4D13C-8097-834B-5322-2FE29C6C60C3}"/>
              </a:ext>
            </a:extLst>
          </p:cNvPr>
          <p:cNvSpPr txBox="1"/>
          <p:nvPr/>
        </p:nvSpPr>
        <p:spPr>
          <a:xfrm>
            <a:off x="6912461" y="4596546"/>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Hạn</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hán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4098" name="Picture 2" descr="Hiện tượng sương muối và các biện pháp phòng tránh tác hại của sương muối  cho cây trồng">
            <a:extLst>
              <a:ext uri="{FF2B5EF4-FFF2-40B4-BE49-F238E27FC236}">
                <a16:creationId xmlns:a16="http://schemas.microsoft.com/office/drawing/2014/main" id="{1CE85B1B-A390-4DC6-15B9-5216210A1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90" y="1217428"/>
            <a:ext cx="5236535" cy="3141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023CA9-6C7A-6346-13FF-773B85873B7A}"/>
              </a:ext>
            </a:extLst>
          </p:cNvPr>
          <p:cNvSpPr txBox="1"/>
          <p:nvPr/>
        </p:nvSpPr>
        <p:spPr>
          <a:xfrm>
            <a:off x="1234675" y="4649709"/>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Sương</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muối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Một số hiểu biết về núi lửa">
            <a:extLst>
              <a:ext uri="{FF2B5EF4-FFF2-40B4-BE49-F238E27FC236}">
                <a16:creationId xmlns:a16="http://schemas.microsoft.com/office/drawing/2014/main" id="{DA073D84-FF64-4C01-F1DB-D0CFE5189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166" y="1253312"/>
            <a:ext cx="4699591" cy="305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7548ED-0A65-7AFC-BC7A-FD24DC90A531}"/>
              </a:ext>
            </a:extLst>
          </p:cNvPr>
          <p:cNvSpPr txBox="1"/>
          <p:nvPr/>
        </p:nvSpPr>
        <p:spPr>
          <a:xfrm>
            <a:off x="6838033" y="4500853"/>
            <a:ext cx="3932749" cy="830997"/>
          </a:xfrm>
          <a:prstGeom prst="rect">
            <a:avLst/>
          </a:prstGeom>
          <a:solidFill>
            <a:schemeClr val="bg1"/>
          </a:solidFill>
          <a:ln>
            <a:solidFill>
              <a:srgbClr val="FF0000"/>
            </a:solidFill>
          </a:ln>
        </p:spPr>
        <p:txBody>
          <a:bodyPr wrap="square">
            <a:spAutoFit/>
          </a:bodyPr>
          <a:lstStyle/>
          <a:p>
            <a:pPr lvl="0" algn="ctr"/>
            <a:r>
              <a:rPr lang="en-US" sz="4800" i="1" noProof="0" dirty="0" err="1">
                <a:solidFill>
                  <a:prstClr val="black"/>
                </a:solidFill>
                <a:latin typeface="Calibri" panose="020F0502020204030204"/>
              </a:rPr>
              <a:t>Núi</a:t>
            </a:r>
            <a:r>
              <a:rPr lang="en-US" sz="4800" i="1" noProof="0" dirty="0">
                <a:solidFill>
                  <a:prstClr val="black"/>
                </a:solidFill>
                <a:latin typeface="Calibri" panose="020F0502020204030204"/>
              </a:rPr>
              <a:t> </a:t>
            </a:r>
            <a:r>
              <a:rPr lang="en-US" sz="4800" i="1" noProof="0" dirty="0" err="1">
                <a:solidFill>
                  <a:prstClr val="black"/>
                </a:solidFill>
                <a:latin typeface="Calibri" panose="020F0502020204030204"/>
              </a:rPr>
              <a:t>lửa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499730"/>
            <a:ext cx="11358726" cy="5975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3" name="Group 2">
            <a:extLst>
              <a:ext uri="{FF2B5EF4-FFF2-40B4-BE49-F238E27FC236}">
                <a16:creationId xmlns:a16="http://schemas.microsoft.com/office/drawing/2014/main" id="{D5C36A9A-56BC-999E-F86F-BA5D9DD421AB}"/>
              </a:ext>
            </a:extLst>
          </p:cNvPr>
          <p:cNvGrpSpPr/>
          <p:nvPr/>
        </p:nvGrpSpPr>
        <p:grpSpPr>
          <a:xfrm>
            <a:off x="206601" y="-153117"/>
            <a:ext cx="11488009" cy="1930354"/>
            <a:chOff x="44810" y="368613"/>
            <a:chExt cx="11488009" cy="1930354"/>
          </a:xfrm>
        </p:grpSpPr>
        <p:grpSp>
          <p:nvGrpSpPr>
            <p:cNvPr id="5" name="Group 4">
              <a:extLst>
                <a:ext uri="{FF2B5EF4-FFF2-40B4-BE49-F238E27FC236}">
                  <a16:creationId xmlns:a16="http://schemas.microsoft.com/office/drawing/2014/main" id="{65DE9EC0-55F9-4D05-2D41-B657ACBCCBE5}"/>
                </a:ext>
              </a:extLst>
            </p:cNvPr>
            <p:cNvGrpSpPr/>
            <p:nvPr/>
          </p:nvGrpSpPr>
          <p:grpSpPr>
            <a:xfrm>
              <a:off x="758863" y="368613"/>
              <a:ext cx="10773956" cy="1930354"/>
              <a:chOff x="721540" y="128514"/>
              <a:chExt cx="10773956" cy="1930354"/>
            </a:xfrm>
          </p:grpSpPr>
          <p:sp>
            <p:nvSpPr>
              <p:cNvPr id="8" name="TextBox 7">
                <a:extLst>
                  <a:ext uri="{FF2B5EF4-FFF2-40B4-BE49-F238E27FC236}">
                    <a16:creationId xmlns:a16="http://schemas.microsoft.com/office/drawing/2014/main" id="{9585782B-51F4-0557-25E4-158CCC7920B9}"/>
                  </a:ext>
                </a:extLst>
              </p:cNvPr>
              <p:cNvSpPr txBox="1"/>
              <p:nvPr/>
            </p:nvSpPr>
            <p:spPr>
              <a:xfrm>
                <a:off x="721540" y="526534"/>
                <a:ext cx="10773956" cy="153233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các cặp từ ngữ dưới đây,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gốc,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 từ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lửa</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nào được dùng với nghĩa chuyển?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a:extLst>
                  <a:ext uri="{FF2B5EF4-FFF2-40B4-BE49-F238E27FC236}">
                    <a16:creationId xmlns:a16="http://schemas.microsoft.com/office/drawing/2014/main" id="{DC345458-DC89-E44E-3720-2F99E4343A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878" y="128514"/>
                <a:ext cx="1859262" cy="604260"/>
              </a:xfrm>
              <a:prstGeom prst="rect">
                <a:avLst/>
              </a:prstGeom>
            </p:spPr>
          </p:pic>
        </p:grpSp>
        <p:pic>
          <p:nvPicPr>
            <p:cNvPr id="7" name="Picture 7">
              <a:extLst>
                <a:ext uri="{FF2B5EF4-FFF2-40B4-BE49-F238E27FC236}">
                  <a16:creationId xmlns:a16="http://schemas.microsoft.com/office/drawing/2014/main" id="{9039291F-6ED9-C995-A000-43B448B2EACE}"/>
                </a:ext>
              </a:extLst>
            </p:cNvPr>
            <p:cNvPicPr>
              <a:picLocks noChangeAspect="1"/>
            </p:cNvPicPr>
            <p:nvPr/>
          </p:nvPicPr>
          <p:blipFill>
            <a:blip r:embed="rId5"/>
            <a:srcRect/>
            <a:stretch>
              <a:fillRect/>
            </a:stretch>
          </p:blipFill>
          <p:spPr>
            <a:xfrm>
              <a:off x="44810" y="626861"/>
              <a:ext cx="800512" cy="1265631"/>
            </a:xfrm>
            <a:prstGeom prst="rect">
              <a:avLst/>
            </a:prstGeom>
          </p:spPr>
        </p:pic>
      </p:grpSp>
      <p:sp>
        <p:nvSpPr>
          <p:cNvPr id="12" name="Rectangle: Rounded Corners 11">
            <a:extLst>
              <a:ext uri="{FF2B5EF4-FFF2-40B4-BE49-F238E27FC236}">
                <a16:creationId xmlns:a16="http://schemas.microsoft.com/office/drawing/2014/main" id="{636B2CB1-F6BF-EB02-6463-A60D1FCED295}"/>
              </a:ext>
            </a:extLst>
          </p:cNvPr>
          <p:cNvSpPr/>
          <p:nvPr/>
        </p:nvSpPr>
        <p:spPr>
          <a:xfrm>
            <a:off x="1690577" y="2115879"/>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núi</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70007135-CCA7-8FD7-6C97-B08DC0464460}"/>
              </a:ext>
            </a:extLst>
          </p:cNvPr>
          <p:cNvSpPr/>
          <p:nvPr/>
        </p:nvSpPr>
        <p:spPr>
          <a:xfrm>
            <a:off x="7761768" y="2062716"/>
            <a:ext cx="2126511" cy="77617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cam</a:t>
            </a:r>
          </a:p>
        </p:txBody>
      </p:sp>
      <p:sp>
        <p:nvSpPr>
          <p:cNvPr id="14" name="Rectangle: Rounded Corners 13">
            <a:extLst>
              <a:ext uri="{FF2B5EF4-FFF2-40B4-BE49-F238E27FC236}">
                <a16:creationId xmlns:a16="http://schemas.microsoft.com/office/drawing/2014/main" id="{CEF39AC4-B8DF-7494-61D8-3ED6E37711A2}"/>
              </a:ext>
            </a:extLst>
          </p:cNvPr>
          <p:cNvSpPr/>
          <p:nvPr/>
        </p:nvSpPr>
        <p:spPr>
          <a:xfrm>
            <a:off x="1796903" y="4072269"/>
            <a:ext cx="2126511"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Phun </a:t>
            </a:r>
            <a:r>
              <a:rPr lang="en-US" sz="3200" dirty="0" err="1">
                <a:solidFill>
                  <a:srgbClr val="002060"/>
                </a:solidFill>
              </a:rPr>
              <a:t>lửa</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6FDA394C-9F1F-4C74-6360-7CA6CD864B9C}"/>
              </a:ext>
            </a:extLst>
          </p:cNvPr>
          <p:cNvSpPr/>
          <p:nvPr/>
        </p:nvSpPr>
        <p:spPr>
          <a:xfrm>
            <a:off x="6783572" y="4019106"/>
            <a:ext cx="4136065" cy="77617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Ngọn</a:t>
            </a:r>
            <a:r>
              <a:rPr lang="en-US" sz="3200" dirty="0">
                <a:solidFill>
                  <a:srgbClr val="002060"/>
                </a:solidFill>
              </a:rPr>
              <a:t> </a:t>
            </a:r>
            <a:r>
              <a:rPr lang="en-US" sz="3200" dirty="0" err="1">
                <a:solidFill>
                  <a:srgbClr val="002060"/>
                </a:solidFill>
              </a:rPr>
              <a:t>lửa</a:t>
            </a:r>
            <a:r>
              <a:rPr lang="en-US" sz="3200" dirty="0">
                <a:solidFill>
                  <a:srgbClr val="002060"/>
                </a:solidFill>
              </a:rPr>
              <a:t> </a:t>
            </a:r>
            <a:r>
              <a:rPr lang="en-US" sz="3200" dirty="0" err="1">
                <a:solidFill>
                  <a:srgbClr val="002060"/>
                </a:solidFill>
              </a:rPr>
              <a:t>ước</a:t>
            </a:r>
            <a:r>
              <a:rPr lang="en-US" sz="3200" dirty="0">
                <a:solidFill>
                  <a:srgbClr val="002060"/>
                </a:solidFill>
              </a:rPr>
              <a:t> </a:t>
            </a:r>
            <a:r>
              <a:rPr lang="en-US" sz="3200" dirty="0" err="1">
                <a:solidFill>
                  <a:srgbClr val="002060"/>
                </a:solidFill>
              </a:rPr>
              <a:t>mơ</a:t>
            </a:r>
            <a:endParaRPr lang="en-US" sz="3200" dirty="0">
              <a:solidFill>
                <a:srgbClr val="002060"/>
              </a:solidFill>
            </a:endParaRPr>
          </a:p>
        </p:txBody>
      </p:sp>
      <p:sp>
        <p:nvSpPr>
          <p:cNvPr id="16" name="Arrow: Down 15">
            <a:extLst>
              <a:ext uri="{FF2B5EF4-FFF2-40B4-BE49-F238E27FC236}">
                <a16:creationId xmlns:a16="http://schemas.microsoft.com/office/drawing/2014/main" id="{E4E24674-1C91-EEAE-34C0-8691EAB14CBF}"/>
              </a:ext>
            </a:extLst>
          </p:cNvPr>
          <p:cNvSpPr/>
          <p:nvPr/>
        </p:nvSpPr>
        <p:spPr>
          <a:xfrm>
            <a:off x="2530549" y="2923953"/>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4748B0-3C46-3118-5202-61BA1BD2A909}"/>
              </a:ext>
            </a:extLst>
          </p:cNvPr>
          <p:cNvSpPr txBox="1"/>
          <p:nvPr/>
        </p:nvSpPr>
        <p:spPr>
          <a:xfrm>
            <a:off x="1648046" y="3317357"/>
            <a:ext cx="2349796"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
        <p:nvSpPr>
          <p:cNvPr id="18" name="Arrow: Down 17">
            <a:extLst>
              <a:ext uri="{FF2B5EF4-FFF2-40B4-BE49-F238E27FC236}">
                <a16:creationId xmlns:a16="http://schemas.microsoft.com/office/drawing/2014/main" id="{CEC286A7-6658-2286-F0C3-88A159AFC4A9}"/>
              </a:ext>
            </a:extLst>
          </p:cNvPr>
          <p:cNvSpPr/>
          <p:nvPr/>
        </p:nvSpPr>
        <p:spPr>
          <a:xfrm>
            <a:off x="8644270" y="2913321"/>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D067E3-D6C6-0439-1830-6D7A980D9E2A}"/>
              </a:ext>
            </a:extLst>
          </p:cNvPr>
          <p:cNvSpPr txBox="1"/>
          <p:nvPr/>
        </p:nvSpPr>
        <p:spPr>
          <a:xfrm>
            <a:off x="7761767" y="3306725"/>
            <a:ext cx="2349796" cy="523220"/>
          </a:xfrm>
          <a:prstGeom prst="rect">
            <a:avLst/>
          </a:prstGeom>
          <a:noFill/>
        </p:spPr>
        <p:txBody>
          <a:bodyPr wrap="square" rtlCol="0">
            <a:spAutoFit/>
          </a:bodyPr>
          <a:lstStyle/>
          <a:p>
            <a:pPr algn="ctr"/>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0" name="Arrow: Down 19">
            <a:extLst>
              <a:ext uri="{FF2B5EF4-FFF2-40B4-BE49-F238E27FC236}">
                <a16:creationId xmlns:a16="http://schemas.microsoft.com/office/drawing/2014/main" id="{0DEF54CF-2FFB-6DB0-9770-B22EE5F66B3F}"/>
              </a:ext>
            </a:extLst>
          </p:cNvPr>
          <p:cNvSpPr/>
          <p:nvPr/>
        </p:nvSpPr>
        <p:spPr>
          <a:xfrm>
            <a:off x="2604977" y="4890977"/>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85330-9F90-5C37-C42B-55B436341C2D}"/>
              </a:ext>
            </a:extLst>
          </p:cNvPr>
          <p:cNvSpPr txBox="1"/>
          <p:nvPr/>
        </p:nvSpPr>
        <p:spPr>
          <a:xfrm>
            <a:off x="1967022" y="5220586"/>
            <a:ext cx="2030819"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gốc</a:t>
            </a:r>
            <a:endParaRPr lang="en-US" sz="2800" dirty="0">
              <a:solidFill>
                <a:srgbClr val="FF0000"/>
              </a:solidFill>
            </a:endParaRPr>
          </a:p>
        </p:txBody>
      </p:sp>
      <p:sp>
        <p:nvSpPr>
          <p:cNvPr id="22" name="Arrow: Down 21">
            <a:extLst>
              <a:ext uri="{FF2B5EF4-FFF2-40B4-BE49-F238E27FC236}">
                <a16:creationId xmlns:a16="http://schemas.microsoft.com/office/drawing/2014/main" id="{81DC39E6-3D69-1B20-4550-558B0651001A}"/>
              </a:ext>
            </a:extLst>
          </p:cNvPr>
          <p:cNvSpPr/>
          <p:nvPr/>
        </p:nvSpPr>
        <p:spPr>
          <a:xfrm>
            <a:off x="8686800" y="4816549"/>
            <a:ext cx="404037" cy="2870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DCD094-57B2-F937-6C03-18B715B089FB}"/>
              </a:ext>
            </a:extLst>
          </p:cNvPr>
          <p:cNvSpPr txBox="1"/>
          <p:nvPr/>
        </p:nvSpPr>
        <p:spPr>
          <a:xfrm>
            <a:off x="7857462" y="5188688"/>
            <a:ext cx="2381692" cy="523220"/>
          </a:xfrm>
          <a:prstGeom prst="rect">
            <a:avLst/>
          </a:prstGeom>
          <a:noFill/>
        </p:spPr>
        <p:txBody>
          <a:bodyPr wrap="square" rtlCol="0">
            <a:spAutoFit/>
          </a:bodyPr>
          <a:lstStyle/>
          <a:p>
            <a:r>
              <a:rPr lang="en-US" sz="2800" dirty="0" err="1">
                <a:solidFill>
                  <a:srgbClr val="FF0000"/>
                </a:solidFill>
              </a:rPr>
              <a:t>Nghĩa</a:t>
            </a:r>
            <a:r>
              <a:rPr lang="en-US" sz="2800" dirty="0">
                <a:solidFill>
                  <a:srgbClr val="FF0000"/>
                </a:solidFill>
              </a:rPr>
              <a:t> </a:t>
            </a:r>
            <a:r>
              <a:rPr lang="en-US" sz="2800" dirty="0" err="1">
                <a:solidFill>
                  <a:srgbClr val="FF0000"/>
                </a:solidFill>
              </a:rPr>
              <a:t>chuyển</a:t>
            </a:r>
            <a:endParaRPr lang="en-US" sz="2800" dirty="0">
              <a:solidFill>
                <a:srgbClr val="FF0000"/>
              </a:solidFill>
            </a:endParaRPr>
          </a:p>
        </p:txBody>
      </p:sp>
    </p:spTree>
    <p:extLst>
      <p:ext uri="{BB962C8B-B14F-4D97-AF65-F5344CB8AC3E}">
        <p14:creationId xmlns:p14="http://schemas.microsoft.com/office/powerpoint/2010/main" val="2687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719655" y="3157585"/>
            <a:ext cx="10028789" cy="3286029"/>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từ ngữ, câu, đoạn và toàn bộ văn bản Những ngọn núi nóng rẫy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nhấn giọng ở những từ ngữ mang nội dung quan trọng của bài</a:t>
            </a: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Nhận biết được các thông tin về núi lửa.</a:t>
            </a:r>
            <a:endParaRPr lang="en-US" sz="2400" dirty="0">
              <a:solidFill>
                <a:srgbClr val="002060"/>
              </a:solidFill>
              <a:latin typeface="Cambria" panose="02040503050406030204" pitchFamily="18" charset="0"/>
              <a:ea typeface="Cambria" panose="02040503050406030204" pitchFamily="18" charset="0"/>
            </a:endParaRPr>
          </a:p>
          <a:p>
            <a:pPr algn="just"/>
            <a:endParaRPr lang="vi-VN"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được sự hình thành của núi lửa. </a:t>
            </a:r>
          </a:p>
          <a:p>
            <a:pPr algn="just"/>
            <a:endParaRPr lang="vi-VN" sz="2400">
              <a:solidFill>
                <a:srgbClr val="002060"/>
              </a:solidFill>
              <a:latin typeface="Cambria" panose="02040503050406030204" pitchFamily="18" charset="0"/>
              <a:ea typeface="Cambria" panose="02040503050406030204" pitchFamily="18" charset="0"/>
            </a:endParaRPr>
          </a:p>
          <a:p>
            <a:pPr algn="just"/>
            <a:r>
              <a:rPr lang="vi-VN" sz="2400">
                <a:solidFill>
                  <a:srgbClr val="002060"/>
                </a:solidFill>
                <a:latin typeface="Cambria" panose="02040503050406030204" pitchFamily="18" charset="0"/>
                <a:ea typeface="Cambria" panose="02040503050406030204" pitchFamily="18" charset="0"/>
              </a:rPr>
              <a:t>Hiểu </a:t>
            </a:r>
            <a:r>
              <a:rPr lang="vi-VN" sz="2400" dirty="0">
                <a:solidFill>
                  <a:srgbClr val="002060"/>
                </a:solidFill>
                <a:latin typeface="Cambria" panose="02040503050406030204" pitchFamily="18" charset="0"/>
                <a:ea typeface="Cambria" panose="02040503050406030204" pitchFamily="18" charset="0"/>
              </a:rPr>
              <a:t>điều tác giả muốn nói qua văn bản: núi lửa là một hiện tượng tự nhiên vô cùng độc đáo và thú vị</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4" y="1896052"/>
            <a:ext cx="526243" cy="5262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3" y="2922177"/>
            <a:ext cx="526244" cy="5262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3685180"/>
            <a:ext cx="526245" cy="526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115942" y="4558001"/>
            <a:ext cx="526243" cy="52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1000"/>
                                        <p:tgtEl>
                                          <p:spTgt spid="7">
                                            <p:txEl>
                                              <p:pRg st="6" end="6"/>
                                            </p:txEl>
                                          </p:spTgt>
                                        </p:tgtEl>
                                      </p:cBhvr>
                                    </p:animEffect>
                                    <p:anim calcmode="lin" valueType="num">
                                      <p:cBhvr>
                                        <p:cTn id="3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1073</Words>
  <Application>Microsoft Office PowerPoint</Application>
  <PresentationFormat>Màn hình rộng</PresentationFormat>
  <Paragraphs>87</Paragraphs>
  <Slides>31</Slides>
  <Notes>1</Notes>
  <HiddenSlides>0</HiddenSlides>
  <MMClips>2</MMClips>
  <ScaleCrop>false</ScaleCrop>
  <HeadingPairs>
    <vt:vector size="6" baseType="variant">
      <vt:variant>
        <vt:lpstr>Phông được Dùng</vt:lpstr>
      </vt:variant>
      <vt:variant>
        <vt:i4>5</vt:i4>
      </vt:variant>
      <vt:variant>
        <vt:lpstr>Chủ đề</vt:lpstr>
      </vt:variant>
      <vt:variant>
        <vt:i4>11</vt:i4>
      </vt:variant>
      <vt:variant>
        <vt:lpstr>Tiêu đề Bản chiếu</vt:lpstr>
      </vt:variant>
      <vt:variant>
        <vt:i4>31</vt:i4>
      </vt:variant>
    </vt:vector>
  </HeadingPairs>
  <TitlesOfParts>
    <vt:vector size="47" baseType="lpstr">
      <vt:lpstr>Arial</vt:lpstr>
      <vt:lpstr>Calibri</vt:lpstr>
      <vt:lpstr>Calibri Light</vt:lpstr>
      <vt:lpstr>Cambria</vt:lpstr>
      <vt:lpstr>Cambria Bold</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43</cp:revision>
  <dcterms:created xsi:type="dcterms:W3CDTF">2024-07-21T01:54:37Z</dcterms:created>
  <dcterms:modified xsi:type="dcterms:W3CDTF">2024-10-26T10:43:45Z</dcterms:modified>
</cp:coreProperties>
</file>