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4"/>
  </p:notesMasterIdLst>
  <p:sldIdLst>
    <p:sldId id="283" r:id="rId4"/>
    <p:sldId id="284" r:id="rId5"/>
    <p:sldId id="260" r:id="rId6"/>
    <p:sldId id="264" r:id="rId7"/>
    <p:sldId id="259" r:id="rId8"/>
    <p:sldId id="269" r:id="rId9"/>
    <p:sldId id="286" r:id="rId10"/>
    <p:sldId id="265" r:id="rId11"/>
    <p:sldId id="287" r:id="rId12"/>
    <p:sldId id="274" r:id="rId13"/>
    <p:sldId id="275" r:id="rId14"/>
    <p:sldId id="276" r:id="rId15"/>
    <p:sldId id="277" r:id="rId16"/>
    <p:sldId id="278" r:id="rId17"/>
    <p:sldId id="279" r:id="rId18"/>
    <p:sldId id="318" r:id="rId19"/>
    <p:sldId id="347" r:id="rId20"/>
    <p:sldId id="350" r:id="rId21"/>
    <p:sldId id="346" r:id="rId22"/>
    <p:sldId id="34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680" autoAdjust="0"/>
  </p:normalViewPr>
  <p:slideViewPr>
    <p:cSldViewPr snapToGrid="0">
      <p:cViewPr varScale="1">
        <p:scale>
          <a:sx n="73" d="100"/>
          <a:sy n="73" d="100"/>
        </p:scale>
        <p:origin x="12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giới</a:t>
            </a:r>
            <a:r>
              <a:rPr lang="en-US" dirty="0"/>
              <a:t> </a:t>
            </a:r>
            <a:r>
              <a:rPr lang="en-US" dirty="0" err="1"/>
              <a:t>thiệu</a:t>
            </a:r>
            <a:r>
              <a:rPr lang="en-US" dirty="0"/>
              <a:t>: </a:t>
            </a:r>
            <a:r>
              <a:rPr lang="nl-NL" sz="1200" dirty="0">
                <a:effectLst/>
                <a:latin typeface="Times New Roman" panose="02020603050405020304" pitchFamily="18" charset="0"/>
                <a:ea typeface="Times New Roman" panose="02020603050405020304" pitchFamily="18" charset="0"/>
              </a:rPr>
              <a:t>Vào năm 1991, có một người nông dân địa phương tên là Hồ Khanh vào rừng tìm kiếm cây cỏ. Đang đi trong rừng, ông bất chợt gặp một cơn mưa lớn. Ông vội vàng tìm chồ trú mưa. Không ngờ nơi ông trú mưa chính là cửa hang Sơn Đoòng - một trong những tác phẩm hang động xuất sắc nhất của tạo hoá. Vào năm 2009, khi đoàn thám hiểm Hiệp hội Hang động Hoàng gia Anh đen Quảng Bình, ông Hồ Khanh đã báo tin này cho họ. Họ đã</a:t>
            </a:r>
            <a:r>
              <a:rPr lang="nl-NL" sz="1200" dirty="0">
                <a:effectLst/>
                <a:latin typeface="Times New Roman" panose="02020603050405020304" pitchFamily="18" charset="0"/>
                <a:ea typeface="Arial" panose="020B0604020202020204" pitchFamily="34" charset="0"/>
              </a:rPr>
              <a:t> đi sâu vào hang và phát hiện ra nhiều điều kì thú Hãy cùng đọc văn bản để xem hang Sơn Đoòng năm giữ những kỉ lục nào? Chúng ta cùng tìm hiểu bài học ngày hôm nay</a:t>
            </a:r>
            <a:endParaRPr lang="en-US" dirty="0"/>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a:t>
            </a:fld>
            <a:endParaRPr lang="en-US"/>
          </a:p>
        </p:txBody>
      </p:sp>
    </p:spTree>
    <p:extLst>
      <p:ext uri="{BB962C8B-B14F-4D97-AF65-F5344CB8AC3E}">
        <p14:creationId xmlns:p14="http://schemas.microsoft.com/office/powerpoint/2010/main" val="169172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Hang Sơn Đoòng </a:t>
            </a:r>
            <a:r>
              <a:rPr lang="en-US" sz="1800" i="1" dirty="0" err="1">
                <a:effectLst/>
                <a:latin typeface="Times New Roman" panose="02020603050405020304" pitchFamily="18" charset="0"/>
                <a:ea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động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lớn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độc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nhiều</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cao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hơn</a:t>
            </a:r>
            <a:r>
              <a:rPr lang="en-US" sz="1800" i="1" dirty="0">
                <a:effectLst/>
                <a:latin typeface="Times New Roman" panose="02020603050405020304" pitchFamily="18" charset="0"/>
                <a:ea typeface="Times New Roman" panose="02020603050405020304" pitchFamily="18" charset="0"/>
              </a:rPr>
              <a:t> 80m),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rừng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đang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triển</a:t>
            </a:r>
            <a:r>
              <a:rPr lang="en-US" sz="1800" i="1" dirty="0">
                <a:effectLst/>
                <a:latin typeface="Times New Roman" panose="02020603050405020304" pitchFamily="18" charset="0"/>
                <a:ea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lòng</a:t>
            </a:r>
            <a:r>
              <a:rPr lang="en-US" sz="1800" i="1" dirty="0">
                <a:effectLst/>
                <a:latin typeface="Times New Roman" panose="02020603050405020304" pitchFamily="18" charset="0"/>
                <a:ea typeface="Times New Roman" panose="02020603050405020304" pitchFamily="18" charset="0"/>
              </a:rPr>
              <a:t> hang, </a:t>
            </a:r>
            <a:r>
              <a:rPr lang="en-US" sz="1800" i="1" dirty="0" err="1">
                <a:effectLst/>
                <a:latin typeface="Times New Roman" panose="02020603050405020304" pitchFamily="18" charset="0"/>
                <a:ea typeface="Times New Roman" panose="02020603050405020304" pitchFamily="18" charset="0"/>
              </a:rPr>
              <a:t>chứa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hệ</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sinh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thái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thời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tiết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riêng</a:t>
            </a:r>
            <a:r>
              <a:rPr lang="en-US" sz="1800" i="1" dirty="0">
                <a:effectLst/>
                <a:latin typeface="Times New Roman" panose="02020603050405020304" pitchFamily="18" charset="0"/>
                <a:ea typeface="Times New Roman" panose="02020603050405020304" pitchFamily="18" charset="0"/>
              </a:rPr>
              <a:t> hay </a:t>
            </a:r>
            <a:r>
              <a:rPr lang="en-US" sz="1800" i="1" dirty="0" err="1">
                <a:effectLst/>
                <a:latin typeface="Times New Roman" panose="02020603050405020304" pitchFamily="18" charset="0"/>
                <a:ea typeface="Times New Roman" panose="02020603050405020304" pitchFamily="18" charset="0"/>
              </a:rPr>
              <a:t>dòng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sông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ngầm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tận</a:t>
            </a:r>
            <a:r>
              <a:rPr lang="en-US" sz="1800" i="1"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15</a:t>
            </a:fld>
            <a:endParaRPr lang="en-US"/>
          </a:p>
        </p:txBody>
      </p:sp>
    </p:spTree>
    <p:extLst>
      <p:ext uri="{BB962C8B-B14F-4D97-AF65-F5344CB8AC3E}">
        <p14:creationId xmlns:p14="http://schemas.microsoft.com/office/powerpoint/2010/main" val="30788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20</a:t>
            </a:fld>
            <a:endParaRPr lang="en-US"/>
          </a:p>
        </p:txBody>
      </p:sp>
    </p:spTree>
    <p:extLst>
      <p:ext uri="{BB962C8B-B14F-4D97-AF65-F5344CB8AC3E}">
        <p14:creationId xmlns:p14="http://schemas.microsoft.com/office/powerpoint/2010/main" val="11702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2</a:t>
            </a:fld>
            <a:endParaRPr lang="en-US"/>
          </a:p>
        </p:txBody>
      </p:sp>
    </p:spTree>
    <p:extLst>
      <p:ext uri="{BB962C8B-B14F-4D97-AF65-F5344CB8AC3E}">
        <p14:creationId xmlns:p14="http://schemas.microsoft.com/office/powerpoint/2010/main" val="1375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3</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GV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latin typeface="Calibri" panose="020F0502020204030204" pitchFamily="34" charset="0"/>
                <a:ea typeface="Cambria" panose="02040503050406030204" pitchFamily="18" charset="0"/>
                <a:cs typeface="Calibri" panose="020F0502020204030204" pitchFamily="34" charset="0"/>
              </a:rPr>
              <a:t>Đoòng</a:t>
            </a:r>
            <a:r>
              <a:rPr lang="en-US" sz="1800" i="1" dirty="0">
                <a:latin typeface="Calibri" panose="020F0502020204030204" pitchFamily="34" charset="0"/>
                <a:ea typeface="Cambria" panose="02040503050406030204" pitchFamily="18" charset="0"/>
                <a:cs typeface="Calibri" panose="020F0502020204030204" pitchFamily="34" charset="0"/>
              </a:rPr>
              <a:t>:</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lũng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Rào</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 hay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ngầm</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800" i="1"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9</a:t>
            </a:fld>
            <a:endParaRPr lang="en-US"/>
          </a:p>
        </p:txBody>
      </p:sp>
    </p:spTree>
    <p:extLst>
      <p:ext uri="{BB962C8B-B14F-4D97-AF65-F5344CB8AC3E}">
        <p14:creationId xmlns:p14="http://schemas.microsoft.com/office/powerpoint/2010/main" val="684575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10</a:t>
            </a:fld>
            <a:endParaRPr lang="en-US"/>
          </a:p>
        </p:txBody>
      </p:sp>
    </p:spTree>
    <p:extLst>
      <p:ext uri="{BB962C8B-B14F-4D97-AF65-F5344CB8AC3E}">
        <p14:creationId xmlns:p14="http://schemas.microsoft.com/office/powerpoint/2010/main" val="396052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11</a:t>
            </a:fld>
            <a:endParaRPr lang="en-US"/>
          </a:p>
        </p:txBody>
      </p:sp>
    </p:spTree>
    <p:extLst>
      <p:ext uri="{BB962C8B-B14F-4D97-AF65-F5344CB8AC3E}">
        <p14:creationId xmlns:p14="http://schemas.microsoft.com/office/powerpoint/2010/main" val="343220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GV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chốt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lần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so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Hang Deer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9.5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triệu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Malaysia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thạch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nhũ</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khổng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80m),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cả</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rừng</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nguyên</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hệ</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b="1" kern="100" dirty="0" err="1">
                <a:effectLst/>
                <a:latin typeface="Times New Roman" panose="02020603050405020304" pitchFamily="18" charset="0"/>
                <a:ea typeface="Aptos" panose="020B0004020202020204" pitchFamily="34" charset="0"/>
                <a:cs typeface="Times New Roman" panose="02020603050405020304" pitchFamily="18" charset="0"/>
              </a:rPr>
              <a:t>thái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tiết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hay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sông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tận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chưa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hiểm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hết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12</a:t>
            </a:fld>
            <a:endParaRPr lang="en-US"/>
          </a:p>
        </p:txBody>
      </p:sp>
    </p:spTree>
    <p:extLst>
      <p:ext uri="{BB962C8B-B14F-4D97-AF65-F5344CB8AC3E}">
        <p14:creationId xmlns:p14="http://schemas.microsoft.com/office/powerpoint/2010/main" val="693991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Đoòng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150m.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trí</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vòm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bị</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sập</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xuống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giếng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tạo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kiện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ánh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chiếu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hội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khoa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học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tìm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thấy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200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vật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động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nhất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giới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gồm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bì</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rêu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tảo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thân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bám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bụi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nhỏ</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cây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gỗ</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cao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30m...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dòng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suối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lớn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chảy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ngầm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khu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vực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hồ</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nước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sâu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nơi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nhiều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loài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phát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triển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cách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đặc</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biệt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nhằm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thích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nghi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với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môi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trường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tối</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vĩnh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cửu</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hang.</a:t>
            </a: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13</a:t>
            </a:fld>
            <a:endParaRPr lang="en-US"/>
          </a:p>
        </p:txBody>
      </p:sp>
    </p:spTree>
    <p:extLst>
      <p:ext uri="{BB962C8B-B14F-4D97-AF65-F5344CB8AC3E}">
        <p14:creationId xmlns:p14="http://schemas.microsoft.com/office/powerpoint/2010/main" val="2594092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2013.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Guinness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(38,5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m3).</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2014,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The New York Times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52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indent="228600">
              <a:lnSpc>
                <a:spcPct val="107000"/>
              </a:lnSpc>
              <a:spcAft>
                <a:spcPts val="800"/>
              </a:spcAft>
            </a:pP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2015,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phim</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Good Morning America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spc="-25"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đài</a:t>
            </a:r>
            <a:r>
              <a:rPr lang="en-US" sz="1800" kern="0" spc="-25"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ABC News.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14</a:t>
            </a:fld>
            <a:endParaRPr lang="en-US"/>
          </a:p>
        </p:txBody>
      </p:sp>
    </p:spTree>
    <p:extLst>
      <p:ext uri="{BB962C8B-B14F-4D97-AF65-F5344CB8AC3E}">
        <p14:creationId xmlns:p14="http://schemas.microsoft.com/office/powerpoint/2010/main" val="116306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51" y="-59125"/>
            <a:ext cx="11280928" cy="2114100"/>
            <a:chOff x="232786" y="28247"/>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2786" y="28247"/>
              <a:ext cx="11280928" cy="2114100"/>
            </a:xfrm>
            <a:prstGeom prst="rect">
              <a:avLst/>
            </a:prstGeom>
          </p:spPr>
        </p:pic>
        <p:sp>
          <p:nvSpPr>
            <p:cNvPr id="4" name="TextBox 3"/>
            <p:cNvSpPr txBox="1"/>
            <p:nvPr/>
          </p:nvSpPr>
          <p:spPr>
            <a:xfrm>
              <a:off x="641798" y="384457"/>
              <a:ext cx="10127168" cy="1077218"/>
            </a:xfrm>
            <a:prstGeom prst="rect">
              <a:avLst/>
            </a:prstGeom>
            <a:noFill/>
          </p:spPr>
          <p:txBody>
            <a:bodyPr wrap="square" rtlCol="0">
              <a:spAutoFit/>
            </a:bodyPr>
            <a:lstStyle/>
            <a:p>
              <a:pPr marL="742950" indent="-742950" algn="just">
                <a:buAutoNum type="arabicPeriod"/>
              </a:pPr>
              <a:r>
                <a:rPr lang="vi-VN" sz="3200" b="1" dirty="0">
                  <a:latin typeface="Cambria" panose="02040503050406030204" pitchFamily="18" charset="0"/>
                  <a:ea typeface="Cambria" panose="02040503050406030204" pitchFamily="18" charset="0"/>
                </a:rPr>
                <a:t>Những câu được in đậm trong văn bản cho biết điều gì?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441551" y="4680898"/>
            <a:ext cx="11429825" cy="2092881"/>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a:t>
            </a:r>
            <a:r>
              <a:rPr lang="en-US" sz="2600" b="1" dirty="0">
                <a:solidFill>
                  <a:srgbClr val="FF0000"/>
                </a:solidFill>
                <a:latin typeface="Cambria" panose="02040503050406030204" pitchFamily="18" charset="0"/>
                <a:ea typeface="Cambria" panose="02040503050406030204" pitchFamily="18" charset="0"/>
              </a:rPr>
              <a:t>1</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a:t>
            </a:r>
            <a:r>
              <a:rPr lang="en-US" sz="2600" b="1" dirty="0">
                <a:solidFill>
                  <a:srgbClr val="FF0000"/>
                </a:solidFill>
                <a:latin typeface="Cambria" panose="02040503050406030204" pitchFamily="18" charset="0"/>
                <a:ea typeface="Cambria" panose="02040503050406030204" pitchFamily="18" charset="0"/>
              </a:rPr>
              <a:t>2</a:t>
            </a:r>
            <a:r>
              <a:rPr lang="vi-VN" sz="2600" b="1" dirty="0">
                <a:solidFill>
                  <a:srgbClr val="FF0000"/>
                </a:solidFill>
                <a:latin typeface="Cambria" panose="02040503050406030204" pitchFamily="18" charset="0"/>
                <a:ea typeface="Cambria" panose="02040503050406030204" pitchFamily="18" charset="0"/>
              </a:rPr>
              <a:t>);</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a:t>
            </a:r>
            <a:r>
              <a:rPr lang="en-US" sz="2600" b="1" dirty="0">
                <a:solidFill>
                  <a:srgbClr val="FF0000"/>
                </a:solidFill>
                <a:latin typeface="Cambria" panose="02040503050406030204" pitchFamily="18" charset="0"/>
                <a:ea typeface="Cambria" panose="02040503050406030204" pitchFamily="18" charset="0"/>
              </a:rPr>
              <a:t>3</a:t>
            </a:r>
            <a:r>
              <a:rPr lang="vi-VN" sz="2600" b="1" dirty="0">
                <a:solidFill>
                  <a:srgbClr val="FF0000"/>
                </a:solidFill>
                <a:latin typeface="Cambria" panose="02040503050406030204" pitchFamily="18" charset="0"/>
                <a:ea typeface="Cambria" panose="02040503050406030204" pitchFamily="18" charset="0"/>
              </a:rPr>
              <a:t>).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1580396" y="1411314"/>
            <a:ext cx="9003238" cy="3353805"/>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216" y="634622"/>
            <a:ext cx="11280928" cy="1651252"/>
            <a:chOff x="369451" y="721994"/>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451" y="721994"/>
              <a:ext cx="11280928" cy="1651252"/>
            </a:xfrm>
            <a:prstGeom prst="rect">
              <a:avLst/>
            </a:prstGeom>
          </p:spPr>
        </p:pic>
        <p:sp>
          <p:nvSpPr>
            <p:cNvPr id="4" name="TextBox 3"/>
            <p:cNvSpPr txBox="1"/>
            <p:nvPr/>
          </p:nvSpPr>
          <p:spPr>
            <a:xfrm>
              <a:off x="946331" y="964779"/>
              <a:ext cx="10127168" cy="1077218"/>
            </a:xfrm>
            <a:prstGeom prst="rect">
              <a:avLst/>
            </a:prstGeom>
            <a:noFill/>
          </p:spPr>
          <p:txBody>
            <a:bodyPr wrap="square" rtlCol="0">
              <a:spAutoFit/>
            </a:bodyPr>
            <a:lstStyle/>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2. </a:t>
              </a:r>
              <a:r>
                <a:rPr lang="vi-VN" sz="3200" b="1" dirty="0">
                  <a:latin typeface="Times New Roman" panose="02020603050405020304" pitchFamily="18" charset="0"/>
                  <a:ea typeface="Cambria" panose="02040503050406030204" pitchFamily="18" charset="0"/>
                  <a:cs typeface="Times New Roman" panose="02020603050405020304" pitchFamily="18" charset="0"/>
                </a:rPr>
                <a:t>Quá trình hình thành hang Sơn Đoòng được giới thiệu như thế nào?</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910390" y="287020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879910" y="425196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a:t>
            </a:r>
            <a:r>
              <a:rPr lang="en-US" sz="2000" b="1" dirty="0">
                <a:solidFill>
                  <a:srgbClr val="002060"/>
                </a:solidFill>
                <a:latin typeface="Cambria" panose="02040503050406030204" pitchFamily="18" charset="0"/>
                <a:ea typeface="Cambria" panose="02040503050406030204" pitchFamily="18" charset="0"/>
              </a:rPr>
              <a:t>ô</a:t>
            </a:r>
            <a:r>
              <a:rPr lang="vi-VN" sz="2000" b="1" dirty="0">
                <a:solidFill>
                  <a:srgbClr val="002060"/>
                </a:solidFill>
                <a:latin typeface="Cambria" panose="02040503050406030204" pitchFamily="18" charset="0"/>
                <a:ea typeface="Cambria" panose="02040503050406030204" pitchFamily="18" charset="0"/>
              </a:rPr>
              <a:t>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964230" y="3266440"/>
            <a:ext cx="981510" cy="1656080"/>
            <a:chOff x="4754880" y="2611120"/>
            <a:chExt cx="98151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964230" y="327152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376470" y="342900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777030" y="392684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757560" y="701180"/>
              <a:ext cx="10695960"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3. </a:t>
              </a:r>
              <a:r>
                <a:rPr lang="vi-VN" sz="3200" b="1" dirty="0">
                  <a:latin typeface="Cambria" panose="02040503050406030204" pitchFamily="18" charset="0"/>
                  <a:ea typeface="Cambria" panose="02040503050406030204" pitchFamily="18" charset="0"/>
                </a:rPr>
                <a:t>Những chi tiết nào cho thấy hang Sơn Đoòng rất lớn?</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3453" y="318973"/>
            <a:ext cx="11237121" cy="1618111"/>
            <a:chOff x="583235" y="292216"/>
            <a:chExt cx="11079375" cy="1621749"/>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235" y="292216"/>
              <a:ext cx="11079375" cy="1621749"/>
            </a:xfrm>
            <a:prstGeom prst="rect">
              <a:avLst/>
            </a:prstGeom>
          </p:spPr>
        </p:pic>
        <p:sp>
          <p:nvSpPr>
            <p:cNvPr id="4" name="TextBox 3"/>
            <p:cNvSpPr txBox="1"/>
            <p:nvPr/>
          </p:nvSpPr>
          <p:spPr>
            <a:xfrm>
              <a:off x="948874" y="491949"/>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a:t>
              </a:r>
              <a:r>
                <a:rPr lang="vi-VN" sz="3200" b="1" dirty="0">
                  <a:latin typeface="Cambria" panose="02040503050406030204" pitchFamily="18" charset="0"/>
                  <a:ea typeface="Cambria" panose="02040503050406030204" pitchFamily="18" charset="0"/>
                </a:rPr>
                <a:t>Nêu những điều đặc biệt của hệ sinh thái trong hang Sơn Đoòng. </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82242" y="1799601"/>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58770" y="3815355"/>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172013" y="3815355"/>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8002" y="121055"/>
            <a:ext cx="11015995" cy="1807551"/>
            <a:chOff x="460038" y="115658"/>
            <a:chExt cx="11015995" cy="1612473"/>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38" y="115658"/>
              <a:ext cx="11015995" cy="1612473"/>
            </a:xfrm>
            <a:prstGeom prst="rect">
              <a:avLst/>
            </a:prstGeom>
          </p:spPr>
        </p:pic>
        <p:sp>
          <p:nvSpPr>
            <p:cNvPr id="4" name="TextBox 3"/>
            <p:cNvSpPr txBox="1"/>
            <p:nvPr/>
          </p:nvSpPr>
          <p:spPr>
            <a:xfrm>
              <a:off x="902429" y="297526"/>
              <a:ext cx="10131211" cy="9609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5. </a:t>
              </a:r>
              <a:r>
                <a:rPr lang="vi-VN" sz="32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787775" y="779805"/>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20028" y="1228397"/>
            <a:ext cx="112166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tuyệt đẹp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thảm thực vật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phong phú</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khác lạ. Cây cối ở đây khá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mỏng manh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dù là cây thân gỗ, Sơn Đoòng còn là nơi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trú ngụ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nhiều </a:t>
            </a:r>
            <a:r>
              <a:rPr kumimoji="0" lang="vi-VN" sz="280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loài động vật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trong đó có một số loài cá, nhện, cuốn chiếu, bọ cạp,... với đặc điểm chung là không có mắt và cơ thể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suốt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bí ẩn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hang động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lớn nhất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560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5">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6">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783551" y="1790328"/>
            <a:ext cx="10448592" cy="3939540"/>
          </a:xfrm>
          <a:prstGeom prst="rect">
            <a:avLst/>
          </a:prstGeom>
          <a:noFill/>
        </p:spPr>
        <p:txBody>
          <a:bodyPr wrap="square" rtlCol="0">
            <a:spAutoFit/>
          </a:bodyPr>
          <a:lstStyle/>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p>
          <a:p>
            <a:pPr algn="just"/>
            <a:r>
              <a:rPr lang="vi-VN" sz="2500" dirty="0">
                <a:latin typeface="Cambria" panose="02040503050406030204" pitchFamily="18" charset="0"/>
                <a:ea typeface="Cambria" panose="02040503050406030204" pitchFamily="18" charset="0"/>
              </a:rPr>
              <a:t>-</a:t>
            </a:r>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latin typeface="Cambria" panose="02040503050406030204" pitchFamily="18" charset="0"/>
              <a:ea typeface="Cambria" panose="02040503050406030204" pitchFamily="18" charset="0"/>
            </a:endParaRPr>
          </a:p>
          <a:p>
            <a:pPr algn="just"/>
            <a:r>
              <a:rPr lang="en-US" sz="2500" dirty="0">
                <a:latin typeface="Cambria" panose="02040503050406030204" pitchFamily="18" charset="0"/>
                <a:ea typeface="Cambria" panose="02040503050406030204" pitchFamily="18" charset="0"/>
              </a:rPr>
              <a:t>- </a:t>
            </a:r>
            <a:r>
              <a:rPr lang="vi-VN" sz="2500" dirty="0">
                <a:latin typeface="Cambria" panose="02040503050406030204" pitchFamily="18" charset="0"/>
                <a:ea typeface="Cambria" panose="02040503050406030204" pitchFamily="18" charset="0"/>
              </a:rPr>
              <a:t>Nhận biết được những thông tin nổi bật về hang Sơn Đoòng, biết phân b</a:t>
            </a:r>
            <a:r>
              <a:rPr lang="en-US" sz="2500" dirty="0">
                <a:latin typeface="Cambria" panose="02040503050406030204" pitchFamily="18" charset="0"/>
                <a:ea typeface="Cambria" panose="02040503050406030204" pitchFamily="18" charset="0"/>
              </a:rPr>
              <a:t>ổ</a:t>
            </a:r>
            <a:r>
              <a:rPr lang="vi-VN" sz="2500" dirty="0">
                <a:latin typeface="Cambria" panose="02040503050406030204" pitchFamily="18" charset="0"/>
                <a:ea typeface="Cambria" panose="02040503050406030204" pitchFamily="18" charset="0"/>
              </a:rPr>
              <a:t> bố cục của văn bản, tìm được ý chính trong mỗi đoạn, hiểu được nội dung của từng đoạn, cũng như chủ đề của toàn bài đọc. </a:t>
            </a:r>
            <a:endParaRPr lang="en-US" sz="2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492320" y="827419"/>
            <a:ext cx="5992887" cy="749873"/>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667084" y="1502076"/>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728044" y="1532556"/>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08284" y="145885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09074" y="444146"/>
            <a:ext cx="2719137" cy="4978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707724" y="3137836"/>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108284" y="307687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77244" y="4052237"/>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108284" y="4438316"/>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 bị dòng nước sông Rào Thương bào mòn liên tục trong một khoảng thời gian dài (từ 2 đến 5 triệu năm).</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 còn là nơi trú ngụ của nhiều loài động vật,</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trong đó</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có một số loài cá, nhện, cuốn chiếu, bọ cạp,...</a:t>
            </a:r>
            <a:r>
              <a:rPr lang="en-US"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 và cơ thể trong suốt.</a:t>
            </a:r>
            <a:endParaRPr lang="en-US" sz="3200" dirty="0">
              <a:latin typeface="Calibri" panose="020F0502020204030204" pitchFamily="34" charset="0"/>
              <a:ea typeface="Cambria" panose="02040503050406030204" pitchFamily="18"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DB90DD6-2FA1-B847-C8E8-9CCBF6DD2BD7}"/>
              </a:ext>
            </a:extLst>
          </p:cNvPr>
          <p:cNvCxnSpPr>
            <a:cxnSpLocks/>
          </p:cNvCxnSpPr>
          <p:nvPr/>
        </p:nvCxnSpPr>
        <p:spPr>
          <a:xfrm flipH="1">
            <a:off x="3814011" y="18592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1D12334B-A47A-2E4E-9F0B-680AB50C33BF}"/>
              </a:ext>
            </a:extLst>
          </p:cNvPr>
          <p:cNvCxnSpPr>
            <a:cxnSpLocks/>
          </p:cNvCxnSpPr>
          <p:nvPr/>
        </p:nvCxnSpPr>
        <p:spPr>
          <a:xfrm flipH="1">
            <a:off x="11405870" y="2380051"/>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EAA952B-2FF5-4760-6679-77ABEB6B25B9}"/>
              </a:ext>
            </a:extLst>
          </p:cNvPr>
          <p:cNvCxnSpPr>
            <a:cxnSpLocks/>
          </p:cNvCxnSpPr>
          <p:nvPr/>
        </p:nvCxnSpPr>
        <p:spPr>
          <a:xfrm flipH="1">
            <a:off x="2763253" y="3676480"/>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A705CFF-14C5-4F0B-D60E-066D64DDFFD3}"/>
              </a:ext>
            </a:extLst>
          </p:cNvPr>
          <p:cNvCxnSpPr>
            <a:cxnSpLocks/>
          </p:cNvCxnSpPr>
          <p:nvPr/>
        </p:nvCxnSpPr>
        <p:spPr>
          <a:xfrm flipH="1">
            <a:off x="1038846" y="4163297"/>
            <a:ext cx="228600" cy="6192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39"/>
            <a:ext cx="10664188" cy="1126419"/>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1" u="none" strike="noStrike" kern="1200" cap="none" spc="0" normalizeH="0" baseline="0" noProof="0" dirty="0">
                <a:ln>
                  <a:noFill/>
                </a:ln>
                <a:solidFill>
                  <a:prstClr val="black">
                    <a:lumMod val="85000"/>
                    <a:lumOff val="15000"/>
                  </a:prstClr>
                </a:solidFill>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731220"/>
            </a:xfrm>
            <a:prstGeom prst="rect">
              <a:avLst/>
            </a:prstGeom>
          </p:spPr>
          <p:txBody>
            <a:bodyPr wrap="square">
              <a:spAutoFit/>
            </a:bodyPr>
            <a:lstStyle/>
            <a:p>
              <a:pPr algn="just" rtl="0">
                <a:spcBef>
                  <a:spcPts val="0"/>
                </a:spcBef>
                <a:spcAft>
                  <a:spcPts val="500"/>
                </a:spcAft>
              </a:pPr>
              <a:r>
                <a:rPr lang="vi-VN" sz="2800" b="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3"/>
          <a:stretch>
            <a:fillRect/>
          </a:stretch>
        </p:blipFill>
        <p:spPr>
          <a:xfrm>
            <a:off x="1340083" y="941462"/>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1978026" y="2845066"/>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bg1"/>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6537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2174</Words>
  <Application>Microsoft Office PowerPoint</Application>
  <PresentationFormat>Màn hình rộng</PresentationFormat>
  <Paragraphs>76</Paragraphs>
  <Slides>20</Slides>
  <Notes>13</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20</vt:i4>
      </vt:variant>
    </vt:vector>
  </HeadingPairs>
  <TitlesOfParts>
    <vt:vector size="30" baseType="lpstr">
      <vt:lpstr>等线</vt:lpstr>
      <vt:lpstr>Arial</vt:lpstr>
      <vt:lpstr>Calibri</vt:lpstr>
      <vt:lpstr>Calibri Light</vt:lpstr>
      <vt:lpstr>Cambria</vt:lpstr>
      <vt:lpstr>Segoe UI Historic</vt:lpstr>
      <vt:lpstr>Times New Roman</vt:lpstr>
      <vt:lpstr>Office Theme</vt:lpstr>
      <vt:lpstr>9_Office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10</cp:lastModifiedBy>
  <cp:revision>72</cp:revision>
  <dcterms:created xsi:type="dcterms:W3CDTF">2024-01-12T14:48:10Z</dcterms:created>
  <dcterms:modified xsi:type="dcterms:W3CDTF">2024-10-12T09:16:51Z</dcterms:modified>
</cp:coreProperties>
</file>