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  <p:sldMasterId id="2147483666" r:id="rId3"/>
  </p:sldMasterIdLst>
  <p:notesMasterIdLst>
    <p:notesMasterId r:id="rId13"/>
  </p:notesMasterIdLst>
  <p:sldIdLst>
    <p:sldId id="350" r:id="rId4"/>
    <p:sldId id="353" r:id="rId5"/>
    <p:sldId id="261" r:id="rId6"/>
    <p:sldId id="308" r:id="rId7"/>
    <p:sldId id="355" r:id="rId8"/>
    <p:sldId id="354" r:id="rId9"/>
    <p:sldId id="294" r:id="rId10"/>
    <p:sldId id="360" r:id="rId11"/>
    <p:sldId id="341" r:id="rId12"/>
  </p:sldIdLst>
  <p:sldSz cx="12192000" cy="6858000"/>
  <p:notesSz cx="6858000" cy="9144000"/>
  <p:embeddedFontLst>
    <p:embeddedFont>
      <p:font typeface="#9Slide03 Arima Madurai Black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Sans" panose="020B0604020202020204" charset="0"/>
      <p:bold r:id="rId19"/>
      <p:boldItalic r:id="rId20"/>
    </p:embeddedFont>
    <p:embeddedFont>
      <p:font typeface="宋体" panose="02010600030101010101" pitchFamily="2" charset="-122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等线" panose="020B0604020202020204" charset="-122"/>
      <p:regular r:id="rId26"/>
      <p:bold r:id="rId27"/>
    </p:embeddedFont>
    <p:embeddedFont>
      <p:font typeface="等线 Light" panose="020B0604020202020204" charset="-122"/>
      <p:regular r:id="rId28"/>
    </p:embeddedFont>
    <p:embeddedFont>
      <p:font typeface="Prompt Bold" panose="020B0604020202020204" charset="0"/>
      <p:regular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93E"/>
    <a:srgbClr val="FAEED8"/>
    <a:srgbClr val="93C146"/>
    <a:srgbClr val="9BEAEC"/>
    <a:srgbClr val="98E847"/>
    <a:srgbClr val="C20316"/>
    <a:srgbClr val="C7020C"/>
    <a:srgbClr val="FFF9D2"/>
    <a:srgbClr val="E90000"/>
    <a:srgbClr val="9E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25CF2-F6D0-4D94-A48B-68C84ED73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418A-6ECE-4580-A9F8-51ECDD7F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0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D89EE-A358-4AD7-BD0C-E81654C88B84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828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F92FD9-0977-4FA8-9A6E-04BCA40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65F0696-97F8-4403-A047-7EBC4A75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6040AF-435C-4DF6-A0DC-971B91328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859DBAC-12E5-46BE-960A-B3BAD76C1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4873964-6C08-4C59-97DA-E464222C6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8CBC2D4-550C-404D-94FF-A9300747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97E8400-1CD4-4943-B793-5D42130D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4FC7134-4E58-4CD1-8B8A-CC40BEF5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78DBEAD-3F30-49F5-A921-67D82F57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8C1A4CB-83C3-4EA2-A960-624857A2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F499992-77F9-4C1D-9198-77D36155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DFE992A-7C23-4FFE-935B-21161E2C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D478094-B499-44FD-A3E7-7EE66769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64EE73E-FCBC-4ABF-8380-6197AD18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E965A4D-F7C8-434F-BC47-E6FA69D5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138FCD-5DA8-4AC6-B201-611E164B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A363BED-ABEA-4AFE-AA0E-2D6C9C33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CACFAD7-8BD7-4D1D-82D7-F989D74E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45A77F3-BE78-4CE5-BA00-A570AC0E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71BE525-718F-486E-BAD7-82218ED2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E6E5381-55D0-4DF7-BDCB-30AC3FC2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6855F8-D2E4-413C-B625-234A4774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634755A-720F-4B43-B9AC-61D9E94AE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2F70858-B346-487E-86CA-DA1DF3569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2D688EF-1D3D-4F42-A9DF-CF1D6FCF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D9B29F8-7437-4562-AFC0-1D2C0B7F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F4F028-2432-4685-B41B-4328FF96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D053D3-6597-4905-9CAC-BCEC0C19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64E3623-B10E-4792-B9A1-AA6A5C449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44DFA5F-8507-4D16-AA51-15E46090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C0C09D-E361-4250-B4D4-72337534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6BF5CD1-1838-496E-BEF7-A73CEB5C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9BDAE7-3EE7-4FEA-BB9A-508D638BB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ED49DCC-FCD2-4254-98D6-CE9DEAA5E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A5BAA75-0E0A-4941-AC8D-0AA86DF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9291-43E7-4DD3-89FB-798215C6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4A9916A-1685-4777-8AEA-2153FEDB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9461"/>
            <a:ext cx="1856320" cy="18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F952AB-8B58-4E34-A223-E9AF5283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9691B96-2C0D-4443-B1F5-9774CB592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B08662-889B-4432-91BC-E2A8EA35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0172448-5097-4A7A-BE5D-1EB5890E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FCA2921-7E57-47DE-BCFF-DAE3FB20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0C4BF3-BA80-44C8-8612-F73B7364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02223E9-B89B-430A-88C2-5E5E2554D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97485CD-AACC-40A5-A406-1352E4B3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08BB348-733D-4132-946A-8223960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86B2AF-58D9-4076-A48C-19D1F968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A05D73-9FF3-4487-86FE-845AE2B0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D9DF7DD-5A2F-416A-A19E-12826317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4D9DF6-0F58-4134-BC8F-62DA5188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B9694D-4120-4522-A453-E5CD6A7A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7E9F369-BBE9-4322-BB38-2F4D36FA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C802DC2-7A8A-4B1D-B89F-5A28B4E5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025E29-F470-48F5-9448-6394D4CFA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9DE80EB-9DDB-4CC7-B7B8-858B65107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F7F05FA-5FAB-4D05-8A14-EA6A67E0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30537DA-C5A6-43CF-870D-F534334E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B260672-9D13-46DF-BEFE-1F6228ED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DC49ADCF-29B6-4B2F-8812-B6356E9B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C0A437-B1BE-491B-81F1-4CFBFCEF7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75DD92-195A-4EA1-BF02-8D052977A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9FC0B3-0DF6-43C0-BDC3-4050E812DF0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5BF16A5-79B7-4B04-A406-16CE5894F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04A3D93-94B3-4DED-844D-E364C1647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487F6F-D1AE-4DDA-AA02-BFB894E26E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8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1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="" xmlns:a16="http://schemas.microsoft.com/office/drawing/2014/main" id="{F62FD397-715A-4B6D-9C17-313E38F71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049" t="43364" r="51032" b="9158"/>
          <a:stretch/>
        </p:blipFill>
        <p:spPr>
          <a:xfrm flipH="1">
            <a:off x="-1" y="4122814"/>
            <a:ext cx="3567571" cy="273518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08CAA0-F751-4725-AE21-48DD53CAA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8807"/>
            <a:ext cx="12192000" cy="3060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DA7E29-F532-4626-8B01-691EB8CB3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152" y="5297971"/>
            <a:ext cx="377984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8958 -0.56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8">
            <a:extLst>
              <a:ext uri="{FF2B5EF4-FFF2-40B4-BE49-F238E27FC236}">
                <a16:creationId xmlns="" xmlns:a16="http://schemas.microsoft.com/office/drawing/2014/main" id="{D994E51B-45A3-4C8A-B0A3-F37E5DCB50A1}"/>
              </a:ext>
            </a:extLst>
          </p:cNvPr>
          <p:cNvSpPr/>
          <p:nvPr/>
        </p:nvSpPr>
        <p:spPr>
          <a:xfrm>
            <a:off x="2927715" y="3688677"/>
            <a:ext cx="7136529" cy="2271326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7EE7318-330D-4BFD-B2EC-332E943000F2}"/>
              </a:ext>
            </a:extLst>
          </p:cNvPr>
          <p:cNvGrpSpPr/>
          <p:nvPr/>
        </p:nvGrpSpPr>
        <p:grpSpPr>
          <a:xfrm>
            <a:off x="-343680" y="5211582"/>
            <a:ext cx="12535679" cy="1792817"/>
            <a:chOff x="-343680" y="5211582"/>
            <a:chExt cx="12535679" cy="1792817"/>
          </a:xfrm>
        </p:grpSpPr>
        <p:pic>
          <p:nvPicPr>
            <p:cNvPr id="7" name="图片 31">
              <a:extLst>
                <a:ext uri="{FF2B5EF4-FFF2-40B4-BE49-F238E27FC236}">
                  <a16:creationId xmlns="" xmlns:a16="http://schemas.microsoft.com/office/drawing/2014/main" id="{29FE7A80-C8F0-4D02-B1F4-441802469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3680" y="5211582"/>
              <a:ext cx="8878079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31">
              <a:extLst>
                <a:ext uri="{FF2B5EF4-FFF2-40B4-BE49-F238E27FC236}">
                  <a16:creationId xmlns="" xmlns:a16="http://schemas.microsoft.com/office/drawing/2014/main" id="{5E7F0259-6E88-42C2-A018-D94E5E12A9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123"/>
            <a:stretch/>
          </p:blipFill>
          <p:spPr bwMode="auto">
            <a:xfrm>
              <a:off x="7772399" y="5211582"/>
              <a:ext cx="4419600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C25E303-240F-4B05-A067-0EA59810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12" y="223814"/>
            <a:ext cx="8919221" cy="3651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860A744-28FE-4074-9B26-2B0A4771A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94" y="4059556"/>
            <a:ext cx="7955970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65" y="3687973"/>
            <a:ext cx="3052482" cy="3052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471" y="1634993"/>
            <a:ext cx="872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Tôi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là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hướng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dẫn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viên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du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lịch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Google Shape;2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286156" y="-213664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41385">
            <a:off x="10290760" y="567671"/>
            <a:ext cx="1951011" cy="212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ED927E67-6433-4019-9F6E-CE37E4BC25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1062" r="8388" b="15583"/>
          <a:stretch/>
        </p:blipFill>
        <p:spPr>
          <a:xfrm>
            <a:off x="0" y="4910673"/>
            <a:ext cx="12397838" cy="188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69" y1="25051" x2="50000" y2="34497"/>
                        <a14:foregroundMark x1="50000" y1="34497" x2="50000" y2="34497"/>
                        <a14:foregroundMark x1="56352" y1="24435" x2="59631" y2="32444"/>
                        <a14:foregroundMark x1="59631" y1="32444" x2="59631" y2="3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90" y="2329067"/>
            <a:ext cx="4420446" cy="44113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A3CA47D-6472-49B8-A66E-E7A53E795D69}"/>
              </a:ext>
            </a:extLst>
          </p:cNvPr>
          <p:cNvGrpSpPr/>
          <p:nvPr/>
        </p:nvGrpSpPr>
        <p:grpSpPr>
          <a:xfrm>
            <a:off x="-343680" y="5211582"/>
            <a:ext cx="12535679" cy="1792817"/>
            <a:chOff x="-343680" y="5211582"/>
            <a:chExt cx="12535679" cy="1792817"/>
          </a:xfrm>
        </p:grpSpPr>
        <p:pic>
          <p:nvPicPr>
            <p:cNvPr id="11" name="图片 31">
              <a:extLst>
                <a:ext uri="{FF2B5EF4-FFF2-40B4-BE49-F238E27FC236}">
                  <a16:creationId xmlns="" xmlns:a16="http://schemas.microsoft.com/office/drawing/2014/main" id="{3DC967BF-474D-46A1-8C91-F725CC12B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3680" y="5211582"/>
              <a:ext cx="8878079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31">
              <a:extLst>
                <a:ext uri="{FF2B5EF4-FFF2-40B4-BE49-F238E27FC236}">
                  <a16:creationId xmlns="" xmlns:a16="http://schemas.microsoft.com/office/drawing/2014/main" id="{427A0A77-9510-4E84-B0B1-DF04E4BA9C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123"/>
            <a:stretch/>
          </p:blipFill>
          <p:spPr bwMode="auto">
            <a:xfrm>
              <a:off x="7772399" y="5211582"/>
              <a:ext cx="4419600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6963DBC-B629-4E94-A230-ABCB65A62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555" y="0"/>
            <a:ext cx="975445" cy="11705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27D11DC-8A0F-462F-9D4E-16D3C59C3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628" y="1177799"/>
            <a:ext cx="3537273" cy="54076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C5858CF-187C-4795-BA21-6269AEDAA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4207" y="5950806"/>
            <a:ext cx="396275" cy="37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F8EA817-9B49-4A5E-BEA1-CE70E9BA3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621" y="5258850"/>
            <a:ext cx="652329" cy="6919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CDCEA64-7E8C-42C5-9F4A-250764879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16555" y="5587362"/>
            <a:ext cx="1252983" cy="12558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90D25F9-0679-4EF7-8AD5-6A00D149C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932" y="4866807"/>
            <a:ext cx="358907" cy="3422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4BC554C-F3AD-4606-9123-0706BEBB61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12" y="5116736"/>
            <a:ext cx="666387" cy="62794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360D3E2-8B55-42C4-B9D1-C96ECBA903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756" y="4673518"/>
            <a:ext cx="1095052" cy="1071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DECC88B2-0FDE-483B-984C-CCEE3E6D36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049" t="43364" r="51032" b="9158"/>
          <a:stretch/>
        </p:blipFill>
        <p:spPr>
          <a:xfrm>
            <a:off x="983639" y="1294798"/>
            <a:ext cx="3283358" cy="269384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21">
            <a:extLst>
              <a:ext uri="{FF2B5EF4-FFF2-40B4-BE49-F238E27FC236}">
                <a16:creationId xmlns="" xmlns:a16="http://schemas.microsoft.com/office/drawing/2014/main" id="{DECC88B2-0FDE-483B-984C-CCEE3E6D36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049" t="43364" r="49882"/>
          <a:stretch/>
        </p:blipFill>
        <p:spPr>
          <a:xfrm>
            <a:off x="6280039" y="1785669"/>
            <a:ext cx="3553898" cy="299071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21">
            <a:extLst>
              <a:ext uri="{FF2B5EF4-FFF2-40B4-BE49-F238E27FC236}">
                <a16:creationId xmlns="" xmlns:a16="http://schemas.microsoft.com/office/drawing/2014/main" id="{DECC88B2-0FDE-483B-984C-CCEE3E6D36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049" t="43364" r="49882"/>
          <a:stretch/>
        </p:blipFill>
        <p:spPr>
          <a:xfrm>
            <a:off x="1047685" y="4075871"/>
            <a:ext cx="3318898" cy="323463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1">
            <a:extLst>
              <a:ext uri="{FF2B5EF4-FFF2-40B4-BE49-F238E27FC236}">
                <a16:creationId xmlns="" xmlns:a16="http://schemas.microsoft.com/office/drawing/2014/main" id="{DECC88B2-0FDE-483B-984C-CCEE3E6D36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049" t="43364" r="49882"/>
          <a:stretch/>
        </p:blipFill>
        <p:spPr>
          <a:xfrm>
            <a:off x="6379625" y="3915751"/>
            <a:ext cx="3480380" cy="315359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Freeform 23"/>
          <p:cNvSpPr>
            <a:spLocks noEditPoints="1"/>
          </p:cNvSpPr>
          <p:nvPr/>
        </p:nvSpPr>
        <p:spPr bwMode="auto">
          <a:xfrm rot="20640000">
            <a:off x="267520" y="712901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entagon 2">
            <a:hlinkClick r:id="rId15" action="ppaction://hlinksldjump"/>
          </p:cNvPr>
          <p:cNvSpPr/>
          <p:nvPr/>
        </p:nvSpPr>
        <p:spPr>
          <a:xfrm>
            <a:off x="10593977" y="169817"/>
            <a:ext cx="1598023" cy="41544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</a:rPr>
              <a:t>Hoàn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  <a:hlinkClick r:id="rId1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thành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hlinkClick r:id="rId16" action="ppaction://hlinksldjump"/>
          </p:cNvPr>
          <p:cNvSpPr/>
          <p:nvPr/>
        </p:nvSpPr>
        <p:spPr>
          <a:xfrm>
            <a:off x="6223649" y="2055354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Oval 25">
            <a:hlinkClick r:id="rId15" action="ppaction://hlinksldjump"/>
          </p:cNvPr>
          <p:cNvSpPr/>
          <p:nvPr/>
        </p:nvSpPr>
        <p:spPr>
          <a:xfrm>
            <a:off x="804538" y="1939100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Oval 26">
            <a:hlinkClick r:id="rId17" action="ppaction://hlinksldjump"/>
          </p:cNvPr>
          <p:cNvSpPr/>
          <p:nvPr/>
        </p:nvSpPr>
        <p:spPr>
          <a:xfrm>
            <a:off x="877156" y="4450801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Oval 27">
            <a:hlinkClick r:id="" action="ppaction://noaction"/>
          </p:cNvPr>
          <p:cNvSpPr/>
          <p:nvPr/>
        </p:nvSpPr>
        <p:spPr>
          <a:xfrm>
            <a:off x="6431371" y="4342159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" name="Tieng-may-bay-keu-o-san-b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095066" y="5744678"/>
            <a:ext cx="609600" cy="609600"/>
          </a:xfrm>
          <a:prstGeom prst="rect">
            <a:avLst/>
          </a:prstGeom>
        </p:spPr>
      </p:pic>
      <p:pic>
        <p:nvPicPr>
          <p:cNvPr id="5" name="Tieng-may-bay-keu-o-san-b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00944" y="3306151"/>
            <a:ext cx="609600" cy="609600"/>
          </a:xfrm>
          <a:prstGeom prst="rect">
            <a:avLst/>
          </a:prstGeom>
        </p:spPr>
      </p:pic>
      <p:pic>
        <p:nvPicPr>
          <p:cNvPr id="29" name="Tieng-may-bay-keu-o-san-b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99851" y="3963215"/>
            <a:ext cx="609600" cy="609600"/>
          </a:xfrm>
          <a:prstGeom prst="rect">
            <a:avLst/>
          </a:prstGeom>
        </p:spPr>
      </p:pic>
      <p:pic>
        <p:nvPicPr>
          <p:cNvPr id="30" name="Tieng-may-bay-keu-o-san-b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00944" y="6354278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3BE82A-EF61-4281-996B-B0F712B600D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0438" y="237182"/>
            <a:ext cx="948619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20794 -0.5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28958 -0.565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499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32539 -0.509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76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9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46563 -0.962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8">
            <a:extLst>
              <a:ext uri="{FF2B5EF4-FFF2-40B4-BE49-F238E27FC236}">
                <a16:creationId xmlns="" xmlns:a16="http://schemas.microsoft.com/office/drawing/2014/main" id="{D994E51B-45A3-4C8A-B0A3-F37E5DCB50A1}"/>
              </a:ext>
            </a:extLst>
          </p:cNvPr>
          <p:cNvSpPr/>
          <p:nvPr/>
        </p:nvSpPr>
        <p:spPr>
          <a:xfrm>
            <a:off x="2927715" y="3688677"/>
            <a:ext cx="7136529" cy="2271326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E2FEFCE-E3A3-4913-B48C-D828F32DEFB2}"/>
              </a:ext>
            </a:extLst>
          </p:cNvPr>
          <p:cNvGrpSpPr/>
          <p:nvPr/>
        </p:nvGrpSpPr>
        <p:grpSpPr>
          <a:xfrm>
            <a:off x="-343680" y="5211582"/>
            <a:ext cx="12535679" cy="1792817"/>
            <a:chOff x="-343680" y="5211582"/>
            <a:chExt cx="12535679" cy="1792817"/>
          </a:xfrm>
        </p:grpSpPr>
        <p:pic>
          <p:nvPicPr>
            <p:cNvPr id="7" name="图片 31">
              <a:extLst>
                <a:ext uri="{FF2B5EF4-FFF2-40B4-BE49-F238E27FC236}">
                  <a16:creationId xmlns="" xmlns:a16="http://schemas.microsoft.com/office/drawing/2014/main" id="{FE330525-230D-4765-A20A-5DFBCC734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3680" y="5211582"/>
              <a:ext cx="8878079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31">
              <a:extLst>
                <a:ext uri="{FF2B5EF4-FFF2-40B4-BE49-F238E27FC236}">
                  <a16:creationId xmlns="" xmlns:a16="http://schemas.microsoft.com/office/drawing/2014/main" id="{6632379C-B9A2-47A3-8F15-6F41137181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123"/>
            <a:stretch/>
          </p:blipFill>
          <p:spPr bwMode="auto">
            <a:xfrm>
              <a:off x="7772399" y="5211582"/>
              <a:ext cx="4419600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C97923-0ACA-4FB8-8436-84C4809D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72" y="36856"/>
            <a:ext cx="8919221" cy="3651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2DD567-915D-42E4-B97B-746310816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72" y="3800123"/>
            <a:ext cx="7955970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8">
            <a:extLst>
              <a:ext uri="{FF2B5EF4-FFF2-40B4-BE49-F238E27FC236}">
                <a16:creationId xmlns="" xmlns:a16="http://schemas.microsoft.com/office/drawing/2014/main" id="{CC3294F3-FA00-48C7-A2F4-B38C72A17D00}"/>
              </a:ext>
            </a:extLst>
          </p:cNvPr>
          <p:cNvSpPr/>
          <p:nvPr/>
        </p:nvSpPr>
        <p:spPr>
          <a:xfrm>
            <a:off x="636605" y="1309407"/>
            <a:ext cx="10914692" cy="5063907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400">
              <a:ln w="76200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="" xmlns:a16="http://schemas.microsoft.com/office/drawing/2014/main" id="{593EADA2-625C-4DFF-93A1-40FC2058ACD6}"/>
              </a:ext>
            </a:extLst>
          </p:cNvPr>
          <p:cNvSpPr/>
          <p:nvPr/>
        </p:nvSpPr>
        <p:spPr>
          <a:xfrm>
            <a:off x="709126" y="484685"/>
            <a:ext cx="10506269" cy="824722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ln w="76200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828F3D43-C70C-45DF-9D8D-25D33EC32B4F}"/>
              </a:ext>
            </a:extLst>
          </p:cNvPr>
          <p:cNvSpPr txBox="1"/>
          <p:nvPr/>
        </p:nvSpPr>
        <p:spPr>
          <a:xfrm>
            <a:off x="976605" y="601521"/>
            <a:ext cx="1028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Lập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dàn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miêu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tả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cảnh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effectLst>
                  <a:glow rad="101600">
                    <a:srgbClr val="4BACC6">
                      <a:lumMod val="60000"/>
                      <a:lumOff val="40000"/>
                      <a:alpha val="35000"/>
                    </a:srgbClr>
                  </a:glow>
                </a:effectLst>
                <a:latin typeface="Nunito Sans" pitchFamily="2" charset="0"/>
              </a:rPr>
              <a:t>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51F83B37-47B7-4EDF-8582-BFD77E1A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084" y="1752115"/>
            <a:ext cx="944601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defTabSz="609630" eaLnBrk="1" hangingPunct="1">
              <a:lnSpc>
                <a:spcPct val="130000"/>
              </a:lnSpc>
            </a:pP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a)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bắt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quê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16">
            <a:extLst>
              <a:ext uri="{FF2B5EF4-FFF2-40B4-BE49-F238E27FC236}">
                <a16:creationId xmlns="" xmlns:a16="http://schemas.microsoft.com/office/drawing/2014/main" id="{57E52108-CBFF-4006-B727-3F249686F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52" y="1705306"/>
            <a:ext cx="1122891" cy="923929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="" xmlns:a16="http://schemas.microsoft.com/office/drawing/2014/main" id="{3C3EAD3B-98B2-4B1B-BC39-DC9EC92AC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52" y="2752706"/>
            <a:ext cx="1122891" cy="92392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222A1D1E-B1FF-43EC-82D6-BB2E5492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253" y="3799680"/>
            <a:ext cx="1122891" cy="923929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="" xmlns:a16="http://schemas.microsoft.com/office/drawing/2014/main" id="{72C40748-F430-4E94-98EE-25A7A7F94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56" y="4841421"/>
            <a:ext cx="1122891" cy="92392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="" xmlns:a16="http://schemas.microsoft.com/office/drawing/2014/main" id="{0E20FD48-51F1-41AB-892A-0A2E5710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868" y="3859691"/>
            <a:ext cx="9446010" cy="6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defTabSz="609630" eaLnBrk="1" hangingPunct="1">
              <a:lnSpc>
                <a:spcPct val="130000"/>
              </a:lnSpc>
            </a:pPr>
            <a:r>
              <a:rPr lang="vi-VN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c) Trường em trước buổi học.</a:t>
            </a:r>
            <a:endParaRPr lang="en-US" altLang="en-US" sz="32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D733F372-9C30-42EA-A91E-59CA06D68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868" y="4946584"/>
            <a:ext cx="9446010" cy="6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defTabSz="609630" eaLnBrk="1" hangingPunct="1">
              <a:lnSpc>
                <a:spcPct val="130000"/>
              </a:lnSpc>
            </a:pPr>
            <a:r>
              <a:rPr lang="vi-VN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d) Một khu vui chơi, giải trí mà em thích.</a:t>
            </a:r>
            <a:endParaRPr lang="en-US" altLang="en-US" sz="32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6CAF0078-297B-4730-8784-E5B15EA0C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638" y="2802545"/>
            <a:ext cx="9446010" cy="6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defTabSz="609630" eaLnBrk="1" hangingPunct="1">
              <a:lnSpc>
                <a:spcPct val="130000"/>
              </a:lnSpc>
            </a:pP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b)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đêm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trăng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7E56DAF-9CC1-4B14-A3CD-91EADAF8E155}"/>
              </a:ext>
            </a:extLst>
          </p:cNvPr>
          <p:cNvGrpSpPr/>
          <p:nvPr/>
        </p:nvGrpSpPr>
        <p:grpSpPr>
          <a:xfrm>
            <a:off x="-343680" y="5211582"/>
            <a:ext cx="12535679" cy="1792817"/>
            <a:chOff x="-343680" y="5211582"/>
            <a:chExt cx="12535679" cy="1792817"/>
          </a:xfrm>
        </p:grpSpPr>
        <p:pic>
          <p:nvPicPr>
            <p:cNvPr id="14" name="图片 31">
              <a:extLst>
                <a:ext uri="{FF2B5EF4-FFF2-40B4-BE49-F238E27FC236}">
                  <a16:creationId xmlns="" xmlns:a16="http://schemas.microsoft.com/office/drawing/2014/main" id="{22306CFB-F87E-4751-A00D-5D13782B0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3680" y="5211582"/>
              <a:ext cx="8878079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31">
              <a:extLst>
                <a:ext uri="{FF2B5EF4-FFF2-40B4-BE49-F238E27FC236}">
                  <a16:creationId xmlns="" xmlns:a16="http://schemas.microsoft.com/office/drawing/2014/main" id="{B0E7D266-FACA-4132-834E-BBBA728693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123"/>
            <a:stretch/>
          </p:blipFill>
          <p:spPr bwMode="auto">
            <a:xfrm>
              <a:off x="7772399" y="5211582"/>
              <a:ext cx="4419600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232909" y="2050945"/>
            <a:ext cx="3859374" cy="2754075"/>
            <a:chOff x="7296658" y="2250078"/>
            <a:chExt cx="3859374" cy="2754075"/>
          </a:xfrm>
        </p:grpSpPr>
        <p:sp>
          <p:nvSpPr>
            <p:cNvPr id="16" name="Rectangle: Rounded Corners 18">
              <a:extLst>
                <a:ext uri="{FF2B5EF4-FFF2-40B4-BE49-F238E27FC236}">
                  <a16:creationId xmlns="" xmlns:a16="http://schemas.microsoft.com/office/drawing/2014/main" id="{D994E51B-45A3-4C8A-B0A3-F37E5DCB50A1}"/>
                </a:ext>
              </a:extLst>
            </p:cNvPr>
            <p:cNvSpPr/>
            <p:nvPr/>
          </p:nvSpPr>
          <p:spPr>
            <a:xfrm>
              <a:off x="7341759" y="2733800"/>
              <a:ext cx="3814273" cy="2270353"/>
            </a:xfrm>
            <a:prstGeom prst="roundRect">
              <a:avLst>
                <a:gd name="adj" fmla="val 10270"/>
              </a:avLst>
            </a:prstGeom>
            <a:solidFill>
              <a:schemeClr val="bg1">
                <a:alpha val="86000"/>
              </a:schemeClr>
            </a:solidFill>
            <a:ln w="285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8601296" y="2250078"/>
              <a:ext cx="1295197" cy="483989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Tiêu</a:t>
              </a:r>
              <a:r>
                <a:rPr lang="en-US" sz="2400" b="1" dirty="0" smtClean="0">
                  <a:solidFill>
                    <a:prstClr val="black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chí</a:t>
              </a:r>
              <a:endParaRPr 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96658" y="2910270"/>
              <a:ext cx="382384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Aft>
                  <a:spcPts val="1200"/>
                </a:spcAft>
                <a:buFontTx/>
                <a:buChar char="-"/>
              </a:pPr>
              <a:r>
                <a:rPr lang="en-US" sz="2000" b="1" dirty="0" err="1" smtClean="0">
                  <a:latin typeface="Nunito" pitchFamily="2" charset="0"/>
                </a:rPr>
                <a:t>Đúng</a:t>
              </a:r>
              <a:r>
                <a:rPr lang="en-US" sz="2000" b="1" dirty="0" smtClean="0">
                  <a:latin typeface="Nunito" pitchFamily="2" charset="0"/>
                </a:rPr>
                <a:t>, </a:t>
              </a:r>
              <a:r>
                <a:rPr lang="en-US" sz="2000" b="1" dirty="0" err="1" smtClean="0">
                  <a:latin typeface="Nunito" pitchFamily="2" charset="0"/>
                </a:rPr>
                <a:t>đủ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bố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cục</a:t>
              </a:r>
              <a:r>
                <a:rPr lang="en-US" sz="2000" b="1" dirty="0" smtClean="0">
                  <a:latin typeface="Nunito" pitchFamily="2" charset="0"/>
                </a:rPr>
                <a:t> 3 </a:t>
              </a:r>
              <a:r>
                <a:rPr lang="en-US" sz="2000" b="1" dirty="0" err="1" smtClean="0">
                  <a:latin typeface="Nunito" pitchFamily="2" charset="0"/>
                </a:rPr>
                <a:t>phần</a:t>
              </a:r>
              <a:endParaRPr lang="en-US" sz="2000" b="1" dirty="0" smtClean="0">
                <a:latin typeface="Nunito" pitchFamily="2" charset="0"/>
              </a:endParaRPr>
            </a:p>
            <a:p>
              <a:pPr marL="285750" indent="-285750" algn="just">
                <a:spcAft>
                  <a:spcPts val="1200"/>
                </a:spcAft>
                <a:buFontTx/>
                <a:buChar char="-"/>
              </a:pPr>
              <a:r>
                <a:rPr lang="en-US" sz="2000" b="1" dirty="0" err="1" smtClean="0">
                  <a:latin typeface="Nunito" pitchFamily="2" charset="0"/>
                </a:rPr>
                <a:t>Nêu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được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các</a:t>
              </a:r>
              <a:r>
                <a:rPr lang="en-US" sz="2000" b="1" dirty="0" smtClean="0">
                  <a:latin typeface="Nunito" pitchFamily="2" charset="0"/>
                </a:rPr>
                <a:t> ý </a:t>
              </a:r>
              <a:r>
                <a:rPr lang="en-US" sz="2000" b="1" dirty="0" err="1" smtClean="0">
                  <a:latin typeface="Nunito" pitchFamily="2" charset="0"/>
                </a:rPr>
                <a:t>theo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trình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tự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thời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gian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hoặc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không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gian</a:t>
              </a:r>
              <a:endParaRPr lang="en-US" sz="2000" b="1" dirty="0" smtClean="0">
                <a:latin typeface="Nunito" pitchFamily="2" charset="0"/>
              </a:endParaRPr>
            </a:p>
            <a:p>
              <a:pPr marL="285750" indent="-285750" algn="just">
                <a:spcAft>
                  <a:spcPts val="1200"/>
                </a:spcAft>
                <a:buFontTx/>
                <a:buChar char="-"/>
              </a:pPr>
              <a:r>
                <a:rPr lang="en-US" sz="2000" b="1" dirty="0" err="1" smtClean="0">
                  <a:latin typeface="Nunito" pitchFamily="2" charset="0"/>
                </a:rPr>
                <a:t>Từ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ngữ</a:t>
              </a:r>
              <a:r>
                <a:rPr lang="en-US" sz="2000" b="1" dirty="0" smtClean="0">
                  <a:latin typeface="Nunito" pitchFamily="2" charset="0"/>
                </a:rPr>
                <a:t>, </a:t>
              </a:r>
              <a:r>
                <a:rPr lang="en-US" sz="2000" b="1" dirty="0" err="1">
                  <a:latin typeface="Nunito" pitchFamily="2" charset="0"/>
                </a:rPr>
                <a:t>h</a:t>
              </a:r>
              <a:r>
                <a:rPr lang="en-US" sz="2000" b="1" dirty="0" err="1" smtClean="0">
                  <a:latin typeface="Nunito" pitchFamily="2" charset="0"/>
                </a:rPr>
                <a:t>ình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ảnh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phù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hợp</a:t>
              </a:r>
              <a:r>
                <a:rPr lang="en-US" sz="2000" b="1" dirty="0" smtClean="0">
                  <a:latin typeface="Nunito" pitchFamily="2" charset="0"/>
                </a:rPr>
                <a:t>, </a:t>
              </a:r>
              <a:r>
                <a:rPr lang="en-US" sz="2000" b="1" dirty="0" err="1" smtClean="0">
                  <a:latin typeface="Nunito" pitchFamily="2" charset="0"/>
                </a:rPr>
                <a:t>sáng</a:t>
              </a:r>
              <a:r>
                <a:rPr lang="en-US" sz="2000" b="1" dirty="0" smtClean="0">
                  <a:latin typeface="Nunito" pitchFamily="2" charset="0"/>
                </a:rPr>
                <a:t> </a:t>
              </a:r>
              <a:r>
                <a:rPr lang="en-US" sz="2000" b="1" dirty="0" err="1" smtClean="0">
                  <a:latin typeface="Nunito" pitchFamily="2" charset="0"/>
                </a:rPr>
                <a:t>tạo</a:t>
              </a:r>
              <a:endParaRPr lang="en-US" sz="2000" b="1" dirty="0" smtClean="0">
                <a:latin typeface="Nunit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7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25600" y="1624360"/>
            <a:ext cx="4603517" cy="9207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6532" y="33323"/>
            <a:ext cx="11255200" cy="684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000" b="1" spc="106" dirty="0" err="1">
                <a:solidFill>
                  <a:srgbClr val="FF0000"/>
                </a:solidFill>
                <a:latin typeface="Prompt Bold"/>
              </a:rPr>
              <a:t>DÀN</a:t>
            </a:r>
            <a:r>
              <a:rPr lang="en-US" sz="4000" b="1" spc="106" dirty="0">
                <a:solidFill>
                  <a:srgbClr val="FF0000"/>
                </a:solidFill>
                <a:latin typeface="Prompt Bold"/>
              </a:rPr>
              <a:t> Ý </a:t>
            </a:r>
            <a:r>
              <a:rPr lang="en-US" sz="4000" b="1" spc="106" dirty="0" err="1">
                <a:solidFill>
                  <a:srgbClr val="FF0000"/>
                </a:solidFill>
                <a:latin typeface="Prompt Bold"/>
              </a:rPr>
              <a:t>THAM</a:t>
            </a:r>
            <a:r>
              <a:rPr lang="en-US" sz="4000" b="1" spc="106" dirty="0">
                <a:solidFill>
                  <a:srgbClr val="FF0000"/>
                </a:solidFill>
                <a:latin typeface="Prompt Bold"/>
              </a:rPr>
              <a:t> </a:t>
            </a:r>
            <a:r>
              <a:rPr lang="en-US" sz="4000" b="1" spc="106" dirty="0" err="1">
                <a:solidFill>
                  <a:srgbClr val="FF0000"/>
                </a:solidFill>
                <a:latin typeface="Prompt Bold"/>
              </a:rPr>
              <a:t>KHẢO</a:t>
            </a:r>
            <a:r>
              <a:rPr lang="en-US" sz="4000" b="1" spc="106" dirty="0">
                <a:solidFill>
                  <a:srgbClr val="FF0000"/>
                </a:solidFill>
                <a:latin typeface="Prompt Bold"/>
              </a:rPr>
              <a:t>                                                                                            </a:t>
            </a:r>
          </a:p>
        </p:txBody>
      </p:sp>
      <p:sp>
        <p:nvSpPr>
          <p:cNvPr id="34" name="Freeform 33"/>
          <p:cNvSpPr/>
          <p:nvPr/>
        </p:nvSpPr>
        <p:spPr>
          <a:xfrm>
            <a:off x="571500" y="3427379"/>
            <a:ext cx="11242499" cy="2262221"/>
          </a:xfrm>
          <a:custGeom>
            <a:avLst/>
            <a:gdLst>
              <a:gd name="connsiteX0" fmla="*/ 0 w 12192000"/>
              <a:gd name="connsiteY0" fmla="*/ 479221 h 4792206"/>
              <a:gd name="connsiteX1" fmla="*/ 479221 w 12192000"/>
              <a:gd name="connsiteY1" fmla="*/ 0 h 4792206"/>
              <a:gd name="connsiteX2" fmla="*/ 11712779 w 12192000"/>
              <a:gd name="connsiteY2" fmla="*/ 0 h 4792206"/>
              <a:gd name="connsiteX3" fmla="*/ 12192000 w 12192000"/>
              <a:gd name="connsiteY3" fmla="*/ 479221 h 4792206"/>
              <a:gd name="connsiteX4" fmla="*/ 12192000 w 12192000"/>
              <a:gd name="connsiteY4" fmla="*/ 4312985 h 4792206"/>
              <a:gd name="connsiteX5" fmla="*/ 11712779 w 12192000"/>
              <a:gd name="connsiteY5" fmla="*/ 4792206 h 4792206"/>
              <a:gd name="connsiteX6" fmla="*/ 479221 w 12192000"/>
              <a:gd name="connsiteY6" fmla="*/ 4792206 h 4792206"/>
              <a:gd name="connsiteX7" fmla="*/ 0 w 12192000"/>
              <a:gd name="connsiteY7" fmla="*/ 4312985 h 4792206"/>
              <a:gd name="connsiteX8" fmla="*/ 0 w 12192000"/>
              <a:gd name="connsiteY8" fmla="*/ 479221 h 479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792206">
                <a:moveTo>
                  <a:pt x="0" y="479221"/>
                </a:moveTo>
                <a:cubicBezTo>
                  <a:pt x="0" y="214555"/>
                  <a:pt x="214555" y="0"/>
                  <a:pt x="479221" y="0"/>
                </a:cubicBezTo>
                <a:lnTo>
                  <a:pt x="11712779" y="0"/>
                </a:lnTo>
                <a:cubicBezTo>
                  <a:pt x="11977445" y="0"/>
                  <a:pt x="12192000" y="214555"/>
                  <a:pt x="12192000" y="479221"/>
                </a:cubicBezTo>
                <a:lnTo>
                  <a:pt x="12192000" y="4312985"/>
                </a:lnTo>
                <a:cubicBezTo>
                  <a:pt x="12192000" y="4577651"/>
                  <a:pt x="11977445" y="4792206"/>
                  <a:pt x="11712779" y="4792206"/>
                </a:cubicBezTo>
                <a:lnTo>
                  <a:pt x="479221" y="4792206"/>
                </a:lnTo>
                <a:cubicBezTo>
                  <a:pt x="214555" y="4792206"/>
                  <a:pt x="0" y="4577651"/>
                  <a:pt x="0" y="4312985"/>
                </a:cubicBezTo>
                <a:lnTo>
                  <a:pt x="0" y="479221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solidFill>
              <a:srgbClr val="5A901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0175" tIns="81280" rIns="81281" bIns="81280" numCol="1" spcCol="1270" anchor="ctr" anchorCtr="0">
            <a:noAutofit/>
          </a:bodyPr>
          <a:lstStyle/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0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Tả chi tiết:</a:t>
            </a:r>
          </a:p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0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Tả sự thay đổi của cảnh theo thời gian.</a:t>
            </a:r>
          </a:p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0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Tả theo trình tự từng bộ phận của cảnh:</a:t>
            </a:r>
          </a:p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0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Từ xa đến gần hoặc từ gần đến xa.</a:t>
            </a:r>
          </a:p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0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Từ cao xuống thấp hoặc từ thấp lên cao.</a:t>
            </a:r>
          </a:p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0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Tả hoạt động của con người hoặc động vật có liên quan đến cảnh.</a:t>
            </a:r>
            <a:endParaRPr lang="en-US" sz="20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7402" y="613316"/>
            <a:ext cx="11243901" cy="1288294"/>
            <a:chOff x="836103" y="1264735"/>
            <a:chExt cx="16865851" cy="1932441"/>
          </a:xfrm>
        </p:grpSpPr>
        <p:sp>
          <p:nvSpPr>
            <p:cNvPr id="2" name="Flowchart: Delay 1"/>
            <p:cNvSpPr/>
            <p:nvPr/>
          </p:nvSpPr>
          <p:spPr>
            <a:xfrm rot="16200000">
              <a:off x="8303857" y="-6200920"/>
              <a:ext cx="1932441" cy="16863752"/>
            </a:xfrm>
            <a:prstGeom prst="flowChartDelay">
              <a:avLst/>
            </a:prstGeom>
            <a:solidFill>
              <a:srgbClr val="E7822A">
                <a:alpha val="40000"/>
              </a:srgbClr>
            </a:solidFill>
            <a:ln>
              <a:solidFill>
                <a:srgbClr val="E67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36103" y="1725483"/>
              <a:ext cx="14602017" cy="1291998"/>
            </a:xfrm>
            <a:custGeom>
              <a:avLst/>
              <a:gdLst>
                <a:gd name="connsiteX0" fmla="*/ 0 w 12192000"/>
                <a:gd name="connsiteY0" fmla="*/ 129200 h 1291998"/>
                <a:gd name="connsiteX1" fmla="*/ 129200 w 12192000"/>
                <a:gd name="connsiteY1" fmla="*/ 0 h 1291998"/>
                <a:gd name="connsiteX2" fmla="*/ 12062800 w 12192000"/>
                <a:gd name="connsiteY2" fmla="*/ 0 h 1291998"/>
                <a:gd name="connsiteX3" fmla="*/ 12192000 w 12192000"/>
                <a:gd name="connsiteY3" fmla="*/ 129200 h 1291998"/>
                <a:gd name="connsiteX4" fmla="*/ 12192000 w 12192000"/>
                <a:gd name="connsiteY4" fmla="*/ 1162798 h 1291998"/>
                <a:gd name="connsiteX5" fmla="*/ 12062800 w 12192000"/>
                <a:gd name="connsiteY5" fmla="*/ 1291998 h 1291998"/>
                <a:gd name="connsiteX6" fmla="*/ 129200 w 12192000"/>
                <a:gd name="connsiteY6" fmla="*/ 1291998 h 1291998"/>
                <a:gd name="connsiteX7" fmla="*/ 0 w 12192000"/>
                <a:gd name="connsiteY7" fmla="*/ 1162798 h 1291998"/>
                <a:gd name="connsiteX8" fmla="*/ 0 w 12192000"/>
                <a:gd name="connsiteY8" fmla="*/ 129200 h 129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291998">
                  <a:moveTo>
                    <a:pt x="0" y="129200"/>
                  </a:moveTo>
                  <a:cubicBezTo>
                    <a:pt x="0" y="57845"/>
                    <a:pt x="57845" y="0"/>
                    <a:pt x="129200" y="0"/>
                  </a:cubicBezTo>
                  <a:lnTo>
                    <a:pt x="12062800" y="0"/>
                  </a:lnTo>
                  <a:cubicBezTo>
                    <a:pt x="12134155" y="0"/>
                    <a:pt x="12192000" y="57845"/>
                    <a:pt x="12192000" y="129200"/>
                  </a:cubicBezTo>
                  <a:lnTo>
                    <a:pt x="12192000" y="1162798"/>
                  </a:lnTo>
                  <a:cubicBezTo>
                    <a:pt x="12192000" y="1234153"/>
                    <a:pt x="12134155" y="1291998"/>
                    <a:pt x="12062800" y="1291998"/>
                  </a:cubicBezTo>
                  <a:lnTo>
                    <a:pt x="129200" y="1291998"/>
                  </a:lnTo>
                  <a:cubicBezTo>
                    <a:pt x="57845" y="1291998"/>
                    <a:pt x="0" y="1234153"/>
                    <a:pt x="0" y="1162798"/>
                  </a:cubicBezTo>
                  <a:lnTo>
                    <a:pt x="0" y="1292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5095" tIns="76200" rIns="76201" bIns="76200" numCol="1" spcCol="1270" anchor="ctr" anchorCtr="0">
              <a:noAutofit/>
            </a:bodyPr>
            <a:lstStyle/>
            <a:p>
              <a:pPr defTabSz="889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quát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89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tả cảnh gì, ở đâu? Em nhìn thấy cảnh vào dịp nào? Vào thời gian nào?</a:t>
              </a:r>
              <a:endPara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546104" y="1946216"/>
            <a:ext cx="11255199" cy="1433947"/>
          </a:xfrm>
          <a:custGeom>
            <a:avLst/>
            <a:gdLst>
              <a:gd name="connsiteX0" fmla="*/ 0 w 12192000"/>
              <a:gd name="connsiteY0" fmla="*/ 479221 h 4792206"/>
              <a:gd name="connsiteX1" fmla="*/ 479221 w 12192000"/>
              <a:gd name="connsiteY1" fmla="*/ 0 h 4792206"/>
              <a:gd name="connsiteX2" fmla="*/ 11712779 w 12192000"/>
              <a:gd name="connsiteY2" fmla="*/ 0 h 4792206"/>
              <a:gd name="connsiteX3" fmla="*/ 12192000 w 12192000"/>
              <a:gd name="connsiteY3" fmla="*/ 479221 h 4792206"/>
              <a:gd name="connsiteX4" fmla="*/ 12192000 w 12192000"/>
              <a:gd name="connsiteY4" fmla="*/ 4312985 h 4792206"/>
              <a:gd name="connsiteX5" fmla="*/ 11712779 w 12192000"/>
              <a:gd name="connsiteY5" fmla="*/ 4792206 h 4792206"/>
              <a:gd name="connsiteX6" fmla="*/ 479221 w 12192000"/>
              <a:gd name="connsiteY6" fmla="*/ 4792206 h 4792206"/>
              <a:gd name="connsiteX7" fmla="*/ 0 w 12192000"/>
              <a:gd name="connsiteY7" fmla="*/ 4312985 h 4792206"/>
              <a:gd name="connsiteX8" fmla="*/ 0 w 12192000"/>
              <a:gd name="connsiteY8" fmla="*/ 479221 h 479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792206">
                <a:moveTo>
                  <a:pt x="0" y="479221"/>
                </a:moveTo>
                <a:cubicBezTo>
                  <a:pt x="0" y="214555"/>
                  <a:pt x="214555" y="0"/>
                  <a:pt x="479221" y="0"/>
                </a:cubicBezTo>
                <a:lnTo>
                  <a:pt x="11712779" y="0"/>
                </a:lnTo>
                <a:cubicBezTo>
                  <a:pt x="11977445" y="0"/>
                  <a:pt x="12192000" y="214555"/>
                  <a:pt x="12192000" y="479221"/>
                </a:cubicBezTo>
                <a:lnTo>
                  <a:pt x="12192000" y="4312985"/>
                </a:lnTo>
                <a:cubicBezTo>
                  <a:pt x="12192000" y="4577651"/>
                  <a:pt x="11977445" y="4792206"/>
                  <a:pt x="11712779" y="4792206"/>
                </a:cubicBezTo>
                <a:lnTo>
                  <a:pt x="479221" y="4792206"/>
                </a:lnTo>
                <a:cubicBezTo>
                  <a:pt x="214555" y="4792206"/>
                  <a:pt x="0" y="4577651"/>
                  <a:pt x="0" y="4312985"/>
                </a:cubicBezTo>
                <a:lnTo>
                  <a:pt x="0" y="479221"/>
                </a:lnTo>
                <a:close/>
              </a:path>
            </a:pathLst>
          </a:custGeom>
          <a:solidFill>
            <a:srgbClr val="F0A3B7">
              <a:alpha val="40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830175" tIns="81280" rIns="81281" bIns="81280" numCol="1" spcCol="1270" anchor="ctr" anchorCtr="0">
            <a:noAutofit/>
          </a:bodyPr>
          <a:lstStyle/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endParaRPr lang="en-US" sz="24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83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6104" y="5734204"/>
            <a:ext cx="11242496" cy="1092201"/>
            <a:chOff x="819156" y="8715604"/>
            <a:chExt cx="16863743" cy="1638301"/>
          </a:xfrm>
        </p:grpSpPr>
        <p:sp>
          <p:nvSpPr>
            <p:cNvPr id="5" name="Flowchart: Delay 4"/>
            <p:cNvSpPr/>
            <p:nvPr/>
          </p:nvSpPr>
          <p:spPr>
            <a:xfrm rot="5400000">
              <a:off x="8441398" y="1112404"/>
              <a:ext cx="1638301" cy="16844701"/>
            </a:xfrm>
            <a:prstGeom prst="flowChartDelay">
              <a:avLst/>
            </a:prstGeom>
            <a:solidFill>
              <a:srgbClr val="E67F29">
                <a:alpha val="40000"/>
              </a:srgbClr>
            </a:solidFill>
            <a:ln>
              <a:solidFill>
                <a:srgbClr val="E37B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9156" y="9053501"/>
              <a:ext cx="16844701" cy="895602"/>
            </a:xfrm>
            <a:custGeom>
              <a:avLst/>
              <a:gdLst>
                <a:gd name="connsiteX0" fmla="*/ 0 w 12192000"/>
                <a:gd name="connsiteY0" fmla="*/ 132568 h 1325676"/>
                <a:gd name="connsiteX1" fmla="*/ 132568 w 12192000"/>
                <a:gd name="connsiteY1" fmla="*/ 0 h 1325676"/>
                <a:gd name="connsiteX2" fmla="*/ 12059432 w 12192000"/>
                <a:gd name="connsiteY2" fmla="*/ 0 h 1325676"/>
                <a:gd name="connsiteX3" fmla="*/ 12192000 w 12192000"/>
                <a:gd name="connsiteY3" fmla="*/ 132568 h 1325676"/>
                <a:gd name="connsiteX4" fmla="*/ 12192000 w 12192000"/>
                <a:gd name="connsiteY4" fmla="*/ 1193108 h 1325676"/>
                <a:gd name="connsiteX5" fmla="*/ 12059432 w 12192000"/>
                <a:gd name="connsiteY5" fmla="*/ 1325676 h 1325676"/>
                <a:gd name="connsiteX6" fmla="*/ 132568 w 12192000"/>
                <a:gd name="connsiteY6" fmla="*/ 1325676 h 1325676"/>
                <a:gd name="connsiteX7" fmla="*/ 0 w 12192000"/>
                <a:gd name="connsiteY7" fmla="*/ 1193108 h 1325676"/>
                <a:gd name="connsiteX8" fmla="*/ 0 w 12192000"/>
                <a:gd name="connsiteY8" fmla="*/ 132568 h 13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1325676">
                  <a:moveTo>
                    <a:pt x="0" y="132568"/>
                  </a:moveTo>
                  <a:cubicBezTo>
                    <a:pt x="0" y="59353"/>
                    <a:pt x="59353" y="0"/>
                    <a:pt x="132568" y="0"/>
                  </a:cubicBezTo>
                  <a:lnTo>
                    <a:pt x="12059432" y="0"/>
                  </a:lnTo>
                  <a:cubicBezTo>
                    <a:pt x="12132647" y="0"/>
                    <a:pt x="12192000" y="59353"/>
                    <a:pt x="12192000" y="132568"/>
                  </a:cubicBezTo>
                  <a:lnTo>
                    <a:pt x="12192000" y="1193108"/>
                  </a:lnTo>
                  <a:cubicBezTo>
                    <a:pt x="12192000" y="1266323"/>
                    <a:pt x="12132647" y="1325676"/>
                    <a:pt x="12059432" y="1325676"/>
                  </a:cubicBezTo>
                  <a:lnTo>
                    <a:pt x="132568" y="1325676"/>
                  </a:lnTo>
                  <a:cubicBezTo>
                    <a:pt x="59353" y="1325676"/>
                    <a:pt x="0" y="1266323"/>
                    <a:pt x="0" y="1193108"/>
                  </a:cubicBezTo>
                  <a:lnTo>
                    <a:pt x="0" y="13256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0175" tIns="81280" rIns="81281" bIns="81280" numCol="1" spcCol="1270" anchor="ctr" anchorCtr="0">
              <a:noAutofit/>
            </a:bodyPr>
            <a:lstStyle/>
            <a:p>
              <a:pPr defTabSz="9483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483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dirty="0">
                  <a:solidFill>
                    <a:srgbClr val="1F497D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cảm xúc và suy nghĩ của em về cảnh đã tả.</a:t>
              </a:r>
              <a:endParaRPr lang="en-US" sz="2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6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8">
            <a:extLst>
              <a:ext uri="{FF2B5EF4-FFF2-40B4-BE49-F238E27FC236}">
                <a16:creationId xmlns="" xmlns:a16="http://schemas.microsoft.com/office/drawing/2014/main" id="{D994E51B-45A3-4C8A-B0A3-F37E5DCB50A1}"/>
              </a:ext>
            </a:extLst>
          </p:cNvPr>
          <p:cNvSpPr/>
          <p:nvPr/>
        </p:nvSpPr>
        <p:spPr>
          <a:xfrm>
            <a:off x="2127615" y="3688677"/>
            <a:ext cx="8435610" cy="2271326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A2C23DA-C55C-4EE9-9923-D719D4DE66E1}"/>
              </a:ext>
            </a:extLst>
          </p:cNvPr>
          <p:cNvGrpSpPr/>
          <p:nvPr/>
        </p:nvGrpSpPr>
        <p:grpSpPr>
          <a:xfrm>
            <a:off x="-343680" y="5211582"/>
            <a:ext cx="12535679" cy="1792817"/>
            <a:chOff x="-343680" y="5211582"/>
            <a:chExt cx="12535679" cy="1792817"/>
          </a:xfrm>
        </p:grpSpPr>
        <p:pic>
          <p:nvPicPr>
            <p:cNvPr id="7" name="图片 31">
              <a:extLst>
                <a:ext uri="{FF2B5EF4-FFF2-40B4-BE49-F238E27FC236}">
                  <a16:creationId xmlns="" xmlns:a16="http://schemas.microsoft.com/office/drawing/2014/main" id="{767FE0F4-5EB3-44A3-809F-3BF6CE93E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3680" y="5211582"/>
              <a:ext cx="8878079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31">
              <a:extLst>
                <a:ext uri="{FF2B5EF4-FFF2-40B4-BE49-F238E27FC236}">
                  <a16:creationId xmlns="" xmlns:a16="http://schemas.microsoft.com/office/drawing/2014/main" id="{B12B46EC-B706-4243-8077-CDD20F4CF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123"/>
            <a:stretch/>
          </p:blipFill>
          <p:spPr bwMode="auto">
            <a:xfrm>
              <a:off x="7772399" y="5211582"/>
              <a:ext cx="4419600" cy="17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4BF2F00-DBEA-43F3-9F5F-C0F7D1D8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34" y="119522"/>
            <a:ext cx="8919221" cy="3651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F34C822-AE9E-444D-B9D5-1CD3A826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615" y="3879067"/>
            <a:ext cx="8669263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61978E-9995-49EC-AF91-342B96D6700C}"/>
              </a:ext>
            </a:extLst>
          </p:cNvPr>
          <p:cNvSpPr txBox="1"/>
          <p:nvPr/>
        </p:nvSpPr>
        <p:spPr>
          <a:xfrm>
            <a:off x="3461681" y="2391598"/>
            <a:ext cx="184731" cy="1862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>
              <a:defRPr/>
            </a:pPr>
            <a:endParaRPr lang="en-US" sz="11501" dirty="0">
              <a:solidFill>
                <a:prstClr val="black"/>
              </a:solidFill>
              <a:latin typeface="LNTH-TraiTimBongBongLNTH" panose="02000509000000000000" pitchFamily="49" charset="0"/>
            </a:endParaRPr>
          </a:p>
        </p:txBody>
      </p:sp>
      <p:pic>
        <p:nvPicPr>
          <p:cNvPr id="4098" name="Picture 2" descr="Sách giáo khoa trực tuyến lớp 6 năm học 2021 - 2022 - Trường THCS Nguyễn  Thị Minh Kha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100" y1="84028" x2="11500" y2="97743"/>
                        <a14:foregroundMark x1="12600" y1="84028" x2="32100" y2="79167"/>
                        <a14:foregroundMark x1="66600" y1="81076" x2="83900" y2="82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83" y="2127398"/>
            <a:ext cx="7137844" cy="41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: 圆角 14">
            <a:extLst>
              <a:ext uri="{FF2B5EF4-FFF2-40B4-BE49-F238E27FC236}">
                <a16:creationId xmlns="" xmlns:a16="http://schemas.microsoft.com/office/drawing/2014/main" id="{DD05D831-968F-4672-A5F7-9CEEFF8BB4AA}"/>
              </a:ext>
            </a:extLst>
          </p:cNvPr>
          <p:cNvSpPr/>
          <p:nvPr/>
        </p:nvSpPr>
        <p:spPr bwMode="auto">
          <a:xfrm>
            <a:off x="3318201" y="697445"/>
            <a:ext cx="4630007" cy="949323"/>
          </a:xfrm>
          <a:prstGeom prst="roundRect">
            <a:avLst/>
          </a:prstGeom>
          <a:solidFill>
            <a:srgbClr val="FFBF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>
              <a:defRPr/>
            </a:pPr>
            <a:endParaRPr lang="zh-CN" altLang="en-US" sz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文本框 15">
            <a:extLst>
              <a:ext uri="{FF2B5EF4-FFF2-40B4-BE49-F238E27FC236}">
                <a16:creationId xmlns="" xmlns:a16="http://schemas.microsoft.com/office/drawing/2014/main" id="{9921A916-85D0-41A7-85F2-88A1FC89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617" y="697445"/>
            <a:ext cx="26924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 defTabSz="609630"/>
            <a:r>
              <a:rPr lang="en-US" altLang="zh-CN" sz="5334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</a:rPr>
              <a:t>Chia sẻ</a:t>
            </a:r>
            <a:endParaRPr lang="zh-CN" altLang="en-US" sz="5334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</a:endParaRPr>
          </a:p>
        </p:txBody>
      </p:sp>
      <p:pic>
        <p:nvPicPr>
          <p:cNvPr id="21" name="图片 17">
            <a:extLst>
              <a:ext uri="{FF2B5EF4-FFF2-40B4-BE49-F238E27FC236}">
                <a16:creationId xmlns=""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21" y="2135705"/>
            <a:ext cx="1051649" cy="975153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=""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8977" y="191961"/>
            <a:ext cx="1167512" cy="1082588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=""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013" y="2116264"/>
            <a:ext cx="1167512" cy="1082588"/>
          </a:xfrm>
          <a:prstGeom prst="rect">
            <a:avLst/>
          </a:prstGeom>
        </p:spPr>
      </p:pic>
      <p:pic>
        <p:nvPicPr>
          <p:cNvPr id="24" name="图片 18">
            <a:extLst>
              <a:ext uri="{FF2B5EF4-FFF2-40B4-BE49-F238E27FC236}">
                <a16:creationId xmlns=""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23" y="4386854"/>
            <a:ext cx="1167512" cy="1082588"/>
          </a:xfrm>
          <a:prstGeom prst="rect">
            <a:avLst/>
          </a:prstGeom>
        </p:spPr>
      </p:pic>
      <p:pic>
        <p:nvPicPr>
          <p:cNvPr id="25" name="图片 18">
            <a:extLst>
              <a:ext uri="{FF2B5EF4-FFF2-40B4-BE49-F238E27FC236}">
                <a16:creationId xmlns=""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749" y="308462"/>
            <a:ext cx="1167512" cy="1082588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=""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57" y="4808494"/>
            <a:ext cx="1167512" cy="1082588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=""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6533" y="5192647"/>
            <a:ext cx="8569528" cy="1792353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=""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431"/>
          <a:stretch/>
        </p:blipFill>
        <p:spPr>
          <a:xfrm>
            <a:off x="7633205" y="5192647"/>
            <a:ext cx="4761995" cy="1792353"/>
          </a:xfrm>
          <a:prstGeom prst="rect">
            <a:avLst/>
          </a:prstGeom>
        </p:spPr>
      </p:pic>
      <p:pic>
        <p:nvPicPr>
          <p:cNvPr id="20" name="图片 21">
            <a:extLst>
              <a:ext uri="{FF2B5EF4-FFF2-40B4-BE49-F238E27FC236}">
                <a16:creationId xmlns="" xmlns:a16="http://schemas.microsoft.com/office/drawing/2014/main" id="{61E358FC-349B-49E3-BCEA-F303E9D1B8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89" t="42160" r="50178" b="509"/>
          <a:stretch/>
        </p:blipFill>
        <p:spPr>
          <a:xfrm>
            <a:off x="7259192" y="-221706"/>
            <a:ext cx="3491265" cy="27515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3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63574579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1649</TotalTime>
  <Words>268</Words>
  <Application>Microsoft Office PowerPoint</Application>
  <PresentationFormat>Widescreen</PresentationFormat>
  <Paragraphs>32</Paragraphs>
  <Slides>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#9Slide03 Arima Madurai Black</vt:lpstr>
      <vt:lpstr>Arial</vt:lpstr>
      <vt:lpstr>Calibri</vt:lpstr>
      <vt:lpstr>Nunito Sans</vt:lpstr>
      <vt:lpstr>Times New Roman</vt:lpstr>
      <vt:lpstr>宋体</vt:lpstr>
      <vt:lpstr>Nunito</vt:lpstr>
      <vt:lpstr>inpin heiti</vt:lpstr>
      <vt:lpstr>字魂7号-温暖童稚体</vt:lpstr>
      <vt:lpstr>等线</vt:lpstr>
      <vt:lpstr>LNTH-TraiTimBongBongLNTH</vt:lpstr>
      <vt:lpstr>等线 Light</vt:lpstr>
      <vt:lpstr>Prompt Bold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刘士微</dc:creator>
  <cp:lastModifiedBy>Admin</cp:lastModifiedBy>
  <cp:revision>237</cp:revision>
  <dcterms:created xsi:type="dcterms:W3CDTF">2017-08-18T03:02:00Z</dcterms:created>
  <dcterms:modified xsi:type="dcterms:W3CDTF">2024-04-04T07:35:52Z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