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
  </p:notesMasterIdLst>
  <p:sldIdLst>
    <p:sldId id="256" r:id="rId4"/>
    <p:sldId id="264" r:id="rId5"/>
    <p:sldId id="257" r:id="rId6"/>
    <p:sldId id="271" r:id="rId7"/>
    <p:sldId id="288" r:id="rId8"/>
    <p:sldId id="260" r:id="rId9"/>
    <p:sldId id="295" r:id="rId10"/>
    <p:sldId id="296" r:id="rId11"/>
    <p:sldId id="272" r:id="rId12"/>
    <p:sldId id="273" r:id="rId13"/>
    <p:sldId id="297" r:id="rId14"/>
    <p:sldId id="266"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3" autoAdjust="0"/>
    <p:restoredTop sz="93950" autoAdjust="0"/>
  </p:normalViewPr>
  <p:slideViewPr>
    <p:cSldViewPr snapToGrid="0">
      <p:cViewPr varScale="1">
        <p:scale>
          <a:sx n="68" d="100"/>
          <a:sy n="68" d="100"/>
        </p:scale>
        <p:origin x="9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9/30/2024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956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pPr/>
              <a:t>9/30/2024</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9/30/2024</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9/30/2024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613" y="994828"/>
            <a:ext cx="9406273" cy="5142007"/>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8887" y="283595"/>
            <a:ext cx="1098868"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8" y="-2368"/>
            <a:ext cx="1471701"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2" name="Rectangle 1"/>
          <p:cNvSpPr/>
          <p:nvPr/>
        </p:nvSpPr>
        <p:spPr>
          <a:xfrm>
            <a:off x="2279189" y="1744468"/>
            <a:ext cx="8448078" cy="289694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en-US" sz="3200" b="1" cap="all" spc="0">
                <a:ln w="0"/>
                <a:effectLst>
                  <a:reflection blurRad="12700" stA="50000" endPos="50000" dist="5000" dir="5400000" sy="-100000" rotWithShape="0"/>
                </a:effectLst>
                <a:latin typeface="Times New Roman" pitchFamily="18" charset="0"/>
                <a:cs typeface="Times New Roman" pitchFamily="18" charset="0"/>
              </a:rPr>
              <a:t>luyện TẬP</a:t>
            </a:r>
          </a:p>
          <a:p>
            <a:pPr>
              <a:lnSpc>
                <a:spcPct val="200000"/>
              </a:lnSpc>
            </a:pPr>
            <a:r>
              <a:rPr lang="en-US" sz="3200" b="1" cap="all" spc="0">
                <a:ln w="0"/>
                <a:solidFill>
                  <a:srgbClr val="FF0000"/>
                </a:solidFill>
                <a:effectLst>
                  <a:reflection blurRad="12700" stA="50000" endPos="50000" dist="5000" dir="5400000" sy="-100000" rotWithShape="0"/>
                </a:effectLst>
                <a:latin typeface="Times New Roman" pitchFamily="18" charset="0"/>
                <a:cs typeface="Times New Roman" pitchFamily="18" charset="0"/>
              </a:rPr>
              <a:t>viết đoạn VĂN GIỚI THIỆU BẢN THÂN</a:t>
            </a:r>
          </a:p>
          <a:p>
            <a:pPr algn="ctr">
              <a:lnSpc>
                <a:spcPct val="200000"/>
              </a:lnSpc>
            </a:pPr>
            <a:r>
              <a:rPr lang="en-US" sz="3200" b="1" cap="all">
                <a:ln w="0"/>
                <a:solidFill>
                  <a:srgbClr val="FF0000"/>
                </a:solidFill>
                <a:effectLst>
                  <a:reflection blurRad="12700" stA="50000" endPos="50000" dist="5000" dir="5400000" sy="-100000" rotWithShape="0"/>
                </a:effectLst>
                <a:latin typeface="Times New Roman" pitchFamily="18" charset="0"/>
                <a:cs typeface="Times New Roman" pitchFamily="18" charset="0"/>
              </a:rPr>
              <a:t>(Trang 16)</a:t>
            </a:r>
            <a:endParaRPr lang="en-US" sz="3200" b="1" cap="all" spc="0"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17" name="文本框 22">
            <a:extLst>
              <a:ext uri="{FF2B5EF4-FFF2-40B4-BE49-F238E27FC236}">
                <a16:creationId xmlns:a16="http://schemas.microsoft.com/office/drawing/2014/main" id="{8E852256-A333-49D6-ADCD-2215C66790B1}"/>
              </a:ext>
            </a:extLst>
          </p:cNvPr>
          <p:cNvSpPr txBox="1"/>
          <p:nvPr/>
        </p:nvSpPr>
        <p:spPr>
          <a:xfrm>
            <a:off x="2532186" y="3202559"/>
            <a:ext cx="7160454" cy="923330"/>
          </a:xfrm>
          <a:prstGeom prst="rect">
            <a:avLst/>
          </a:prstGeom>
          <a:noFill/>
        </p:spPr>
        <p:txBody>
          <a:bodyPr wrap="square" rtlCol="0">
            <a:spAutoFit/>
          </a:bodyPr>
          <a:lstStyle/>
          <a:p>
            <a:r>
              <a:rPr lang="en-US" altLang="zh-CN" sz="5400">
                <a:solidFill>
                  <a:srgbClr val="FF0000"/>
                </a:solidFill>
                <a:latin typeface="Times New Roman" pitchFamily="18" charset="0"/>
                <a:ea typeface="思源黑体 CN Bold" panose="020B0800000000000000" pitchFamily="34" charset="-122"/>
                <a:cs typeface="Times New Roman" pitchFamily="18" charset="0"/>
              </a:rPr>
              <a:t>     </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4AFDA8-FE9F-4EBD-A534-63F201AF1FB5}"/>
              </a:ext>
            </a:extLst>
          </p:cNvPr>
          <p:cNvPicPr>
            <a:picLocks noChangeAspect="1"/>
          </p:cNvPicPr>
          <p:nvPr/>
        </p:nvPicPr>
        <p:blipFill rotWithShape="1">
          <a:blip r:embed="rId2">
            <a:extLst>
              <a:ext uri="{28A0092B-C50C-407E-A947-70E740481C1C}">
                <a14:useLocalDpi xmlns:a14="http://schemas.microsoft.com/office/drawing/2010/main" val="0"/>
              </a:ext>
            </a:extLst>
          </a:blip>
          <a:srcRect l="19242" t="26512" r="20540" b="8504"/>
          <a:stretch/>
        </p:blipFill>
        <p:spPr>
          <a:xfrm>
            <a:off x="129596" y="561887"/>
            <a:ext cx="9280936" cy="528850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26720" y="2121976"/>
            <a:ext cx="10149840" cy="1061829"/>
          </a:xfrm>
          <a:prstGeom prst="rect">
            <a:avLst/>
          </a:prstGeom>
        </p:spPr>
        <p:txBody>
          <a:bodyPr wrap="square">
            <a:spAutoFit/>
          </a:bodyPr>
          <a:lstStyle/>
          <a:p>
            <a:pPr>
              <a:lnSpc>
                <a:spcPct val="200000"/>
              </a:lnSpc>
            </a:pPr>
            <a:r>
              <a:rPr lang="en-US" sz="3600" b="1">
                <a:solidFill>
                  <a:srgbClr val="002060"/>
                </a:solidFill>
                <a:latin typeface="HP001 4 hàng" panose="020B0603050302020204" pitchFamily="34" charset="0"/>
                <a:cs typeface="Times New Roman" pitchFamily="18" charset="0"/>
              </a:rPr>
              <a:t>môn </a:t>
            </a:r>
            <a:r>
              <a:rPr lang="en-US" sz="3600" b="1" dirty="0">
                <a:solidFill>
                  <a:srgbClr val="002060"/>
                </a:solidFill>
                <a:latin typeface="HP001 4 hàng" panose="020B0603050302020204" pitchFamily="34" charset="0"/>
                <a:cs typeface="Times New Roman" pitchFamily="18" charset="0"/>
              </a:rPr>
              <a:t>Toán và tìm hiểu về thế giới </a:t>
            </a:r>
            <a:r>
              <a:rPr lang="en-US" sz="3600" b="1">
                <a:solidFill>
                  <a:srgbClr val="002060"/>
                </a:solidFill>
                <a:latin typeface="HP001 4 hàng" panose="020B0603050302020204" pitchFamily="34" charset="0"/>
                <a:cs typeface="Times New Roman" pitchFamily="18" charset="0"/>
              </a:rPr>
              <a:t>xung </a:t>
            </a:r>
            <a:endParaRPr lang="en-US" sz="3600" b="1" dirty="0">
              <a:solidFill>
                <a:srgbClr val="002060"/>
              </a:solidFill>
              <a:latin typeface="HP001 4 hàng" panose="020B0603050302020204" pitchFamily="34"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874943" y="3055183"/>
            <a:ext cx="3729037" cy="3512778"/>
          </a:xfrm>
          <a:prstGeom prst="rect">
            <a:avLst/>
          </a:prstGeom>
        </p:spPr>
      </p:pic>
      <p:sp>
        <p:nvSpPr>
          <p:cNvPr id="9" name="TextBox 8">
            <a:extLst>
              <a:ext uri="{FF2B5EF4-FFF2-40B4-BE49-F238E27FC236}">
                <a16:creationId xmlns:a16="http://schemas.microsoft.com/office/drawing/2014/main" id="{99641866-8350-4898-A523-35832AC02763}"/>
              </a:ext>
            </a:extLst>
          </p:cNvPr>
          <p:cNvSpPr txBox="1"/>
          <p:nvPr/>
        </p:nvSpPr>
        <p:spPr>
          <a:xfrm>
            <a:off x="1036320" y="1369618"/>
            <a:ext cx="8402208" cy="646331"/>
          </a:xfrm>
          <a:prstGeom prst="rect">
            <a:avLst/>
          </a:prstGeom>
          <a:noFill/>
        </p:spPr>
        <p:txBody>
          <a:bodyPr wrap="square">
            <a:spAutoFit/>
          </a:bodyPr>
          <a:lstStyle/>
          <a:p>
            <a:r>
              <a:rPr lang="en-US" sz="3600" b="1">
                <a:solidFill>
                  <a:srgbClr val="002060"/>
                </a:solidFill>
                <a:latin typeface="HP001 4 hàng" panose="020B0603050302020204" pitchFamily="34" charset="0"/>
                <a:cs typeface="Times New Roman" pitchFamily="18" charset="0"/>
              </a:rPr>
              <a:t>Em tên là Lê Duy Đăng. Em học lớp </a:t>
            </a:r>
            <a:endParaRPr lang="en-US" sz="3600">
              <a:latin typeface="HP001 4 hàng" panose="020B0603050302020204" pitchFamily="34" charset="0"/>
            </a:endParaRPr>
          </a:p>
        </p:txBody>
      </p:sp>
      <p:sp>
        <p:nvSpPr>
          <p:cNvPr id="10" name="TextBox 9">
            <a:extLst>
              <a:ext uri="{FF2B5EF4-FFF2-40B4-BE49-F238E27FC236}">
                <a16:creationId xmlns:a16="http://schemas.microsoft.com/office/drawing/2014/main" id="{74A75BCF-80E5-4491-A122-3377451FD819}"/>
              </a:ext>
            </a:extLst>
          </p:cNvPr>
          <p:cNvSpPr txBox="1"/>
          <p:nvPr/>
        </p:nvSpPr>
        <p:spPr>
          <a:xfrm>
            <a:off x="426720" y="779798"/>
            <a:ext cx="8402208" cy="646331"/>
          </a:xfrm>
          <a:prstGeom prst="rect">
            <a:avLst/>
          </a:prstGeom>
          <a:noFill/>
        </p:spPr>
        <p:txBody>
          <a:bodyPr wrap="square">
            <a:spAutoFit/>
          </a:bodyPr>
          <a:lstStyle/>
          <a:p>
            <a:r>
              <a:rPr lang="en-US" sz="3600" b="1">
                <a:solidFill>
                  <a:srgbClr val="002060"/>
                </a:solidFill>
                <a:latin typeface="HP001 4 hàng" panose="020B0603050302020204" pitchFamily="34" charset="0"/>
              </a:rPr>
              <a:t>2.            Bài làm</a:t>
            </a:r>
          </a:p>
        </p:txBody>
      </p:sp>
      <p:sp>
        <p:nvSpPr>
          <p:cNvPr id="13" name="TextBox 12">
            <a:extLst>
              <a:ext uri="{FF2B5EF4-FFF2-40B4-BE49-F238E27FC236}">
                <a16:creationId xmlns:a16="http://schemas.microsoft.com/office/drawing/2014/main" id="{809848E1-4578-4657-AA20-E2A1E10B44DD}"/>
              </a:ext>
            </a:extLst>
          </p:cNvPr>
          <p:cNvSpPr txBox="1"/>
          <p:nvPr/>
        </p:nvSpPr>
        <p:spPr>
          <a:xfrm>
            <a:off x="419734" y="1989371"/>
            <a:ext cx="9648826" cy="584775"/>
          </a:xfrm>
          <a:prstGeom prst="rect">
            <a:avLst/>
          </a:prstGeom>
          <a:noFill/>
        </p:spPr>
        <p:txBody>
          <a:bodyPr wrap="square">
            <a:spAutoFit/>
          </a:bodyPr>
          <a:lstStyle/>
          <a:p>
            <a:r>
              <a:rPr lang="en-US" sz="3200" b="1" dirty="0" smtClean="0">
                <a:solidFill>
                  <a:srgbClr val="002060"/>
                </a:solidFill>
                <a:latin typeface="HP001 4 hàng" panose="020B0603050302020204" pitchFamily="34" charset="0"/>
                <a:cs typeface="Times New Roman" pitchFamily="18" charset="0"/>
              </a:rPr>
              <a:t>2A2 </a:t>
            </a:r>
            <a:r>
              <a:rPr lang="en-US" sz="3200" b="1" dirty="0" err="1">
                <a:solidFill>
                  <a:srgbClr val="002060"/>
                </a:solidFill>
                <a:latin typeface="HP001 4 hàng" panose="020B0603050302020204" pitchFamily="34" charset="0"/>
                <a:cs typeface="Times New Roman" pitchFamily="18" charset="0"/>
              </a:rPr>
              <a:t>T</a:t>
            </a:r>
            <a:r>
              <a:rPr lang="en-US" sz="3200" b="1" smtClean="0">
                <a:solidFill>
                  <a:srgbClr val="002060"/>
                </a:solidFill>
                <a:latin typeface="HP001 4 hàng" panose="020B0603050302020204" pitchFamily="34" charset="0"/>
                <a:cs typeface="Times New Roman" pitchFamily="18" charset="0"/>
              </a:rPr>
              <a:t>rường</a:t>
            </a:r>
            <a:r>
              <a:rPr lang="en-US" sz="3200" b="1" dirty="0" smtClean="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Tiểu</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Ngọc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Lâm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Em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thích</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endParaRPr lang="en-US" sz="3200" dirty="0">
              <a:latin typeface="HP001 4 hàng" panose="020B0603050302020204" pitchFamily="34" charset="0"/>
            </a:endParaRPr>
          </a:p>
        </p:txBody>
      </p:sp>
      <p:sp>
        <p:nvSpPr>
          <p:cNvPr id="14" name="Rectangle 13">
            <a:extLst>
              <a:ext uri="{FF2B5EF4-FFF2-40B4-BE49-F238E27FC236}">
                <a16:creationId xmlns:a16="http://schemas.microsoft.com/office/drawing/2014/main" id="{E5960A72-ADF2-45CF-BBAC-E5DA3C04F122}"/>
              </a:ext>
            </a:extLst>
          </p:cNvPr>
          <p:cNvSpPr/>
          <p:nvPr/>
        </p:nvSpPr>
        <p:spPr>
          <a:xfrm>
            <a:off x="419734" y="2713338"/>
            <a:ext cx="10149840" cy="1061829"/>
          </a:xfrm>
          <a:prstGeom prst="rect">
            <a:avLst/>
          </a:prstGeom>
        </p:spPr>
        <p:txBody>
          <a:bodyPr wrap="square">
            <a:spAutoFit/>
          </a:bodyPr>
          <a:lstStyle/>
          <a:p>
            <a:pPr>
              <a:lnSpc>
                <a:spcPct val="200000"/>
              </a:lnSpc>
            </a:pPr>
            <a:r>
              <a:rPr lang="en-US" sz="3600" b="1">
                <a:solidFill>
                  <a:srgbClr val="002060"/>
                </a:solidFill>
                <a:latin typeface="HP001 4 hàng" panose="020B0603050302020204" pitchFamily="34" charset="0"/>
                <a:cs typeface="Times New Roman" pitchFamily="18" charset="0"/>
              </a:rPr>
              <a:t>quanh</a:t>
            </a:r>
            <a:r>
              <a:rPr lang="en-US" sz="3600" b="1" dirty="0">
                <a:solidFill>
                  <a:srgbClr val="00206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092530" y="895678"/>
            <a:ext cx="87080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YÊU CẦU CẦN ĐẠT</a:t>
            </a:r>
            <a:endParaRPr kumimoji="0" lang="zh-CN" altLang="en-US" sz="54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331629" y="2261477"/>
            <a:ext cx="10259864" cy="1220511"/>
            <a:chOff x="774356" y="888444"/>
            <a:chExt cx="10259864" cy="1220511"/>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9140" y="1093292"/>
              <a:ext cx="8905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450" y="3700294"/>
            <a:ext cx="10173856" cy="772686"/>
            <a:chOff x="752655" y="2500665"/>
            <a:chExt cx="9050405" cy="772686"/>
          </a:xfrm>
        </p:grpSpPr>
        <p:grpSp>
          <p:nvGrpSpPr>
            <p:cNvPr id="22" name="Group 21"/>
            <p:cNvGrpSpPr/>
            <p:nvPr/>
          </p:nvGrpSpPr>
          <p:grpSpPr>
            <a:xfrm>
              <a:off x="752655" y="2544165"/>
              <a:ext cx="1085297" cy="729186"/>
              <a:chOff x="5056546" y="2909006"/>
              <a:chExt cx="1772914" cy="142129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90900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32324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353788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500665"/>
              <a:ext cx="7746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2 - 3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3813823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2998374" y="1178900"/>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Vận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dụng</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1236498" y="2356899"/>
            <a:ext cx="11205029" cy="739754"/>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Times New Roman" pitchFamily="18" charset="0"/>
                <a:cs typeface="Times New Roman" pitchFamily="18" charset="0"/>
              </a:rPr>
              <a:t>Rèn kĩ năng viết đoạn văn giới thiệu về bản thân.</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18" name="TextBox 10">
            <a:extLst>
              <a:ext uri="{FF2B5EF4-FFF2-40B4-BE49-F238E27FC236}">
                <a16:creationId xmlns:a16="http://schemas.microsoft.com/office/drawing/2014/main" id="{3C722568-5BEC-4CC9-9200-292359A25631}"/>
              </a:ext>
            </a:extLst>
          </p:cNvPr>
          <p:cNvSpPr txBox="1"/>
          <p:nvPr/>
        </p:nvSpPr>
        <p:spPr>
          <a:xfrm>
            <a:off x="2279427" y="2644170"/>
            <a:ext cx="7633146"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a:solidFill>
                  <a:srgbClr val="FF0000"/>
                </a:solidFill>
                <a:latin typeface="Times New Roman" pitchFamily="18" charset="0"/>
                <a:cs typeface="Times New Roman" pitchFamily="18" charset="0"/>
              </a:rPr>
              <a:t>các con vào những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092530" y="895678"/>
            <a:ext cx="8708076" cy="923330"/>
          </a:xfrm>
          <a:prstGeom prst="rect">
            <a:avLst/>
          </a:prstGeom>
          <a:noFill/>
        </p:spPr>
        <p:txBody>
          <a:bodyPr wrap="square" rtlCol="0">
            <a:spAutoFit/>
          </a:bodyPr>
          <a:lstStyle/>
          <a:p>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YÊU CẦU CẦN ĐẠT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331629" y="2261477"/>
            <a:ext cx="10259864" cy="1220511"/>
            <a:chOff x="774356" y="888444"/>
            <a:chExt cx="10259864" cy="1220511"/>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9140" y="1093292"/>
              <a:ext cx="8905080" cy="1015663"/>
            </a:xfrm>
            <a:prstGeom prst="rect">
              <a:avLst/>
            </a:prstGeom>
            <a:noFill/>
          </p:spPr>
          <p:txBody>
            <a:bodyPr wrap="square" rtlCol="0">
              <a:spAutoFit/>
            </a:bodyPr>
            <a:lstStyle/>
            <a:p>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p>
            <a:p>
              <a:endParaRPr lang="en-US" sz="2800" b="1"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450" y="3700294"/>
            <a:ext cx="10173856" cy="772686"/>
            <a:chOff x="752655" y="2500665"/>
            <a:chExt cx="9050405" cy="772686"/>
          </a:xfrm>
        </p:grpSpPr>
        <p:grpSp>
          <p:nvGrpSpPr>
            <p:cNvPr id="22" name="Group 21"/>
            <p:cNvGrpSpPr/>
            <p:nvPr/>
          </p:nvGrpSpPr>
          <p:grpSpPr>
            <a:xfrm>
              <a:off x="752655" y="2544165"/>
              <a:ext cx="1085297" cy="729186"/>
              <a:chOff x="5056546" y="2909006"/>
              <a:chExt cx="1772914" cy="142129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90900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32324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353788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500665"/>
              <a:ext cx="7746484"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2 - 3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a:t>
              </a:r>
              <a:endParaRPr lang="en-US" sz="28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Arial-Rounded"/>
                  <a:cs typeface="Arial" pitchFamily="34" charset="0"/>
                </a:rPr>
                <a:t> </a:t>
              </a:r>
              <a:r>
                <a:rPr lang="en-US" sz="3200" b="1" dirty="0">
                  <a:latin typeface="Times New Roman" pitchFamily="18" charset="0"/>
                  <a:cs typeface="Times New Roman" pitchFamily="18" charset="0"/>
                </a:rPr>
                <a:t>Quan sát tranh và trả lời câu hỏi. </a:t>
              </a:r>
              <a:endParaRPr lang="vi-VN" sz="3200" b="1" dirty="0">
                <a:latin typeface="Times New Roman" pitchFamily="18" charset="0"/>
                <a:cs typeface="Times New Roman" pitchFamily="18"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1</a:t>
              </a:r>
            </a:p>
          </p:txBody>
        </p:sp>
      </p:grpSp>
      <p:sp>
        <p:nvSpPr>
          <p:cNvPr id="1071" name="Rectangle 1070"/>
          <p:cNvSpPr/>
          <p:nvPr/>
        </p:nvSpPr>
        <p:spPr>
          <a:xfrm>
            <a:off x="1515450" y="4608373"/>
            <a:ext cx="87896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a</a:t>
            </a:r>
            <a:r>
              <a:rPr lang="en-US" sz="2800" b="1" dirty="0">
                <a:solidFill>
                  <a:srgbClr val="002060"/>
                </a:solidFill>
                <a:latin typeface="Times New Roman" pitchFamily="18" charset="0"/>
                <a:cs typeface="Times New Roman" pitchFamily="18" charset="0"/>
              </a:rPr>
              <a:t>) Bình và Khang gặp nhau và chào nhau ở đâu?</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047239" y="915618"/>
            <a:ext cx="4144761" cy="172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3603785" y="741107"/>
            <a:ext cx="4069504" cy="169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822341"/>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    </a:t>
            </a:r>
            <a:r>
              <a:rPr lang="en-US" sz="2800" b="1" dirty="0">
                <a:solidFill>
                  <a:srgbClr val="002060"/>
                </a:solidFill>
                <a:latin typeface="Times New Roman" pitchFamily="18" charset="0"/>
                <a:cs typeface="Times New Roman" pitchFamily="18" charset="0"/>
              </a:rPr>
              <a:t>Bình và Khang gặp nhau và chào nhau </a:t>
            </a:r>
            <a:r>
              <a:rPr lang="en-US" sz="2800" b="1" dirty="0">
                <a:solidFill>
                  <a:srgbClr val="FF0000"/>
                </a:solidFill>
                <a:latin typeface="Times New Roman" pitchFamily="18" charset="0"/>
                <a:cs typeface="Times New Roman" pitchFamily="18" charset="0"/>
              </a:rPr>
              <a:t>ở sân bóng</a:t>
            </a:r>
            <a:r>
              <a:rPr lang="en-US" sz="2800" b="1" dirty="0">
                <a:solidFill>
                  <a:srgbClr val="002060"/>
                </a:solidFill>
                <a:latin typeface="Times New Roman" pitchFamily="18" charset="0"/>
                <a:cs typeface="Times New Roman" pitchFamily="18" charset="0"/>
              </a:rPr>
              <a:t>.</a:t>
            </a:r>
          </a:p>
        </p:txBody>
      </p:sp>
      <p:grpSp>
        <p:nvGrpSpPr>
          <p:cNvPr id="49" name="Group 48"/>
          <p:cNvGrpSpPr/>
          <p:nvPr/>
        </p:nvGrpSpPr>
        <p:grpSpPr>
          <a:xfrm>
            <a:off x="999644" y="1707139"/>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63884" y="884730"/>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9" name="Group 48"/>
          <p:cNvGrpSpPr/>
          <p:nvPr/>
        </p:nvGrpSpPr>
        <p:grpSpPr>
          <a:xfrm>
            <a:off x="1597350" y="1697656"/>
            <a:ext cx="2482090" cy="1257985"/>
            <a:chOff x="3759267" y="334167"/>
            <a:chExt cx="5621970" cy="1403180"/>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110641" y="586438"/>
              <a:ext cx="4919222" cy="1064229"/>
            </a:xfrm>
            <a:prstGeom prst="rect">
              <a:avLst/>
            </a:prstGeom>
            <a:noFill/>
            <a:ln>
              <a:noFill/>
            </a:ln>
          </p:spPr>
          <p:txBody>
            <a:bodyPr wrap="square" rtlCol="0">
              <a:spAutoFit/>
            </a:bodyPr>
            <a:lstStyle/>
            <a:p>
              <a:pPr algn="ctr"/>
              <a:r>
                <a:rPr lang="en-US" sz="2800" dirty="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
        <p:nvSpPr>
          <p:cNvPr id="13" name="TextBox 12">
            <a:extLst>
              <a:ext uri="{FF2B5EF4-FFF2-40B4-BE49-F238E27FC236}">
                <a16:creationId xmlns:a16="http://schemas.microsoft.com/office/drawing/2014/main" id="{FC3ADA9B-EAEE-40FD-93AB-D255D951CB67}"/>
              </a:ext>
            </a:extLst>
          </p:cNvPr>
          <p:cNvSpPr txBox="1"/>
          <p:nvPr/>
        </p:nvSpPr>
        <p:spPr>
          <a:xfrm>
            <a:off x="2022924" y="4535850"/>
            <a:ext cx="4442873" cy="523220"/>
          </a:xfrm>
          <a:prstGeom prst="rect">
            <a:avLst/>
          </a:prstGeom>
          <a:noFill/>
        </p:spPr>
        <p:txBody>
          <a:bodyPr wrap="square" rtlCol="0">
            <a:spAutoFit/>
          </a:bodyPr>
          <a:lstStyle/>
          <a:p>
            <a:r>
              <a:rPr lang="vi-VN" sz="2800" dirty="0">
                <a:latin typeface="+mj-lt"/>
              </a:rPr>
              <a:t>- Bình giới thiệu gì về mình?</a:t>
            </a:r>
            <a:endParaRPr lang="en-US" sz="2800" dirty="0">
              <a:latin typeface="+mj-lt"/>
            </a:endParaRPr>
          </a:p>
        </p:txBody>
      </p:sp>
      <p:sp>
        <p:nvSpPr>
          <p:cNvPr id="14" name="TextBox 13">
            <a:extLst>
              <a:ext uri="{FF2B5EF4-FFF2-40B4-BE49-F238E27FC236}">
                <a16:creationId xmlns:a16="http://schemas.microsoft.com/office/drawing/2014/main" id="{BCFECD0B-67FD-4DB1-8E13-DCAE84D72F96}"/>
              </a:ext>
            </a:extLst>
          </p:cNvPr>
          <p:cNvSpPr txBox="1"/>
          <p:nvPr/>
        </p:nvSpPr>
        <p:spPr>
          <a:xfrm>
            <a:off x="2022924" y="5023538"/>
            <a:ext cx="6363093"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Khang giới thiệu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về mình?</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4F0A85E-B91B-478E-8885-C6C408292E25}"/>
              </a:ext>
            </a:extLst>
          </p:cNvPr>
          <p:cNvSpPr txBox="1"/>
          <p:nvPr/>
        </p:nvSpPr>
        <p:spPr>
          <a:xfrm>
            <a:off x="6273620" y="4544412"/>
            <a:ext cx="2415045" cy="523220"/>
          </a:xfrm>
          <a:prstGeom prst="rect">
            <a:avLst/>
          </a:prstGeom>
          <a:noFill/>
        </p:spPr>
        <p:txBody>
          <a:bodyPr wrap="square" rtlCol="0">
            <a:spAutoFit/>
          </a:bodyPr>
          <a:lstStyle/>
          <a:p>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vi-VN" sz="2800" dirty="0">
                <a:solidFill>
                  <a:srgbClr val="0000CC"/>
                </a:solidFill>
                <a:latin typeface="Times New Roman" panose="02020603050405020304" pitchFamily="18" charset="0"/>
                <a:cs typeface="Times New Roman" panose="02020603050405020304" pitchFamily="18" charset="0"/>
              </a:rPr>
              <a:t>Bình</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75DBAA56-441A-429F-9CF3-86E1F56355C5}"/>
              </a:ext>
            </a:extLst>
          </p:cNvPr>
          <p:cNvSpPr txBox="1"/>
          <p:nvPr/>
        </p:nvSpPr>
        <p:spPr>
          <a:xfrm>
            <a:off x="2445315" y="5457368"/>
            <a:ext cx="7720470" cy="523220"/>
          </a:xfrm>
          <a:prstGeom prst="rect">
            <a:avLst/>
          </a:prstGeom>
          <a:noFill/>
        </p:spPr>
        <p:txBody>
          <a:bodyPr wrap="square" rtlCol="0">
            <a:spAutoFit/>
          </a:bodyPr>
          <a:lstStyle/>
          <a:p>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Khang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học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lớp</a:t>
            </a:r>
            <a:r>
              <a:rPr lang="en-US" sz="2800" dirty="0">
                <a:solidFill>
                  <a:srgbClr val="0000CC"/>
                </a:solidFill>
                <a:latin typeface="Times New Roman" panose="02020603050405020304" pitchFamily="18" charset="0"/>
                <a:cs typeface="Times New Roman" panose="02020603050405020304" pitchFamily="18" charset="0"/>
              </a:rPr>
              <a:t> 2C. </a:t>
            </a:r>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bóng</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B29023A-BC2E-40E9-B5F0-6C65FCC260CD}"/>
              </a:ext>
            </a:extLst>
          </p:cNvPr>
          <p:cNvSpPr txBox="1"/>
          <p:nvPr/>
        </p:nvSpPr>
        <p:spPr>
          <a:xfrm>
            <a:off x="8950975" y="4535850"/>
            <a:ext cx="2524545" cy="523220"/>
          </a:xfrm>
          <a:prstGeom prst="rect">
            <a:avLst/>
          </a:prstGeom>
          <a:solidFill>
            <a:schemeClr val="bg1"/>
          </a:solidFill>
          <a:ln>
            <a:solidFill>
              <a:schemeClr val="bg1"/>
            </a:solidFill>
          </a:ln>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tên</a:t>
            </a:r>
            <a:r>
              <a:rPr lang="en-US" sz="2800" b="1" dirty="0">
                <a:solidFill>
                  <a:srgbClr val="FF0000"/>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962641AF-771F-423B-8AE9-B18E8AED918A}"/>
              </a:ext>
            </a:extLst>
          </p:cNvPr>
          <p:cNvCxnSpPr>
            <a:cxnSpLocks/>
          </p:cNvCxnSpPr>
          <p:nvPr/>
        </p:nvCxnSpPr>
        <p:spPr>
          <a:xfrm>
            <a:off x="8534400" y="4861076"/>
            <a:ext cx="4953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20E131-3107-4155-A679-E1C7EF0E01C9}"/>
              </a:ext>
            </a:extLst>
          </p:cNvPr>
          <p:cNvCxnSpPr/>
          <p:nvPr/>
        </p:nvCxnSpPr>
        <p:spPr>
          <a:xfrm>
            <a:off x="2197665" y="6158993"/>
            <a:ext cx="4953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5CC9B0-021E-484A-9814-51FAF639E734}"/>
              </a:ext>
            </a:extLst>
          </p:cNvPr>
          <p:cNvSpPr txBox="1"/>
          <p:nvPr/>
        </p:nvSpPr>
        <p:spPr>
          <a:xfrm>
            <a:off x="2652254" y="5890709"/>
            <a:ext cx="2365865" cy="523220"/>
          </a:xfrm>
          <a:prstGeom prst="rect">
            <a:avLst/>
          </a:prstGeom>
          <a:noFill/>
          <a:ln>
            <a:noFill/>
          </a:ln>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Giới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tên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25E242D-79B0-4C6F-8003-7152E017BCAD}"/>
              </a:ext>
            </a:extLst>
          </p:cNvPr>
          <p:cNvSpPr txBox="1"/>
          <p:nvPr/>
        </p:nvSpPr>
        <p:spPr>
          <a:xfrm>
            <a:off x="5456348" y="5890708"/>
            <a:ext cx="889842" cy="523220"/>
          </a:xfrm>
          <a:prstGeom prst="rect">
            <a:avLst/>
          </a:prstGeom>
          <a:noFill/>
          <a:ln>
            <a:solidFill>
              <a:schemeClr val="bg1"/>
            </a:solidFill>
          </a:ln>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lớp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9FA35F8-3017-418E-A702-48B2F3406CA3}"/>
              </a:ext>
            </a:extLst>
          </p:cNvPr>
          <p:cNvSpPr txBox="1"/>
          <p:nvPr/>
        </p:nvSpPr>
        <p:spPr>
          <a:xfrm>
            <a:off x="7552580" y="5890708"/>
            <a:ext cx="2272170" cy="523220"/>
          </a:xfrm>
          <a:prstGeom prst="rect">
            <a:avLst/>
          </a:prstGeom>
          <a:noFill/>
          <a:ln>
            <a:solidFill>
              <a:schemeClr val="bg1"/>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sở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9166B5F6-CC90-41E1-B7D7-07A4BCF76F19}"/>
              </a:ext>
            </a:extLst>
          </p:cNvPr>
          <p:cNvCxnSpPr>
            <a:cxnSpLocks/>
          </p:cNvCxnSpPr>
          <p:nvPr/>
        </p:nvCxnSpPr>
        <p:spPr>
          <a:xfrm>
            <a:off x="2652255" y="5903586"/>
            <a:ext cx="22160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9F0D60-753E-4A5D-8439-27CFEA4A6D82}"/>
              </a:ext>
            </a:extLst>
          </p:cNvPr>
          <p:cNvCxnSpPr>
            <a:cxnSpLocks/>
          </p:cNvCxnSpPr>
          <p:nvPr/>
        </p:nvCxnSpPr>
        <p:spPr>
          <a:xfrm>
            <a:off x="5018120" y="5919323"/>
            <a:ext cx="1494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074F18-0DFA-406D-B57A-0FA23D51329A}"/>
              </a:ext>
            </a:extLst>
          </p:cNvPr>
          <p:cNvCxnSpPr>
            <a:cxnSpLocks/>
          </p:cNvCxnSpPr>
          <p:nvPr/>
        </p:nvCxnSpPr>
        <p:spPr>
          <a:xfrm flipV="1">
            <a:off x="6813653" y="5919323"/>
            <a:ext cx="2807276" cy="6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19"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06438D-3223-41A1-8364-DC9BCBF9B566}"/>
              </a:ext>
            </a:extLst>
          </p:cNvPr>
          <p:cNvSpPr txBox="1"/>
          <p:nvPr/>
        </p:nvSpPr>
        <p:spPr>
          <a:xfrm>
            <a:off x="665478" y="1234193"/>
            <a:ext cx="996696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Khi làm quen, em cần giới thiệu những gì về bản thân?</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3BEB64B-9274-49BE-8B45-1F187331F7C1}"/>
              </a:ext>
            </a:extLst>
          </p:cNvPr>
          <p:cNvSpPr txBox="1"/>
          <p:nvPr/>
        </p:nvSpPr>
        <p:spPr>
          <a:xfrm>
            <a:off x="3266438" y="3079754"/>
            <a:ext cx="5633722"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 Lớp, trường mình đang học</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D586BC6-5AB4-4C5E-B4B9-4C97ADDD054C}"/>
              </a:ext>
            </a:extLst>
          </p:cNvPr>
          <p:cNvSpPr txBox="1"/>
          <p:nvPr/>
        </p:nvSpPr>
        <p:spPr>
          <a:xfrm>
            <a:off x="3266438" y="3835804"/>
            <a:ext cx="4881882"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 Sở thích 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B6F1CBC-DBA3-4046-A8EF-1ED1FD128AED}"/>
              </a:ext>
            </a:extLst>
          </p:cNvPr>
          <p:cNvSpPr txBox="1"/>
          <p:nvPr/>
        </p:nvSpPr>
        <p:spPr>
          <a:xfrm>
            <a:off x="3266438" y="2421946"/>
            <a:ext cx="3220720"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 Tên của mình</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29AE252-2F14-433F-B32F-21A4E2E94A69}"/>
              </a:ext>
            </a:extLst>
          </p:cNvPr>
          <p:cNvSpPr txBox="1"/>
          <p:nvPr/>
        </p:nvSpPr>
        <p:spPr>
          <a:xfrm>
            <a:off x="665478" y="1828069"/>
            <a:ext cx="6096000" cy="584775"/>
          </a:xfrm>
          <a:prstGeom prst="rect">
            <a:avLst/>
          </a:prstGeom>
          <a:noFill/>
        </p:spPr>
        <p:txBody>
          <a:bodyPr wrap="square">
            <a:spAutoFit/>
          </a:bodyPr>
          <a:lstStyle/>
          <a:p>
            <a:r>
              <a:rPr lang="vi-VN" sz="3200" b="1" dirty="0">
                <a:solidFill>
                  <a:srgbClr val="0000CC"/>
                </a:solidFill>
                <a:latin typeface="Times New Roman" panose="02020603050405020304" pitchFamily="18" charset="0"/>
                <a:cs typeface="Times New Roman" panose="02020603050405020304" pitchFamily="18" charset="0"/>
              </a:rPr>
              <a:t>Khi làm quen, em cần giới thiệu:  </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52C4D80-942E-4CCF-A0A7-3F18280594D4}"/>
              </a:ext>
            </a:extLst>
          </p:cNvPr>
          <p:cNvSpPr txBox="1"/>
          <p:nvPr/>
        </p:nvSpPr>
        <p:spPr>
          <a:xfrm>
            <a:off x="812800" y="4856480"/>
            <a:ext cx="984504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Lưu ý</a:t>
            </a:r>
            <a:r>
              <a:rPr lang="vi-VN" sz="3200" b="1">
                <a:solidFill>
                  <a:srgbClr val="0000CC"/>
                </a:solidFill>
                <a:latin typeface="Times New Roman" panose="02020603050405020304" pitchFamily="18" charset="0"/>
                <a:cs typeface="Times New Roman" panose="02020603050405020304" pitchFamily="18" charset="0"/>
              </a:rPr>
              <a:t>:</a:t>
            </a:r>
            <a:r>
              <a:rPr lang="vi-VN" sz="3200" b="1">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Nói</a:t>
            </a:r>
            <a:r>
              <a:rPr lang="en-US"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tự </a:t>
            </a:r>
            <a:r>
              <a:rPr lang="vi-VN" sz="3200" b="1" dirty="0">
                <a:solidFill>
                  <a:srgbClr val="FF0000"/>
                </a:solidFill>
                <a:latin typeface="Times New Roman" panose="02020603050405020304" pitchFamily="18" charset="0"/>
                <a:cs typeface="Times New Roman" panose="02020603050405020304" pitchFamily="18" charset="0"/>
              </a:rPr>
              <a:t>tin, xưng hô lịch sự, thái độ vui vẻ.</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8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211229" cy="584775"/>
          </a:xfrm>
          <a:prstGeom prst="rect">
            <a:avLst/>
          </a:prstGeom>
          <a:noFill/>
        </p:spPr>
        <p:txBody>
          <a:bodyPr wrap="square" rtlCol="0">
            <a:spAutoFit/>
          </a:bodyPr>
          <a:lstStyle/>
          <a:p>
            <a:r>
              <a:rPr lang="en-US" sz="3200" b="1" dirty="0">
                <a:latin typeface="Arial-Rounded"/>
                <a:cs typeface="Arial" pitchFamily="34" charset="0"/>
              </a:rPr>
              <a:t> </a:t>
            </a:r>
            <a:r>
              <a:rPr lang="en-US" sz="3200" b="1" dirty="0">
                <a:latin typeface="Times New Roman" pitchFamily="18" charset="0"/>
                <a:cs typeface="Times New Roman" pitchFamily="18" charset="0"/>
              </a:rPr>
              <a:t>Viết 2 – 3 câu tự giới thiệu về bản thân.</a:t>
            </a:r>
            <a:endParaRPr lang="vi-VN" sz="3200" b="1" dirty="0">
              <a:latin typeface="Times New Roman" pitchFamily="18" charset="0"/>
              <a:cs typeface="Times New Roman"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323" y="906799"/>
            <a:ext cx="6085114" cy="3408112"/>
          </a:xfrm>
          <a:prstGeom prst="rect">
            <a:avLst/>
          </a:prstGeom>
        </p:spPr>
      </p:pic>
      <p:sp>
        <p:nvSpPr>
          <p:cNvPr id="21" name="Rectangle 20"/>
          <p:cNvSpPr/>
          <p:nvPr/>
        </p:nvSpPr>
        <p:spPr>
          <a:xfrm>
            <a:off x="3525555" y="675110"/>
            <a:ext cx="8789692" cy="3408112"/>
          </a:xfrm>
          <a:prstGeom prst="rect">
            <a:avLst/>
          </a:prstGeom>
        </p:spPr>
        <p:txBody>
          <a:bodyPr wrap="square">
            <a:spAutoFit/>
          </a:bodyPr>
          <a:lstStyle/>
          <a:p>
            <a:pPr algn="just">
              <a:lnSpc>
                <a:spcPct val="200000"/>
              </a:lnSpc>
            </a:pPr>
            <a:r>
              <a:rPr lang="en-US" sz="2800" b="1">
                <a:solidFill>
                  <a:srgbClr val="FF0000"/>
                </a:solidFill>
                <a:latin typeface="Times New Roman" pitchFamily="18" charset="0"/>
                <a:cs typeface="Times New Roman" pitchFamily="18" charset="0"/>
              </a:rPr>
              <a:t>G:</a:t>
            </a:r>
          </a:p>
          <a:p>
            <a:pPr algn="just">
              <a:lnSpc>
                <a:spcPct val="200000"/>
              </a:lnSpc>
            </a:pPr>
            <a:r>
              <a:rPr lang="en-US" sz="2800" b="1">
                <a:solidFill>
                  <a:srgbClr val="002060"/>
                </a:solidFill>
                <a:latin typeface="Times New Roman" pitchFamily="18" charset="0"/>
                <a:cs typeface="Times New Roman" pitchFamily="18" charset="0"/>
              </a:rPr>
              <a:t>-   </a:t>
            </a:r>
            <a:r>
              <a:rPr lang="en-US" sz="2800" b="1">
                <a:latin typeface="Times New Roman" pitchFamily="18" charset="0"/>
                <a:cs typeface="Times New Roman" pitchFamily="18" charset="0"/>
              </a:rPr>
              <a:t>Họ </a:t>
            </a:r>
            <a:r>
              <a:rPr lang="en-US" sz="2800" b="1" dirty="0">
                <a:latin typeface="Times New Roman" pitchFamily="18" charset="0"/>
                <a:cs typeface="Times New Roman" pitchFamily="18" charset="0"/>
              </a:rPr>
              <a:t>và tên của em là gì?</a:t>
            </a:r>
          </a:p>
          <a:p>
            <a:pPr marL="457200" indent="-457200" algn="just">
              <a:lnSpc>
                <a:spcPct val="200000"/>
              </a:lnSpc>
              <a:buFontTx/>
              <a:buChar char="-"/>
            </a:pPr>
            <a:r>
              <a:rPr lang="en-US" sz="2800" b="1" dirty="0">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a:latin typeface="Times New Roman" pitchFamily="18" charset="0"/>
                <a:cs typeface="Times New Roman" pitchFamily="18" charset="0"/>
              </a:rPr>
              <a:t>Sở thích của em là gì?</a:t>
            </a:r>
          </a:p>
        </p:txBody>
      </p:sp>
      <p:pic>
        <p:nvPicPr>
          <p:cNvPr id="24" name="图片 7"/>
          <p:cNvPicPr>
            <a:picLocks noChangeAspect="1"/>
          </p:cNvPicPr>
          <p:nvPr/>
        </p:nvPicPr>
        <p:blipFill>
          <a:blip r:embed="rId3"/>
          <a:stretch>
            <a:fillRect/>
          </a:stretch>
        </p:blipFill>
        <p:spPr>
          <a:xfrm>
            <a:off x="162175" y="4083222"/>
            <a:ext cx="1494836" cy="1860204"/>
          </a:xfrm>
          <a:prstGeom prst="rect">
            <a:avLst/>
          </a:prstGeom>
          <a:noFill/>
          <a:ln w="9525">
            <a:noFill/>
          </a:ln>
        </p:spPr>
      </p:pic>
      <p:pic>
        <p:nvPicPr>
          <p:cNvPr id="25" name="图片 8"/>
          <p:cNvPicPr>
            <a:picLocks noChangeAspect="1"/>
          </p:cNvPicPr>
          <p:nvPr/>
        </p:nvPicPr>
        <p:blipFill>
          <a:blip r:embed="rId4"/>
          <a:stretch>
            <a:fillRect/>
          </a:stretch>
        </p:blipFill>
        <p:spPr>
          <a:xfrm>
            <a:off x="10968893" y="4083221"/>
            <a:ext cx="1346353" cy="1860204"/>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32" presetClass="emph" presetSubtype="0" repeatCount="999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par>
                                <p:cTn id="27" presetID="32" presetClass="emph" presetSubtype="0" repeatCount="999000" fill="hold" nodeType="withEffect">
                                  <p:stCondLst>
                                    <p:cond delay="0"/>
                                  </p:stCondLst>
                                  <p:childTnLst>
                                    <p:animRot by="120000">
                                      <p:cBhvr>
                                        <p:cTn id="28" dur="100" fill="hold">
                                          <p:stCondLst>
                                            <p:cond delay="0"/>
                                          </p:stCondLst>
                                        </p:cTn>
                                        <p:tgtEl>
                                          <p:spTgt spid="25"/>
                                        </p:tgtEl>
                                        <p:attrNameLst>
                                          <p:attrName>r</p:attrName>
                                        </p:attrNameLst>
                                      </p:cBhvr>
                                    </p:animRot>
                                    <p:animRot by="-240000">
                                      <p:cBhvr>
                                        <p:cTn id="29" dur="200" fill="hold">
                                          <p:stCondLst>
                                            <p:cond delay="200"/>
                                          </p:stCondLst>
                                        </p:cTn>
                                        <p:tgtEl>
                                          <p:spTgt spid="25"/>
                                        </p:tgtEl>
                                        <p:attrNameLst>
                                          <p:attrName>r</p:attrName>
                                        </p:attrNameLst>
                                      </p:cBhvr>
                                    </p:animRot>
                                    <p:animRot by="240000">
                                      <p:cBhvr>
                                        <p:cTn id="30" dur="200" fill="hold">
                                          <p:stCondLst>
                                            <p:cond delay="400"/>
                                          </p:stCondLst>
                                        </p:cTn>
                                        <p:tgtEl>
                                          <p:spTgt spid="25"/>
                                        </p:tgtEl>
                                        <p:attrNameLst>
                                          <p:attrName>r</p:attrName>
                                        </p:attrNameLst>
                                      </p:cBhvr>
                                    </p:animRot>
                                    <p:animRot by="-240000">
                                      <p:cBhvr>
                                        <p:cTn id="31" dur="200" fill="hold">
                                          <p:stCondLst>
                                            <p:cond delay="600"/>
                                          </p:stCondLst>
                                        </p:cTn>
                                        <p:tgtEl>
                                          <p:spTgt spid="25"/>
                                        </p:tgtEl>
                                        <p:attrNameLst>
                                          <p:attrName>r</p:attrName>
                                        </p:attrNameLst>
                                      </p:cBhvr>
                                    </p:animRot>
                                    <p:animRot by="120000">
                                      <p:cBhvr>
                                        <p:cTn id="3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02FA0F-4A97-42D6-A78E-74C07E4EDF0A}"/>
              </a:ext>
            </a:extLst>
          </p:cNvPr>
          <p:cNvSpPr txBox="1"/>
          <p:nvPr/>
        </p:nvSpPr>
        <p:spPr>
          <a:xfrm>
            <a:off x="1163320" y="752767"/>
            <a:ext cx="4733142"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Họ và tên em là gì?</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898CF76-CAC6-47BA-A4F9-396997253C4E}"/>
              </a:ext>
            </a:extLst>
          </p:cNvPr>
          <p:cNvSpPr txBox="1"/>
          <p:nvPr/>
        </p:nvSpPr>
        <p:spPr>
          <a:xfrm>
            <a:off x="1163320" y="2453769"/>
            <a:ext cx="636016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Em học lớp mấy, trường nào?</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4E52326-1C9F-43E7-8D04-44A32728D142}"/>
              </a:ext>
            </a:extLst>
          </p:cNvPr>
          <p:cNvSpPr txBox="1"/>
          <p:nvPr/>
        </p:nvSpPr>
        <p:spPr>
          <a:xfrm>
            <a:off x="1163320" y="4342894"/>
            <a:ext cx="4733142"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Sở thích của em là gì?</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87E6C7-C5EB-4C52-9B68-1E8EEA9F70DC}"/>
              </a:ext>
            </a:extLst>
          </p:cNvPr>
          <p:cNvSpPr txBox="1"/>
          <p:nvPr/>
        </p:nvSpPr>
        <p:spPr>
          <a:xfrm>
            <a:off x="1325880" y="1787532"/>
            <a:ext cx="781812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a:t>
            </a:r>
            <a:r>
              <a:rPr lang="vi-VN" sz="3200" b="1" dirty="0">
                <a:solidFill>
                  <a:srgbClr val="FF0000"/>
                </a:solidFill>
                <a:latin typeface="Times New Roman" panose="02020603050405020304" pitchFamily="18" charset="0"/>
                <a:cs typeface="Times New Roman" panose="02020603050405020304" pitchFamily="18" charset="0"/>
              </a:rPr>
              <a:t>ên em là </a:t>
            </a:r>
            <a:r>
              <a:rPr lang="en-US" sz="3200" b="1" dirty="0" err="1" smtClean="0">
                <a:solidFill>
                  <a:srgbClr val="FF0000"/>
                </a:solidFill>
                <a:latin typeface="Times New Roman" panose="02020603050405020304" pitchFamily="18" charset="0"/>
                <a:cs typeface="Times New Roman" panose="02020603050405020304" pitchFamily="18" charset="0"/>
              </a:rPr>
              <a:t>Nguyễn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An.</a:t>
            </a:r>
          </a:p>
        </p:txBody>
      </p:sp>
      <p:sp>
        <p:nvSpPr>
          <p:cNvPr id="13" name="TextBox 12">
            <a:extLst>
              <a:ext uri="{FF2B5EF4-FFF2-40B4-BE49-F238E27FC236}">
                <a16:creationId xmlns:a16="http://schemas.microsoft.com/office/drawing/2014/main" id="{9806FBFF-9065-4F51-AD8A-E482901C7C24}"/>
              </a:ext>
            </a:extLst>
          </p:cNvPr>
          <p:cNvSpPr txBox="1"/>
          <p:nvPr/>
        </p:nvSpPr>
        <p:spPr>
          <a:xfrm>
            <a:off x="1397000" y="1259652"/>
            <a:ext cx="781812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E</a:t>
            </a:r>
            <a:r>
              <a:rPr lang="vi-VN" sz="3200" b="1" dirty="0">
                <a:solidFill>
                  <a:srgbClr val="FF0000"/>
                </a:solidFill>
                <a:latin typeface="Times New Roman" panose="02020603050405020304" pitchFamily="18" charset="0"/>
                <a:cs typeface="Times New Roman" panose="02020603050405020304" pitchFamily="18" charset="0"/>
              </a:rPr>
              <a:t>m là </a:t>
            </a:r>
            <a:r>
              <a:rPr lang="en-US" sz="3200" b="1" dirty="0" err="1" smtClean="0">
                <a:solidFill>
                  <a:srgbClr val="FF0000"/>
                </a:solidFill>
                <a:latin typeface="Times New Roman" panose="02020603050405020304" pitchFamily="18" charset="0"/>
                <a:cs typeface="Times New Roman" panose="02020603050405020304" pitchFamily="18" charset="0"/>
              </a:rPr>
              <a:t>Nguyễn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An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7EF1748-E7AE-4205-80E2-0199C3C1171B}"/>
              </a:ext>
            </a:extLst>
          </p:cNvPr>
          <p:cNvSpPr txBox="1"/>
          <p:nvPr/>
        </p:nvSpPr>
        <p:spPr>
          <a:xfrm>
            <a:off x="1328420" y="2947467"/>
            <a:ext cx="1019556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2A2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EF9D070-B6C2-4F71-8617-289187263C0A}"/>
              </a:ext>
            </a:extLst>
          </p:cNvPr>
          <p:cNvSpPr txBox="1"/>
          <p:nvPr/>
        </p:nvSpPr>
        <p:spPr>
          <a:xfrm>
            <a:off x="1397000" y="4805199"/>
            <a:ext cx="781812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Sở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6D8DC06D-B9C1-4593-B22D-3E38DB4480F9}"/>
              </a:ext>
            </a:extLst>
          </p:cNvPr>
          <p:cNvSpPr txBox="1"/>
          <p:nvPr/>
        </p:nvSpPr>
        <p:spPr>
          <a:xfrm>
            <a:off x="1397000" y="5389974"/>
            <a:ext cx="714756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thích</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031FFD44-E3B5-4BCC-9A62-B904347D576E}"/>
              </a:ext>
            </a:extLst>
          </p:cNvPr>
          <p:cNvSpPr txBox="1"/>
          <p:nvPr/>
        </p:nvSpPr>
        <p:spPr>
          <a:xfrm>
            <a:off x="1325880" y="3502571"/>
            <a:ext cx="1106932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2A2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098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D740E1-39C6-4A91-887A-3644E1C93C33}"/>
              </a:ext>
            </a:extLst>
          </p:cNvPr>
          <p:cNvSpPr/>
          <p:nvPr/>
        </p:nvSpPr>
        <p:spPr>
          <a:xfrm>
            <a:off x="1767839" y="894080"/>
            <a:ext cx="9032241" cy="4592320"/>
          </a:xfrm>
          <a:prstGeom prst="roundRect">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FF00"/>
                </a:solidFill>
                <a:latin typeface="Times New Roman" panose="02020603050405020304" pitchFamily="18" charset="0"/>
                <a:cs typeface="Times New Roman" panose="02020603050405020304" pitchFamily="18" charset="0"/>
              </a:rPr>
              <a:t>Lưu</a:t>
            </a:r>
            <a:r>
              <a:rPr lang="en-US" sz="3000" b="1" dirty="0">
                <a:solidFill>
                  <a:srgbClr val="FFFF00"/>
                </a:solidFill>
                <a:latin typeface="Times New Roman" panose="02020603050405020304" pitchFamily="18" charset="0"/>
                <a:cs typeface="Times New Roman" panose="02020603050405020304" pitchFamily="18" charset="0"/>
              </a:rPr>
              <a:t> ý </a:t>
            </a:r>
            <a:r>
              <a:rPr lang="en-US" sz="3000" b="1" dirty="0" err="1">
                <a:solidFill>
                  <a:srgbClr val="FFFF00"/>
                </a:solidFill>
                <a:latin typeface="Times New Roman" panose="02020603050405020304" pitchFamily="18" charset="0"/>
                <a:cs typeface="Times New Roman" panose="02020603050405020304" pitchFamily="18" charset="0"/>
              </a:rPr>
              <a:t>khi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viết</a:t>
            </a:r>
            <a:r>
              <a:rPr lang="en-US" sz="3000" b="1" dirty="0">
                <a:solidFill>
                  <a:srgbClr val="FFFF00"/>
                </a:solidFill>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tabLst>
                <a:tab pos="3336925" algn="r"/>
              </a:tabLst>
            </a:pP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lề</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1 ô.</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34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41B330-04BE-4D06-B6E0-ED38467A8AC5}"/>
              </a:ext>
            </a:extLst>
          </p:cNvPr>
          <p:cNvPicPr>
            <a:picLocks noChangeAspect="1"/>
          </p:cNvPicPr>
          <p:nvPr/>
        </p:nvPicPr>
        <p:blipFill rotWithShape="1">
          <a:blip r:embed="rId2">
            <a:extLst>
              <a:ext uri="{28A0092B-C50C-407E-A947-70E740481C1C}">
                <a14:useLocalDpi xmlns:a14="http://schemas.microsoft.com/office/drawing/2010/main" val="0"/>
              </a:ext>
            </a:extLst>
          </a:blip>
          <a:srcRect l="19242" t="26512" r="20540" b="8504"/>
          <a:stretch/>
        </p:blipFill>
        <p:spPr>
          <a:xfrm>
            <a:off x="1859895" y="995701"/>
            <a:ext cx="9280936" cy="528850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892868" y="1239514"/>
            <a:ext cx="9187372" cy="1077218"/>
          </a:xfrm>
          <a:prstGeom prst="rect">
            <a:avLst/>
          </a:prstGeom>
        </p:spPr>
        <p:txBody>
          <a:bodyPr wrap="square">
            <a:spAutoFit/>
          </a:bodyPr>
          <a:lstStyle/>
          <a:p>
            <a:pPr algn="just">
              <a:lnSpc>
                <a:spcPct val="200000"/>
              </a:lnSpc>
            </a:pPr>
            <a:r>
              <a:rPr lang="en-US" sz="3200" b="1" dirty="0" err="1">
                <a:solidFill>
                  <a:srgbClr val="002060"/>
                </a:solidFill>
                <a:latin typeface="HP001 4 hàng" panose="020B0603050302020204" pitchFamily="34" charset="0"/>
                <a:cs typeface="Times New Roman" pitchFamily="18" charset="0"/>
              </a:rPr>
              <a:t>Em</a:t>
            </a:r>
            <a:r>
              <a:rPr lang="en-US" sz="3200" b="1" dirty="0">
                <a:solidFill>
                  <a:srgbClr val="002060"/>
                </a:solidFill>
                <a:latin typeface="HP001 4 hàng" panose="020B0603050302020204" pitchFamily="34" charset="0"/>
                <a:cs typeface="Times New Roman" pitchFamily="18" charset="0"/>
              </a:rPr>
              <a:t> tên </a:t>
            </a:r>
            <a:r>
              <a:rPr lang="en-US" sz="3200" b="1" dirty="0" err="1">
                <a:solidFill>
                  <a:srgbClr val="002060"/>
                </a:solidFill>
                <a:latin typeface="HP001 4 hàng" panose="020B0603050302020204" pitchFamily="34" charset="0"/>
                <a:cs typeface="Times New Roman" pitchFamily="18" charset="0"/>
              </a:rPr>
              <a:t>là</a:t>
            </a:r>
            <a:r>
              <a:rPr lang="en-US" sz="3200" b="1" dirty="0">
                <a:solidFill>
                  <a:srgbClr val="002060"/>
                </a:solidFill>
                <a:latin typeface="HP001 4 hàng" panose="020B0603050302020204" pitchFamily="34" charset="0"/>
                <a:cs typeface="Times New Roman" pitchFamily="18" charset="0"/>
              </a:rPr>
              <a:t> Lê </a:t>
            </a:r>
            <a:r>
              <a:rPr lang="en-US" sz="3200" b="1" dirty="0" err="1">
                <a:solidFill>
                  <a:srgbClr val="002060"/>
                </a:solidFill>
                <a:latin typeface="HP001 4 hàng" panose="020B0603050302020204" pitchFamily="34" charset="0"/>
                <a:cs typeface="Times New Roman" pitchFamily="18" charset="0"/>
              </a:rPr>
              <a:t>Hà</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Anh</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Em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lớp</a:t>
            </a:r>
            <a:r>
              <a:rPr lang="en-US" sz="3200" b="1" dirty="0">
                <a:solidFill>
                  <a:srgbClr val="002060"/>
                </a:solidFill>
                <a:latin typeface="HP001 4 hàng" panose="020B0603050302020204" pitchFamily="34" charset="0"/>
                <a:cs typeface="Times New Roman" pitchFamily="18" charset="0"/>
              </a:rPr>
              <a:t> </a:t>
            </a:r>
            <a:r>
              <a:rPr lang="en-US" sz="3200" b="1" dirty="0" smtClean="0">
                <a:solidFill>
                  <a:srgbClr val="002060"/>
                </a:solidFill>
                <a:latin typeface="HP001 4 hàng" panose="020B0603050302020204" pitchFamily="34" charset="0"/>
                <a:cs typeface="Times New Roman" pitchFamily="18" charset="0"/>
              </a:rPr>
              <a:t>2A2 </a:t>
            </a:r>
            <a:endParaRPr lang="en-US" sz="3200" b="1" dirty="0">
              <a:solidFill>
                <a:srgbClr val="002060"/>
              </a:solidFill>
              <a:latin typeface="HP001 4 hàng" panose="020B0603050302020204" pitchFamily="34"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84720" y="2116059"/>
            <a:ext cx="1895348" cy="4238172"/>
          </a:xfrm>
          <a:prstGeom prst="rect">
            <a:avLst/>
          </a:prstGeom>
        </p:spPr>
      </p:pic>
      <p:sp>
        <p:nvSpPr>
          <p:cNvPr id="11" name="Rectangle 10">
            <a:extLst>
              <a:ext uri="{FF2B5EF4-FFF2-40B4-BE49-F238E27FC236}">
                <a16:creationId xmlns:a16="http://schemas.microsoft.com/office/drawing/2014/main" id="{1D92BFF2-F18D-4960-9F3F-1B71D286290D}"/>
              </a:ext>
            </a:extLst>
          </p:cNvPr>
          <p:cNvSpPr/>
          <p:nvPr/>
        </p:nvSpPr>
        <p:spPr>
          <a:xfrm>
            <a:off x="2293229" y="1811259"/>
            <a:ext cx="9611802" cy="954107"/>
          </a:xfrm>
          <a:prstGeom prst="rect">
            <a:avLst/>
          </a:prstGeom>
        </p:spPr>
        <p:txBody>
          <a:bodyPr wrap="square">
            <a:spAutoFit/>
          </a:bodyPr>
          <a:lstStyle/>
          <a:p>
            <a:pPr algn="just">
              <a:lnSpc>
                <a:spcPct val="200000"/>
              </a:lnSpc>
            </a:pPr>
            <a:r>
              <a:rPr lang="en-US" sz="3200" b="1" dirty="0" err="1">
                <a:solidFill>
                  <a:srgbClr val="002060"/>
                </a:solidFill>
                <a:latin typeface="HP001 4 hàng" panose="020B0603050302020204" pitchFamily="34" charset="0"/>
                <a:cs typeface="Times New Roman" pitchFamily="18" charset="0"/>
              </a:rPr>
              <a:t>T</a:t>
            </a:r>
            <a:r>
              <a:rPr lang="en-US" sz="3200" b="1" dirty="0" err="1" smtClean="0">
                <a:solidFill>
                  <a:srgbClr val="002060"/>
                </a:solidFill>
                <a:latin typeface="HP001 4 hàng" panose="020B0603050302020204" pitchFamily="34" charset="0"/>
                <a:cs typeface="Times New Roman" pitchFamily="18" charset="0"/>
              </a:rPr>
              <a:t>rườngTiểu</a:t>
            </a:r>
            <a:r>
              <a:rPr lang="en-US" sz="3200" b="1" dirty="0" smtClean="0">
                <a:solidFill>
                  <a:srgbClr val="002060"/>
                </a:solidFill>
                <a:latin typeface="HP001 4 hàng" panose="020B0603050302020204" pitchFamily="34" charset="0"/>
                <a:cs typeface="Times New Roman" pitchFamily="18" charset="0"/>
              </a:rPr>
              <a:t> </a:t>
            </a:r>
            <a:r>
              <a:rPr lang="en-US" sz="3200" b="1" dirty="0" err="1" smtClean="0">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smtClean="0">
                <a:solidFill>
                  <a:srgbClr val="002060"/>
                </a:solidFill>
                <a:latin typeface="HP001 4 hàng" panose="020B0603050302020204" pitchFamily="34" charset="0"/>
                <a:cs typeface="Times New Roman" pitchFamily="18" charset="0"/>
              </a:rPr>
              <a:t>Ngọc</a:t>
            </a:r>
            <a:r>
              <a:rPr lang="en-US" sz="3200" b="1" dirty="0" smtClean="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Lâm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Em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thích</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môn</a:t>
            </a:r>
            <a:endParaRPr lang="en-US" sz="3200" b="1" dirty="0">
              <a:solidFill>
                <a:srgbClr val="002060"/>
              </a:solidFill>
              <a:latin typeface="HP001 4 hàng" panose="020B0603050302020204" pitchFamily="34" charset="0"/>
              <a:cs typeface="Times New Roman" pitchFamily="18" charset="0"/>
            </a:endParaRPr>
          </a:p>
        </p:txBody>
      </p:sp>
      <p:sp>
        <p:nvSpPr>
          <p:cNvPr id="13" name="Rectangle 12">
            <a:extLst>
              <a:ext uri="{FF2B5EF4-FFF2-40B4-BE49-F238E27FC236}">
                <a16:creationId xmlns:a16="http://schemas.microsoft.com/office/drawing/2014/main" id="{9FA13252-0878-4C2B-AEB0-FF62BF2EE682}"/>
              </a:ext>
            </a:extLst>
          </p:cNvPr>
          <p:cNvSpPr/>
          <p:nvPr/>
        </p:nvSpPr>
        <p:spPr>
          <a:xfrm>
            <a:off x="2323709" y="621783"/>
            <a:ext cx="700297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2.             Bài làm</a:t>
            </a:r>
            <a:endParaRPr lang="en-US" sz="3200" b="1" dirty="0">
              <a:solidFill>
                <a:srgbClr val="002060"/>
              </a:solidFill>
              <a:latin typeface="HP001 4 hàng" panose="020B0603050302020204" pitchFamily="34" charset="0"/>
              <a:cs typeface="Times New Roman" pitchFamily="18" charset="0"/>
            </a:endParaRPr>
          </a:p>
        </p:txBody>
      </p:sp>
      <p:sp>
        <p:nvSpPr>
          <p:cNvPr id="14" name="Rectangle 13">
            <a:extLst>
              <a:ext uri="{FF2B5EF4-FFF2-40B4-BE49-F238E27FC236}">
                <a16:creationId xmlns:a16="http://schemas.microsoft.com/office/drawing/2014/main" id="{B8FF2B94-B419-4BDD-80FB-9E43AED17076}"/>
              </a:ext>
            </a:extLst>
          </p:cNvPr>
          <p:cNvSpPr/>
          <p:nvPr/>
        </p:nvSpPr>
        <p:spPr>
          <a:xfrm>
            <a:off x="2303389" y="2365114"/>
            <a:ext cx="961180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Tiếng Việt và môn </a:t>
            </a:r>
            <a:r>
              <a:rPr lang="en-US" sz="3200" b="1">
                <a:solidFill>
                  <a:srgbClr val="002060"/>
                </a:solidFill>
                <a:latin typeface="HP001 5 hàng" panose="020B0603050302020204" pitchFamily="34" charset="0"/>
                <a:cs typeface="Times New Roman" pitchFamily="18" charset="0"/>
              </a:rPr>
              <a:t>Â</a:t>
            </a:r>
            <a:r>
              <a:rPr lang="en-US" sz="3200" b="1">
                <a:solidFill>
                  <a:srgbClr val="002060"/>
                </a:solidFill>
                <a:latin typeface="HP001 4 hàng" panose="020B0603050302020204" pitchFamily="34" charset="0"/>
                <a:cs typeface="Times New Roman" pitchFamily="18" charset="0"/>
              </a:rPr>
              <a:t>m nhạc.</a:t>
            </a:r>
            <a:endParaRPr lang="en-US" sz="3200" b="1" dirty="0">
              <a:solidFill>
                <a:srgbClr val="00206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510</Words>
  <Application>Microsoft Office PowerPoint</Application>
  <PresentationFormat>Widescreen</PresentationFormat>
  <Paragraphs>67</Paragraphs>
  <Slides>13</Slides>
  <Notes>2</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宋体</vt:lpstr>
      <vt:lpstr>Arial</vt:lpstr>
      <vt:lpstr>Arial-Rounded</vt:lpstr>
      <vt:lpstr>Calibri</vt:lpstr>
      <vt:lpstr>Calibri Light</vt:lpstr>
      <vt:lpstr>HP001 4 hàng</vt:lpstr>
      <vt:lpstr>HP001 5 hàng</vt:lpstr>
      <vt:lpstr>Times New Roman</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ChatGPT</cp:lastModifiedBy>
  <cp:revision>182</cp:revision>
  <dcterms:created xsi:type="dcterms:W3CDTF">2021-05-29T04:05:18Z</dcterms:created>
  <dcterms:modified xsi:type="dcterms:W3CDTF">2024-09-30T07:47:48Z</dcterms:modified>
</cp:coreProperties>
</file>