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13" r:id="rId2"/>
    <p:sldMasterId id="2147483745" r:id="rId3"/>
    <p:sldMasterId id="2147483757" r:id="rId4"/>
    <p:sldMasterId id="2147483773" r:id="rId5"/>
  </p:sldMasterIdLst>
  <p:notesMasterIdLst>
    <p:notesMasterId r:id="rId25"/>
  </p:notesMasterIdLst>
  <p:sldIdLst>
    <p:sldId id="256" r:id="rId6"/>
    <p:sldId id="257" r:id="rId7"/>
    <p:sldId id="258" r:id="rId8"/>
    <p:sldId id="259" r:id="rId9"/>
    <p:sldId id="261" r:id="rId10"/>
    <p:sldId id="260" r:id="rId11"/>
    <p:sldId id="290" r:id="rId12"/>
    <p:sldId id="383" r:id="rId13"/>
    <p:sldId id="304" r:id="rId14"/>
    <p:sldId id="376" r:id="rId15"/>
    <p:sldId id="390" r:id="rId16"/>
    <p:sldId id="379" r:id="rId17"/>
    <p:sldId id="386" r:id="rId18"/>
    <p:sldId id="382" r:id="rId19"/>
    <p:sldId id="381" r:id="rId20"/>
    <p:sldId id="391" r:id="rId21"/>
    <p:sldId id="392" r:id="rId22"/>
    <p:sldId id="389" r:id="rId23"/>
    <p:sldId id="35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65" d="100"/>
          <a:sy n="65" d="100"/>
        </p:scale>
        <p:origin x="6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D8D76-4F1F-40BC-A58B-769268D05A22}"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6C693-AB8B-4900-9775-1718A2918C73}" type="slidenum">
              <a:rPr lang="en-US" smtClean="0"/>
              <a:t>‹#›</a:t>
            </a:fld>
            <a:endParaRPr lang="en-US"/>
          </a:p>
        </p:txBody>
      </p:sp>
    </p:spTree>
    <p:extLst>
      <p:ext uri="{BB962C8B-B14F-4D97-AF65-F5344CB8AC3E}">
        <p14:creationId xmlns:p14="http://schemas.microsoft.com/office/powerpoint/2010/main" val="2518364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E08DF-DA78-46F4-852F-0D5173D95A4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5080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19</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65030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1903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2746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601966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84292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452894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534288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75685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488389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690018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43650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967748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73193673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45900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spTree>
    <p:extLst>
      <p:ext uri="{BB962C8B-B14F-4D97-AF65-F5344CB8AC3E}">
        <p14:creationId xmlns:p14="http://schemas.microsoft.com/office/powerpoint/2010/main" val="1744386219"/>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91664" y="6021288"/>
            <a:ext cx="2400337" cy="959467"/>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322736" y="-835856"/>
            <a:ext cx="13314567" cy="1576557"/>
          </a:xfrm>
          <a:prstGeom prst="rect">
            <a:avLst/>
          </a:prstGeom>
        </p:spPr>
      </p:pic>
    </p:spTree>
    <p:extLst>
      <p:ext uri="{BB962C8B-B14F-4D97-AF65-F5344CB8AC3E}">
        <p14:creationId xmlns:p14="http://schemas.microsoft.com/office/powerpoint/2010/main" val="355092155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9451297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276873"/>
            <a:ext cx="12192000" cy="3492500"/>
          </a:xfrm>
          <a:prstGeom prst="rect">
            <a:avLst/>
          </a:prstGeom>
        </p:spPr>
      </p:pic>
      <p:grpSp>
        <p:nvGrpSpPr>
          <p:cNvPr id="4" name="组合 3"/>
          <p:cNvGrpSpPr/>
          <p:nvPr userDrawn="1"/>
        </p:nvGrpSpPr>
        <p:grpSpPr>
          <a:xfrm>
            <a:off x="-1901483" y="-74389"/>
            <a:ext cx="15299227" cy="2077769"/>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33295447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71233755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15318828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pPr/>
              <a:t>2024/3/13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110444900"/>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pPr/>
              <a:t>2024/3/13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7246175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2024/3/13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06711019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62687950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9294213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pPr/>
              <a:t>2024/3/13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908878861"/>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548111203"/>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pPr/>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407133510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891603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795789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66737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493600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3/13/2024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193909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17053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3/13/2024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023917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049545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684588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458247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845309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628657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3/13/2024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29594577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3/13/2024</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416804104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70178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1188863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550310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4.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3347424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2287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C61CC486-9AA6-4977-8BA6-1A9C44700B96}"/>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97025262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B9E6C50-F2B0-4117-AF69-C839F5CC2C8C}" type="datetimeFigureOut">
              <a:rPr lang="zh-CN" altLang="en-US" smtClean="0"/>
              <a:pPr/>
              <a:t>2024/3/13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95246019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t>3/13/2024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288582562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slide" Target="slide2.xml"/><Relationship Id="rId3" Type="http://schemas.openxmlformats.org/officeDocument/2006/relationships/slideLayout" Target="../slideLayouts/slideLayout35.xml"/><Relationship Id="rId7" Type="http://schemas.openxmlformats.org/officeDocument/2006/relationships/slide" Target="slide6.xml"/><Relationship Id="rId12" Type="http://schemas.openxmlformats.org/officeDocument/2006/relationships/image" Target="../media/image14.gif"/><Relationship Id="rId17"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7.png"/><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slide" Target="slide5.xml"/><Relationship Id="rId5" Type="http://schemas.openxmlformats.org/officeDocument/2006/relationships/slide" Target="slide4.xml"/><Relationship Id="rId15" Type="http://schemas.openxmlformats.org/officeDocument/2006/relationships/image" Target="../media/image16.png"/><Relationship Id="rId10" Type="http://schemas.openxmlformats.org/officeDocument/2006/relationships/image" Target="../media/image13.gif"/><Relationship Id="rId4" Type="http://schemas.openxmlformats.org/officeDocument/2006/relationships/image" Target="../media/image10.jpg"/><Relationship Id="rId9" Type="http://schemas.openxmlformats.org/officeDocument/2006/relationships/slide" Target="slide3.xml"/><Relationship Id="rId14" Type="http://schemas.openxmlformats.org/officeDocument/2006/relationships/image" Target="../media/image1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7.jpeg"/><Relationship Id="rId5" Type="http://schemas.microsoft.com/office/2007/relationships/hdphoto" Target="../media/hdphoto2.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0.xml"/><Relationship Id="rId1" Type="http://schemas.openxmlformats.org/officeDocument/2006/relationships/video" Target="https://www.youtube.com/embed/OcZaMt3RWjE?feature=oembed"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1.xml"/><Relationship Id="rId9" Type="http://schemas.openxmlformats.org/officeDocument/2006/relationships/image" Target="../media/image15.gi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slide" Target="slide2.xml"/><Relationship Id="rId5" Type="http://schemas.openxmlformats.org/officeDocument/2006/relationships/image" Target="../media/image17.png"/><Relationship Id="rId4" Type="http://schemas.openxmlformats.org/officeDocument/2006/relationships/slide" Target="slide1.xml"/><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1.xml"/><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1.xml"/><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1.xml"/><Relationship Id="rId9"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6" name="Picture 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61600" y="1397000"/>
            <a:ext cx="1524000" cy="1526120"/>
          </a:xfrm>
          <a:prstGeom prst="rect">
            <a:avLst/>
          </a:prstGeom>
        </p:spPr>
      </p:pic>
      <p:pic>
        <p:nvPicPr>
          <p:cNvPr id="7" name="Picture 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3601" y="4013633"/>
            <a:ext cx="2235200" cy="2235200"/>
          </a:xfrm>
          <a:prstGeom prst="rect">
            <a:avLst/>
          </a:prstGeom>
        </p:spPr>
      </p:pic>
      <p:pic>
        <p:nvPicPr>
          <p:cNvPr id="8" name="Picture 7">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9201" y="189145"/>
            <a:ext cx="2873511" cy="1592404"/>
          </a:xfrm>
          <a:prstGeom prst="rect">
            <a:avLst/>
          </a:prstGeom>
        </p:spPr>
      </p:pic>
      <p:pic>
        <p:nvPicPr>
          <p:cNvPr id="9" name="Picture 8">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36479" y="3625886"/>
            <a:ext cx="1463429" cy="1463429"/>
          </a:xfrm>
          <a:prstGeom prst="rect">
            <a:avLst/>
          </a:prstGeom>
        </p:spPr>
      </p:pic>
      <p:pic>
        <p:nvPicPr>
          <p:cNvPr id="10" name="Picture 9">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50279" y="976323"/>
            <a:ext cx="2040923" cy="1113576"/>
          </a:xfrm>
          <a:prstGeom prst="rect">
            <a:avLst/>
          </a:prstGeom>
        </p:spPr>
      </p:pic>
      <p:grpSp>
        <p:nvGrpSpPr>
          <p:cNvPr id="25" name="Group 24"/>
          <p:cNvGrpSpPr/>
          <p:nvPr/>
        </p:nvGrpSpPr>
        <p:grpSpPr>
          <a:xfrm>
            <a:off x="101598" y="330200"/>
            <a:ext cx="4487333" cy="1524000"/>
            <a:chOff x="76198" y="247650"/>
            <a:chExt cx="3365500" cy="1143000"/>
          </a:xfrm>
        </p:grpSpPr>
        <p:sp>
          <p:nvSpPr>
            <p:cNvPr id="13" name="Rounded Rectangle 12"/>
            <p:cNvSpPr/>
            <p:nvPr/>
          </p:nvSpPr>
          <p:spPr>
            <a:xfrm>
              <a:off x="241299" y="247650"/>
              <a:ext cx="3035300" cy="1143000"/>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6198" y="336419"/>
              <a:ext cx="3365500" cy="1054231"/>
            </a:xfrm>
            <a:prstGeom prst="rect">
              <a:avLst/>
            </a:prstGeom>
            <a:noFill/>
          </p:spPr>
          <p:txBody>
            <a:bodyPr wrap="square" rtlCol="0">
              <a:spAutoFit/>
            </a:bodyPr>
            <a:lstStyle/>
            <a:p>
              <a:pPr algn="ctr" defTabSz="1219170"/>
              <a:r>
                <a:rPr lang="en-US" sz="4267" b="1" dirty="0" err="1">
                  <a:solidFill>
                    <a:prstClr val="black"/>
                  </a:solidFill>
                  <a:latin typeface="Times New Roman" panose="02020603050405020304" pitchFamily="18" charset="0"/>
                  <a:ea typeface="AvantGarde" pitchFamily="2" charset="0"/>
                  <a:cs typeface="Times New Roman" panose="02020603050405020304" pitchFamily="18" charset="0"/>
                </a:rPr>
                <a:t>Tiêu</a:t>
              </a:r>
              <a:r>
                <a:rPr lang="en-US" sz="4267"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4267" b="1" dirty="0" err="1">
                  <a:solidFill>
                    <a:prstClr val="black"/>
                  </a:solidFill>
                  <a:latin typeface="Times New Roman" panose="02020603050405020304" pitchFamily="18" charset="0"/>
                  <a:ea typeface="AvantGarde" pitchFamily="2" charset="0"/>
                  <a:cs typeface="Times New Roman" panose="02020603050405020304" pitchFamily="18" charset="0"/>
                </a:rPr>
                <a:t>diệt</a:t>
              </a:r>
              <a:r>
                <a:rPr lang="en-US" sz="4267" b="1" dirty="0">
                  <a:solidFill>
                    <a:prstClr val="black"/>
                  </a:solidFill>
                  <a:latin typeface="Times New Roman" panose="02020603050405020304" pitchFamily="18" charset="0"/>
                  <a:ea typeface="AvantGarde" pitchFamily="2" charset="0"/>
                  <a:cs typeface="Times New Roman" panose="02020603050405020304" pitchFamily="18" charset="0"/>
                </a:rPr>
                <a:t> virus,</a:t>
              </a:r>
            </a:p>
            <a:p>
              <a:pPr algn="ctr" defTabSz="1219170"/>
              <a:r>
                <a:rPr lang="en-US" sz="4267" b="1" dirty="0">
                  <a:solidFill>
                    <a:prstClr val="black"/>
                  </a:solidFill>
                  <a:latin typeface="Times New Roman" panose="02020603050405020304" pitchFamily="18" charset="0"/>
                  <a:ea typeface="AvantGarde" pitchFamily="2" charset="0"/>
                  <a:cs typeface="Times New Roman" panose="02020603050405020304" pitchFamily="18" charset="0"/>
                </a:rPr>
                <a:t> vi </a:t>
              </a:r>
              <a:r>
                <a:rPr lang="en-US" sz="4267" b="1" dirty="0" err="1">
                  <a:solidFill>
                    <a:prstClr val="black"/>
                  </a:solidFill>
                  <a:latin typeface="Times New Roman" panose="02020603050405020304" pitchFamily="18" charset="0"/>
                  <a:ea typeface="AvantGarde" pitchFamily="2" charset="0"/>
                  <a:cs typeface="Times New Roman" panose="02020603050405020304" pitchFamily="18" charset="0"/>
                </a:rPr>
                <a:t>khuẩn</a:t>
              </a:r>
              <a:endParaRPr lang="en-US" sz="4267"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78000" y="5131233"/>
            <a:ext cx="812800" cy="812800"/>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7867" y="2115457"/>
            <a:ext cx="4775200" cy="4775200"/>
          </a:xfrm>
          <a:prstGeom prst="rect">
            <a:avLst/>
          </a:prstGeom>
        </p:spPr>
      </p:pic>
      <p:sp>
        <p:nvSpPr>
          <p:cNvPr id="19" name="Rounded Rectangle 18"/>
          <p:cNvSpPr/>
          <p:nvPr/>
        </p:nvSpPr>
        <p:spPr>
          <a:xfrm>
            <a:off x="4673602" y="36285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1</a:t>
            </a:r>
          </a:p>
        </p:txBody>
      </p:sp>
      <p:sp>
        <p:nvSpPr>
          <p:cNvPr id="20" name="Rounded Rectangle 19"/>
          <p:cNvSpPr/>
          <p:nvPr/>
        </p:nvSpPr>
        <p:spPr>
          <a:xfrm>
            <a:off x="8229601" y="189145"/>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2</a:t>
            </a:r>
          </a:p>
        </p:txBody>
      </p:sp>
      <p:sp>
        <p:nvSpPr>
          <p:cNvPr id="21" name="Rounded Rectangle 20"/>
          <p:cNvSpPr/>
          <p:nvPr/>
        </p:nvSpPr>
        <p:spPr>
          <a:xfrm>
            <a:off x="10769601" y="301609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3</a:t>
            </a:r>
          </a:p>
        </p:txBody>
      </p:sp>
      <p:sp>
        <p:nvSpPr>
          <p:cNvPr id="22" name="Rounded Rectangle 21"/>
          <p:cNvSpPr/>
          <p:nvPr/>
        </p:nvSpPr>
        <p:spPr>
          <a:xfrm>
            <a:off x="10214194" y="53761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4</a:t>
            </a:r>
          </a:p>
        </p:txBody>
      </p:sp>
      <p:sp>
        <p:nvSpPr>
          <p:cNvPr id="23" name="Rounded Rectangle 22"/>
          <p:cNvSpPr/>
          <p:nvPr/>
        </p:nvSpPr>
        <p:spPr>
          <a:xfrm>
            <a:off x="5772822" y="57825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defTabSz="1219170"/>
            <a:r>
              <a:rPr lang="en-US" sz="2400" dirty="0">
                <a:solidFill>
                  <a:prstClr val="black"/>
                </a:solidFill>
                <a:latin typeface="Times New Roman" panose="02020603050405020304" pitchFamily="18" charset="0"/>
                <a:cs typeface="Times New Roman" panose="02020603050405020304" pitchFamily="18" charset="0"/>
              </a:rPr>
              <a:t>5</a:t>
            </a:r>
          </a:p>
        </p:txBody>
      </p:sp>
      <p:sp>
        <p:nvSpPr>
          <p:cNvPr id="2" name="Right Arrow 1">
            <a:hlinkClick r:id="rId17" action="ppaction://hlinksldjump"/>
          </p:cNvPr>
          <p:cNvSpPr/>
          <p:nvPr/>
        </p:nvSpPr>
        <p:spPr>
          <a:xfrm>
            <a:off x="9929446" y="5985952"/>
            <a:ext cx="2000425" cy="8265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err="1">
                <a:solidFill>
                  <a:prstClr val="white"/>
                </a:solidFill>
                <a:latin typeface="Times New Roman" panose="02020603050405020304" pitchFamily="18" charset="0"/>
                <a:cs typeface="Times New Roman" panose="02020603050405020304" pitchFamily="18" charset="0"/>
              </a:rPr>
              <a:t>Bài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mới</a:t>
            </a:r>
            <a:endParaRPr lang="en-US" sz="24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6">
                <p:cTn id="73" repeatCount="indefinite"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C875A6-986C-4F74-A12B-74280DB93355}"/>
              </a:ext>
            </a:extLst>
          </p:cNvPr>
          <p:cNvSpPr txBox="1"/>
          <p:nvPr/>
        </p:nvSpPr>
        <p:spPr>
          <a:xfrm>
            <a:off x="523976" y="593375"/>
            <a:ext cx="11522250" cy="5162182"/>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ea typeface="Arial-Rounded" panose="020B0500000000000000" pitchFamily="34" charset="0"/>
                <a:cs typeface="Times New Roman" panose="02020603050405020304" pitchFamily="18" charset="0"/>
              </a:rPr>
              <a:t>2</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3 – 5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gn="ctr">
              <a:lnSpc>
                <a:spcPct val="150000"/>
              </a:lnSpc>
            </a:pP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GỢI Ý</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nhìn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vi-VN"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dirty="0">
                <a:latin typeface="Times New Roman" panose="02020603050405020304" pitchFamily="18" charset="0"/>
                <a:ea typeface="Arial-Rounded" panose="020B0500000000000000" pitchFamily="34" charset="0"/>
                <a:cs typeface="Times New Roman" panose="02020603050405020304" pitchFamily="18" charset="0"/>
              </a:rPr>
              <a:t> -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điểm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nổi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Rectangle 2"/>
          <p:cNvSpPr/>
          <p:nvPr/>
        </p:nvSpPr>
        <p:spPr>
          <a:xfrm>
            <a:off x="8908026" y="6547619"/>
            <a:ext cx="3283974" cy="31038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61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C875A6-986C-4F74-A12B-74280DB93355}"/>
              </a:ext>
            </a:extLst>
          </p:cNvPr>
          <p:cNvSpPr txBox="1"/>
          <p:nvPr/>
        </p:nvSpPr>
        <p:spPr>
          <a:xfrm>
            <a:off x="523976" y="593375"/>
            <a:ext cx="11522250" cy="4435830"/>
          </a:xfrm>
          <a:prstGeom prst="rect">
            <a:avLst/>
          </a:prstGeom>
          <a:noFill/>
        </p:spPr>
        <p:txBody>
          <a:bodyPr wrap="square" rtlCol="0">
            <a:spAutoFit/>
          </a:bodyPr>
          <a:lstStyle/>
          <a:p>
            <a:pPr>
              <a:lnSpc>
                <a:spcPct val="150000"/>
              </a:lnSpc>
            </a:pPr>
            <a:r>
              <a:rPr lang="en-US" sz="3200" b="1" dirty="0">
                <a:latin typeface="Times New Roman" panose="02020603050405020304" pitchFamily="18" charset="0"/>
                <a:ea typeface="Arial-Rounded" panose="020B0500000000000000" pitchFamily="34" charset="0"/>
                <a:cs typeface="Times New Roman" panose="02020603050405020304" pitchFamily="18" charset="0"/>
              </a:rPr>
              <a:t>2</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G</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iới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gn="ctr">
              <a:lnSpc>
                <a:spcPct val="150000"/>
              </a:lnSpc>
            </a:pP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GỢI Ý</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nhìn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vi-VN"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en-US" sz="3200" dirty="0">
                <a:latin typeface="Times New Roman" panose="02020603050405020304" pitchFamily="18" charset="0"/>
                <a:ea typeface="Arial-Rounded" panose="020B0500000000000000" pitchFamily="34" charset="0"/>
                <a:cs typeface="Times New Roman" panose="02020603050405020304" pitchFamily="18" charset="0"/>
              </a:rPr>
              <a:t> -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điểm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nổi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3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3" name="Rectangle 2"/>
          <p:cNvSpPr/>
          <p:nvPr/>
        </p:nvSpPr>
        <p:spPr>
          <a:xfrm>
            <a:off x="8908026" y="6547619"/>
            <a:ext cx="3283974" cy="31038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59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logo"/>
          <p:cNvPicPr>
            <a:picLocks noGrp="1" noChangeAspect="1"/>
          </p:cNvPicPr>
          <p:nvPr>
            <p:ph sz="half" idx="2"/>
          </p:nvPr>
        </p:nvPicPr>
        <p:blipFill>
          <a:blip r:embed="rId2"/>
          <a:stretch>
            <a:fillRect/>
          </a:stretch>
        </p:blipFill>
        <p:spPr>
          <a:xfrm>
            <a:off x="10654665" y="-182880"/>
            <a:ext cx="1656080" cy="1691640"/>
          </a:xfrm>
          <a:prstGeom prst="rect">
            <a:avLst/>
          </a:prstGeom>
        </p:spPr>
      </p:pic>
      <p:pic>
        <p:nvPicPr>
          <p:cNvPr id="2" name="Content Placeholder 1">
            <a:extLst>
              <a:ext uri="{FF2B5EF4-FFF2-40B4-BE49-F238E27FC236}">
                <a16:creationId xmlns:a16="http://schemas.microsoft.com/office/drawing/2014/main" id="{507BF4F2-2FC9-4ACF-BBA5-9EF0B88DBFAE}"/>
              </a:ext>
            </a:extLst>
          </p:cNvPr>
          <p:cNvPicPr>
            <a:picLocks noGrp="1" noChangeAspect="1"/>
          </p:cNvPicPr>
          <p:nvPr>
            <p:ph idx="1"/>
          </p:nvPr>
        </p:nvPicPr>
        <p:blipFill>
          <a:blip r:embed="rId3"/>
          <a:stretch>
            <a:fillRect/>
          </a:stretch>
        </p:blipFill>
        <p:spPr>
          <a:xfrm>
            <a:off x="6763696" y="4170210"/>
            <a:ext cx="3676207" cy="2371550"/>
          </a:xfrm>
          <a:prstGeom prst="rect">
            <a:avLst/>
          </a:prstGeom>
        </p:spPr>
      </p:pic>
      <p:sp>
        <p:nvSpPr>
          <p:cNvPr id="13" name="TextBox 12">
            <a:extLst>
              <a:ext uri="{FF2B5EF4-FFF2-40B4-BE49-F238E27FC236}">
                <a16:creationId xmlns:a16="http://schemas.microsoft.com/office/drawing/2014/main" id="{779E7DB4-0847-46F6-BC52-7B2EA6C5F2C2}"/>
              </a:ext>
            </a:extLst>
          </p:cNvPr>
          <p:cNvSpPr txBox="1"/>
          <p:nvPr/>
        </p:nvSpPr>
        <p:spPr>
          <a:xfrm>
            <a:off x="413647" y="277349"/>
            <a:ext cx="11270009" cy="584775"/>
          </a:xfrm>
          <a:prstGeom prst="rect">
            <a:avLst/>
          </a:prstGeom>
          <a:noFill/>
        </p:spPr>
        <p:txBody>
          <a:bodyPr wrap="square" rtlCol="0">
            <a:spAutoFit/>
          </a:bodyPr>
          <a:lstStyle/>
          <a:p>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EE7B9609-9E83-3546-A2EC-E4726D1A9628}"/>
              </a:ext>
            </a:extLst>
          </p:cNvPr>
          <p:cNvSpPr txBox="1"/>
          <p:nvPr/>
        </p:nvSpPr>
        <p:spPr>
          <a:xfrm>
            <a:off x="5564070" y="277349"/>
            <a:ext cx="5941390" cy="3892861"/>
          </a:xfrm>
          <a:prstGeom prst="rect">
            <a:avLst/>
          </a:prstGeom>
          <a:noFill/>
        </p:spPr>
        <p:txBody>
          <a:bodyPr wrap="square" rtlCol="0">
            <a:spAutoFit/>
          </a:bodyPr>
          <a:lstStyle/>
          <a:p>
            <a:pPr>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Em nhìn thấy tranh ( ảnh) ở đâu?</a:t>
            </a:r>
          </a:p>
          <a:p>
            <a:pPr>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điểm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nổi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a:p>
            <a:pPr>
              <a:lnSpc>
                <a:spcPct val="150000"/>
              </a:lnSpc>
            </a:pPr>
            <a:r>
              <a:rPr lang="vi-VN"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0" name="Picture 9" descr="Screen Clipping">
            <a:extLst>
              <a:ext uri="{FF2B5EF4-FFF2-40B4-BE49-F238E27FC236}">
                <a16:creationId xmlns:a16="http://schemas.microsoft.com/office/drawing/2014/main" id="{369275C5-2378-574E-AA3F-62788D289B1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211111" y="206351"/>
            <a:ext cx="4936324" cy="3316197"/>
          </a:xfrm>
          <a:prstGeom prst="rect">
            <a:avLst/>
          </a:prstGeom>
        </p:spPr>
      </p:pic>
      <p:sp>
        <p:nvSpPr>
          <p:cNvPr id="14" name="Rounded Rectangle 9">
            <a:extLst>
              <a:ext uri="{FF2B5EF4-FFF2-40B4-BE49-F238E27FC236}">
                <a16:creationId xmlns:a16="http://schemas.microsoft.com/office/drawing/2014/main" id="{BF85DFD5-B138-3946-A641-A4348C6CF6F6}"/>
              </a:ext>
            </a:extLst>
          </p:cNvPr>
          <p:cNvSpPr/>
          <p:nvPr/>
        </p:nvSpPr>
        <p:spPr>
          <a:xfrm>
            <a:off x="2313033" y="4988379"/>
            <a:ext cx="1351254"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công</a:t>
            </a:r>
            <a:endParaRPr lang="en-US" sz="3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8" name="Picture 4">
            <a:extLst>
              <a:ext uri="{FF2B5EF4-FFF2-40B4-BE49-F238E27FC236}">
                <a16:creationId xmlns:a16="http://schemas.microsoft.com/office/drawing/2014/main" id="{7073AF62-93A0-3443-BEAB-3A1A6B5A0C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954" y="3522548"/>
            <a:ext cx="4936324" cy="30787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908026" y="6547619"/>
            <a:ext cx="3283974" cy="31038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85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anim calcmode="lin" valueType="num">
                                      <p:cBhvr>
                                        <p:cTn id="13" dur="250" fill="hold"/>
                                        <p:tgtEl>
                                          <p:spTgt spid="14"/>
                                        </p:tgtEl>
                                        <p:attrNameLst>
                                          <p:attrName>ppt_x</p:attrName>
                                        </p:attrNameLst>
                                      </p:cBhvr>
                                      <p:tavLst>
                                        <p:tav tm="0">
                                          <p:val>
                                            <p:strVal val="#ppt_x"/>
                                          </p:val>
                                        </p:tav>
                                        <p:tav tm="100000">
                                          <p:val>
                                            <p:strVal val="#ppt_x"/>
                                          </p:val>
                                        </p:tav>
                                      </p:tavLst>
                                    </p:anim>
                                    <p:anim calcmode="lin" valueType="num">
                                      <p:cBhvr>
                                        <p:cTn id="14"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C875A6-986C-4F74-A12B-74280DB93355}"/>
              </a:ext>
            </a:extLst>
          </p:cNvPr>
          <p:cNvSpPr txBox="1"/>
          <p:nvPr/>
        </p:nvSpPr>
        <p:spPr>
          <a:xfrm>
            <a:off x="551408" y="383063"/>
            <a:ext cx="11522250" cy="3263201"/>
          </a:xfrm>
          <a:prstGeom prst="rect">
            <a:avLst/>
          </a:prstGeom>
          <a:noFill/>
        </p:spPr>
        <p:txBody>
          <a:bodyPr wrap="square" rtlCol="0">
            <a:spAutoFit/>
          </a:bodyPr>
          <a:lstStyle/>
          <a:p>
            <a:pPr>
              <a:lnSpc>
                <a:spcPct val="150000"/>
              </a:lnSpc>
            </a:pPr>
            <a:r>
              <a:rPr lang="en-US" sz="3000" b="1" dirty="0">
                <a:latin typeface="Times New Roman" panose="02020603050405020304" pitchFamily="18" charset="0"/>
                <a:ea typeface="Arial-Rounded" panose="020B0500000000000000" pitchFamily="34" charset="0"/>
                <a:cs typeface="Times New Roman" panose="02020603050405020304" pitchFamily="18" charset="0"/>
              </a:rPr>
              <a:t>2</a:t>
            </a:r>
            <a:r>
              <a:rPr lang="en-US" sz="3000" dirty="0">
                <a:latin typeface="Times New Roman" panose="02020603050405020304" pitchFamily="18" charset="0"/>
                <a:ea typeface="Arial-Rounded" panose="020B0500000000000000" pitchFamily="34" charset="0"/>
                <a:cs typeface="Times New Roman" panose="02020603050405020304" pitchFamily="18" charset="0"/>
              </a:rPr>
              <a:t>. </a:t>
            </a:r>
            <a:r>
              <a:rPr lang="vi-VN" sz="2200" dirty="0">
                <a:latin typeface="Times New Roman" panose="02020603050405020304" pitchFamily="18" charset="0"/>
                <a:ea typeface="Arial-Rounded" panose="020B0500000000000000" pitchFamily="34" charset="0"/>
                <a:cs typeface="Times New Roman" panose="02020603050405020304" pitchFamily="18" charset="0"/>
              </a:rPr>
              <a:t>G</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iới</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mà</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yêu</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thích</a:t>
            </a:r>
            <a:endParaRPr lang="vi-VN" sz="2200"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r>
              <a:rPr lang="vi-VN"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GỢI Ý</a:t>
            </a:r>
          </a:p>
          <a:p>
            <a:pPr marL="285750" indent="-285750">
              <a:lnSpc>
                <a:spcPct val="150000"/>
              </a:lnSpc>
              <a:buFontTx/>
              <a:buChar char="-"/>
            </a:pPr>
            <a:r>
              <a:rPr lang="en-US" sz="2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nhìn</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đâu</a:t>
            </a:r>
            <a:r>
              <a:rPr lang="en-US" sz="2200" dirty="0">
                <a:latin typeface="Times New Roman" panose="02020603050405020304" pitchFamily="18" charset="0"/>
                <a:ea typeface="Arial-Rounded" panose="020B0500000000000000" pitchFamily="34" charset="0"/>
                <a:cs typeface="Times New Roman" panose="02020603050405020304" pitchFamily="18" charset="0"/>
              </a:rPr>
              <a:t>?</a:t>
            </a:r>
          </a:p>
          <a:p>
            <a:pPr marL="342900" indent="-342900">
              <a:lnSpc>
                <a:spcPct val="150000"/>
              </a:lnSpc>
              <a:buFontTx/>
              <a:buChar char="-"/>
            </a:pP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2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làm</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200" dirty="0">
                <a:latin typeface="Times New Roman" panose="02020603050405020304" pitchFamily="18" charset="0"/>
                <a:ea typeface="Arial-Rounded" panose="020B0500000000000000" pitchFamily="34" charset="0"/>
                <a:cs typeface="Times New Roman" panose="02020603050405020304" pitchFamily="18" charset="0"/>
              </a:rPr>
              <a:t>?</a:t>
            </a:r>
            <a:endParaRPr lang="vi-VN" sz="2200" dirty="0">
              <a:latin typeface="Times New Roman" panose="02020603050405020304" pitchFamily="18" charset="0"/>
              <a:ea typeface="Arial-Rounded" panose="020B0500000000000000" pitchFamily="34" charset="0"/>
              <a:cs typeface="Times New Roman" panose="02020603050405020304" pitchFamily="18" charset="0"/>
            </a:endParaRPr>
          </a:p>
          <a:p>
            <a:pPr marL="342900" indent="-342900">
              <a:lnSpc>
                <a:spcPct val="150000"/>
              </a:lnSpc>
              <a:buFontTx/>
              <a:buChar char="-"/>
            </a:pPr>
            <a:r>
              <a:rPr lang="en-US" sz="2200" dirty="0" err="1">
                <a:latin typeface="Times New Roman" panose="02020603050405020304" pitchFamily="18" charset="0"/>
                <a:ea typeface="Arial-Rounded" panose="020B0500000000000000" pitchFamily="34" charset="0"/>
                <a:cs typeface="Times New Roman" panose="02020603050405020304" pitchFamily="18" charset="0"/>
              </a:rPr>
              <a:t>Nó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đặc</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điểm</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nổi</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bật</a:t>
            </a:r>
            <a:r>
              <a:rPr lang="en-US" sz="2200" dirty="0">
                <a:latin typeface="Times New Roman" panose="02020603050405020304" pitchFamily="18" charset="0"/>
                <a:ea typeface="Arial-Rounded" panose="020B0500000000000000" pitchFamily="34" charset="0"/>
                <a:cs typeface="Times New Roman" panose="02020603050405020304" pitchFamily="18" charset="0"/>
              </a:rPr>
              <a:t>?</a:t>
            </a:r>
          </a:p>
          <a:p>
            <a:pPr marL="285750" indent="-285750">
              <a:lnSpc>
                <a:spcPct val="150000"/>
              </a:lnSpc>
              <a:buFontTx/>
              <a:buChar char="-"/>
            </a:pPr>
            <a:r>
              <a:rPr lang="en-US" sz="22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Vì</a:t>
            </a:r>
            <a:r>
              <a:rPr lang="en-US" sz="2200" dirty="0">
                <a:latin typeface="Times New Roman" panose="02020603050405020304" pitchFamily="18" charset="0"/>
                <a:ea typeface="Arial-Rounded" panose="020B0500000000000000" pitchFamily="34" charset="0"/>
                <a:cs typeface="Times New Roman" panose="02020603050405020304" pitchFamily="18" charset="0"/>
              </a:rPr>
              <a:t> </a:t>
            </a:r>
            <a:r>
              <a:rPr lang="en-US" sz="2200" dirty="0" err="1">
                <a:latin typeface="Times New Roman" panose="02020603050405020304" pitchFamily="18" charset="0"/>
                <a:ea typeface="Arial-Rounded" panose="020B0500000000000000" pitchFamily="34" charset="0"/>
                <a:cs typeface="Times New Roman" panose="02020603050405020304" pitchFamily="18" charset="0"/>
              </a:rPr>
              <a:t>sao</a:t>
            </a:r>
            <a:r>
              <a:rPr lang="en-US" sz="22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3" name="Picture 2">
            <a:extLst>
              <a:ext uri="{FF2B5EF4-FFF2-40B4-BE49-F238E27FC236}">
                <a16:creationId xmlns:a16="http://schemas.microsoft.com/office/drawing/2014/main" id="{D9F3736D-3BBA-46C8-8D10-3E5A68386678}"/>
              </a:ext>
            </a:extLst>
          </p:cNvPr>
          <p:cNvPicPr>
            <a:picLocks noChangeAspect="1"/>
          </p:cNvPicPr>
          <p:nvPr/>
        </p:nvPicPr>
        <p:blipFill>
          <a:blip r:embed="rId2"/>
          <a:stretch>
            <a:fillRect/>
          </a:stretch>
        </p:blipFill>
        <p:spPr>
          <a:xfrm>
            <a:off x="984279" y="4257520"/>
            <a:ext cx="3953481" cy="1795808"/>
          </a:xfrm>
          <a:prstGeom prst="rect">
            <a:avLst/>
          </a:prstGeom>
        </p:spPr>
      </p:pic>
      <p:sp>
        <p:nvSpPr>
          <p:cNvPr id="2" name="TextBox 1">
            <a:extLst>
              <a:ext uri="{FF2B5EF4-FFF2-40B4-BE49-F238E27FC236}">
                <a16:creationId xmlns:a16="http://schemas.microsoft.com/office/drawing/2014/main" id="{D1338EA0-7497-4359-9175-19E2A335E754}"/>
              </a:ext>
            </a:extLst>
          </p:cNvPr>
          <p:cNvSpPr txBox="1"/>
          <p:nvPr/>
        </p:nvSpPr>
        <p:spPr>
          <a:xfrm>
            <a:off x="8019288" y="1352943"/>
            <a:ext cx="3621304" cy="2246769"/>
          </a:xfrm>
          <a:prstGeom prst="rect">
            <a:avLst/>
          </a:prstGeom>
          <a:noFill/>
        </p:spPr>
        <p:txBody>
          <a:bodyPr wrap="square" rtlCol="0">
            <a:spAutoFit/>
          </a:bodyPr>
          <a:lstStyle/>
          <a:p>
            <a:r>
              <a:rPr lang="vi-VN" dirty="0">
                <a:solidFill>
                  <a:srgbClr val="FF0000"/>
                </a:solidFill>
              </a:rPr>
              <a:t>               </a:t>
            </a:r>
            <a:r>
              <a:rPr lang="vi-VN" sz="2000" dirty="0">
                <a:solidFill>
                  <a:srgbClr val="FF0000"/>
                </a:solidFill>
                <a:latin typeface="Times New Roman" panose="02020603050405020304" pitchFamily="18" charset="0"/>
                <a:cs typeface="Times New Roman" panose="02020603050405020304" pitchFamily="18" charset="0"/>
              </a:rPr>
              <a:t>TIÊU CHÍ KỂ</a:t>
            </a:r>
          </a:p>
          <a:p>
            <a:pPr marL="342900" indent="-342900">
              <a:buAutoNum type="arabicPeriod"/>
            </a:pPr>
            <a:r>
              <a:rPr lang="vi-VN" sz="2000" dirty="0">
                <a:solidFill>
                  <a:srgbClr val="0070C0"/>
                </a:solidFill>
                <a:latin typeface="Times New Roman" panose="02020603050405020304" pitchFamily="18" charset="0"/>
                <a:cs typeface="Times New Roman" panose="02020603050405020304" pitchFamily="18" charset="0"/>
              </a:rPr>
              <a:t>Nêu được tên con vật trong tranh ( ảnh)</a:t>
            </a:r>
          </a:p>
          <a:p>
            <a:pPr marL="342900" indent="-342900">
              <a:buAutoNum type="arabicPeriod"/>
            </a:pPr>
            <a:r>
              <a:rPr lang="vi-VN" sz="2000" dirty="0">
                <a:solidFill>
                  <a:srgbClr val="0070C0"/>
                </a:solidFill>
                <a:latin typeface="Times New Roman" panose="02020603050405020304" pitchFamily="18" charset="0"/>
                <a:cs typeface="Times New Roman" panose="02020603050405020304" pitchFamily="18" charset="0"/>
              </a:rPr>
              <a:t>Kể được hoạt động và đặc điểm nổi bật của con vật </a:t>
            </a:r>
          </a:p>
          <a:p>
            <a:pPr marL="342900" indent="-342900">
              <a:buAutoNum type="arabicPeriod"/>
            </a:pPr>
            <a:r>
              <a:rPr lang="vi-VN" sz="2000" dirty="0">
                <a:solidFill>
                  <a:srgbClr val="0070C0"/>
                </a:solidFill>
                <a:latin typeface="Times New Roman" panose="02020603050405020304" pitchFamily="18" charset="0"/>
                <a:cs typeface="Times New Roman" panose="02020603050405020304" pitchFamily="18" charset="0"/>
              </a:rPr>
              <a:t>Nêu được suy nghĩ về bức tranh ( ảnh)</a:t>
            </a:r>
            <a:endParaRPr lang="en-US" sz="2000" dirty="0">
              <a:solidFill>
                <a:srgbClr val="0070C0"/>
              </a:solidFill>
              <a:latin typeface="Times New Roman" panose="02020603050405020304" pitchFamily="18" charset="0"/>
              <a:cs typeface="Times New Roman" panose="02020603050405020304" pitchFamily="18" charset="0"/>
            </a:endParaRPr>
          </a:p>
        </p:txBody>
      </p:sp>
      <p:pic>
        <p:nvPicPr>
          <p:cNvPr id="2050" name="Picture 2" descr="Tả con chó">
            <a:extLst>
              <a:ext uri="{FF2B5EF4-FFF2-40B4-BE49-F238E27FC236}">
                <a16:creationId xmlns:a16="http://schemas.microsoft.com/office/drawing/2014/main" id="{048B9AF9-C1C7-4D2A-AB7D-BA6D60E16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016" y="4257521"/>
            <a:ext cx="4535424" cy="17958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908026" y="6547619"/>
            <a:ext cx="3283974" cy="31038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0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127B7-8F7F-0E45-AD2D-B6E2642D3CB0}"/>
              </a:ext>
            </a:extLst>
          </p:cNvPr>
          <p:cNvSpPr>
            <a:spLocks noGrp="1"/>
          </p:cNvSpPr>
          <p:nvPr>
            <p:ph type="title"/>
          </p:nvPr>
        </p:nvSpPr>
        <p:spPr/>
        <p:txBody>
          <a:bodyPr/>
          <a:lstStyle/>
          <a:p>
            <a:endParaRPr lang="en-VN"/>
          </a:p>
        </p:txBody>
      </p:sp>
      <p:pic>
        <p:nvPicPr>
          <p:cNvPr id="4" name="Online Media 3" descr="Thưởng thức nét đẹp của chim công xòe đuôi-Yume TTNV">
            <a:hlinkClick r:id="" action="ppaction://media"/>
            <a:extLst>
              <a:ext uri="{FF2B5EF4-FFF2-40B4-BE49-F238E27FC236}">
                <a16:creationId xmlns:a16="http://schemas.microsoft.com/office/drawing/2014/main" id="{6D2FE6F6-88A3-6E4C-9146-518AFED6435B}"/>
              </a:ext>
            </a:extLst>
          </p:cNvPr>
          <p:cNvPicPr>
            <a:picLocks noGrp="1" noRot="1" noChangeAspect="1"/>
          </p:cNvPicPr>
          <p:nvPr>
            <p:ph idx="1"/>
            <a:videoFile r:link="rId1"/>
          </p:nvPr>
        </p:nvPicPr>
        <p:blipFill>
          <a:blip r:embed="rId3"/>
          <a:stretch>
            <a:fillRect/>
          </a:stretch>
        </p:blipFill>
        <p:spPr>
          <a:xfrm>
            <a:off x="0" y="0"/>
            <a:ext cx="12192000" cy="6888946"/>
          </a:xfrm>
          <a:prstGeom prst="rect">
            <a:avLst/>
          </a:prstGeom>
        </p:spPr>
      </p:pic>
    </p:spTree>
    <p:extLst>
      <p:ext uri="{BB962C8B-B14F-4D97-AF65-F5344CB8AC3E}">
        <p14:creationId xmlns:p14="http://schemas.microsoft.com/office/powerpoint/2010/main" val="81897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700838"/>
          </a:xfrm>
          <a:prstGeom prst="rect">
            <a:avLst/>
          </a:prstGeom>
        </p:spPr>
      </p:pic>
      <p:sp>
        <p:nvSpPr>
          <p:cNvPr id="9" name="Content Placeholder 2">
            <a:extLst>
              <a:ext uri="{FF2B5EF4-FFF2-40B4-BE49-F238E27FC236}">
                <a16:creationId xmlns:a16="http://schemas.microsoft.com/office/drawing/2014/main" id="{2B0F56C0-FB3B-8E4B-9057-70D4E999A527}"/>
              </a:ext>
            </a:extLst>
          </p:cNvPr>
          <p:cNvSpPr txBox="1">
            <a:spLocks/>
          </p:cNvSpPr>
          <p:nvPr/>
        </p:nvSpPr>
        <p:spPr>
          <a:xfrm>
            <a:off x="364331" y="775436"/>
            <a:ext cx="11463337"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vi-VN" sz="2900" dirty="0">
                <a:solidFill>
                  <a:schemeClr val="bg1"/>
                </a:solidFill>
                <a:latin typeface="Times New Roman" panose="02020603050405020304" pitchFamily="18" charset="0"/>
                <a:cs typeface="Times New Roman" panose="02020603050405020304" pitchFamily="18" charset="0"/>
              </a:rPr>
              <a:t>      Em được thấy bức ảnh chụp chú công rất đẹp trong cuốn tạp chí của bố. Chú khoác trên mình bộ lông xanh biếc, mượt mà. Đầu của chú nhỏ. Chú có đôi mắt  đen nhánh. Điều tuyệt vời nhất chính là cái đuôi của chú. Bình thường nó như chiếc chổi đung đưa ở phía sau. Rồi bỗng nhiên, chú rung mình, xòe đuôi ra, trông giống như một chiếc quạt có trăm nghìn con mắt. Em rất thích bức tranh về </a:t>
            </a:r>
            <a:r>
              <a:rPr lang="en-US" sz="2900" dirty="0" err="1">
                <a:solidFill>
                  <a:schemeClr val="bg1"/>
                </a:solidFill>
                <a:latin typeface="Times New Roman" panose="02020603050405020304" pitchFamily="18" charset="0"/>
                <a:cs typeface="Times New Roman" panose="02020603050405020304" pitchFamily="18" charset="0"/>
              </a:rPr>
              <a:t>chim</a:t>
            </a:r>
            <a:r>
              <a:rPr lang="en-US" sz="2900" dirty="0">
                <a:solidFill>
                  <a:schemeClr val="bg1"/>
                </a:solidFill>
                <a:latin typeface="Times New Roman" panose="02020603050405020304" pitchFamily="18" charset="0"/>
                <a:cs typeface="Times New Roman" panose="02020603050405020304" pitchFamily="18" charset="0"/>
              </a:rPr>
              <a:t> </a:t>
            </a:r>
            <a:r>
              <a:rPr lang="en-US" sz="2900" dirty="0" err="1">
                <a:solidFill>
                  <a:schemeClr val="bg1"/>
                </a:solidFill>
                <a:latin typeface="Times New Roman" panose="02020603050405020304" pitchFamily="18" charset="0"/>
                <a:cs typeface="Times New Roman" panose="02020603050405020304" pitchFamily="18" charset="0"/>
              </a:rPr>
              <a:t>công</a:t>
            </a:r>
            <a:r>
              <a:rPr lang="vi-VN" sz="2900" dirty="0">
                <a:solidFill>
                  <a:schemeClr val="bg1"/>
                </a:solidFill>
                <a:latin typeface="Times New Roman" panose="02020603050405020304" pitchFamily="18" charset="0"/>
                <a:cs typeface="Times New Roman" panose="02020603050405020304" pitchFamily="18" charset="0"/>
              </a:rPr>
              <a:t> vì chú đúng là một nghệ sĩ tài ba.</a:t>
            </a:r>
            <a:endParaRPr lang="en-VN" sz="29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3801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87144A-892A-4A57-9F56-A2569C1F8FBB}"/>
              </a:ext>
            </a:extLst>
          </p:cNvPr>
          <p:cNvSpPr txBox="1"/>
          <p:nvPr/>
        </p:nvSpPr>
        <p:spPr>
          <a:xfrm>
            <a:off x="592931" y="3923437"/>
            <a:ext cx="11399044" cy="2554545"/>
          </a:xfrm>
          <a:prstGeom prst="rect">
            <a:avLst/>
          </a:prstGeom>
          <a:noFill/>
        </p:spPr>
        <p:txBody>
          <a:bodyPr wrap="square">
            <a:spAutoFit/>
          </a:bodyPr>
          <a:lstStyle/>
          <a:p>
            <a:r>
              <a:rPr lang="en-US" sz="3200" b="0" i="0">
                <a:effectLst/>
                <a:latin typeface="Times New Roman" panose="02020603050405020304" pitchFamily="18" charset="0"/>
                <a:cs typeface="Times New Roman" panose="02020603050405020304" pitchFamily="18" charset="0"/>
              </a:rPr>
              <a:t>	</a:t>
            </a:r>
            <a:r>
              <a:rPr lang="vi-VN" sz="3200" b="0" i="0">
                <a:effectLst/>
                <a:latin typeface="Times New Roman" panose="02020603050405020304" pitchFamily="18" charset="0"/>
                <a:cs typeface="Times New Roman" panose="02020603050405020304" pitchFamily="18" charset="0"/>
              </a:rPr>
              <a:t>Em có một bức ảnh chụp hình chú gà trống. Chú có bộ lông xen kẽ hai màu vàng và tía rất đẹp. Chiếc mỏ chú dài, cong để hàng ngày tìm kiếm thức ăn. Trên đỉnh đầu, chiếc mào đỏ chót như một bông hoa mào gà càng tôn thêm vẻ oai hùng của chú. Cả trong ảnh và ở ngoài chú gà trống này đều rất đẹp!</a:t>
            </a:r>
            <a:endParaRPr lang="en-US" sz="32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7735BC9-702D-4F0D-9D13-25D5C435A22D}"/>
              </a:ext>
            </a:extLst>
          </p:cNvPr>
          <p:cNvPicPr>
            <a:picLocks noChangeAspect="1"/>
          </p:cNvPicPr>
          <p:nvPr/>
        </p:nvPicPr>
        <p:blipFill>
          <a:blip r:embed="rId2"/>
          <a:stretch>
            <a:fillRect/>
          </a:stretch>
        </p:blipFill>
        <p:spPr>
          <a:xfrm>
            <a:off x="3481387" y="276225"/>
            <a:ext cx="5229225" cy="3486150"/>
          </a:xfrm>
          <a:prstGeom prst="rect">
            <a:avLst/>
          </a:prstGeom>
        </p:spPr>
      </p:pic>
      <p:sp>
        <p:nvSpPr>
          <p:cNvPr id="4" name="Rectangle 3"/>
          <p:cNvSpPr/>
          <p:nvPr/>
        </p:nvSpPr>
        <p:spPr>
          <a:xfrm>
            <a:off x="8908026" y="6547619"/>
            <a:ext cx="3283974" cy="31038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793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8606E4-F7F1-4A42-BB2F-25A88BC50217}"/>
              </a:ext>
            </a:extLst>
          </p:cNvPr>
          <p:cNvSpPr txBox="1"/>
          <p:nvPr/>
        </p:nvSpPr>
        <p:spPr>
          <a:xfrm>
            <a:off x="1606153" y="4347686"/>
            <a:ext cx="8979694" cy="1569660"/>
          </a:xfrm>
          <a:prstGeom prst="rect">
            <a:avLst/>
          </a:prstGeom>
          <a:noFill/>
        </p:spPr>
        <p:txBody>
          <a:bodyPr wrap="square">
            <a:spAutoFit/>
          </a:bodyPr>
          <a:lstStyle/>
          <a:p>
            <a:r>
              <a:rPr lang="en-US" sz="2400" b="1" i="0" dirty="0">
                <a:effectLst/>
                <a:latin typeface="Times New Roman" panose="02020603050405020304" pitchFamily="18" charset="0"/>
                <a:cs typeface="Times New Roman" panose="02020603050405020304" pitchFamily="18" charset="0"/>
              </a:rPr>
              <a:t>	</a:t>
            </a:r>
            <a:r>
              <a:rPr lang="vi-VN" sz="2400" b="1" i="0" dirty="0">
                <a:effectLst/>
                <a:latin typeface="Times New Roman" panose="02020603050405020304" pitchFamily="18" charset="0"/>
                <a:cs typeface="Times New Roman" panose="02020603050405020304" pitchFamily="18" charset="0"/>
              </a:rPr>
              <a:t>Em có một bức ảnh chụp hình một đàn voi. Chúng đang uống nước ở ven sông. Một con voi mẹ đang phun nước lên người voi con. Những chú voi có thân hình cao lớn. Em ấn tượng nhất với chiếc tai to như cánh quạt của chúng. Em rất yêu thích loài vật này.</a:t>
            </a:r>
            <a:endParaRPr lang="en-US" sz="2400"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0DB02B-1DD4-4CBE-BFE0-7D1BE6D13CF2}"/>
              </a:ext>
            </a:extLst>
          </p:cNvPr>
          <p:cNvPicPr>
            <a:picLocks noChangeAspect="1"/>
          </p:cNvPicPr>
          <p:nvPr/>
        </p:nvPicPr>
        <p:blipFill>
          <a:blip r:embed="rId2"/>
          <a:stretch>
            <a:fillRect/>
          </a:stretch>
        </p:blipFill>
        <p:spPr>
          <a:xfrm>
            <a:off x="2293636" y="280628"/>
            <a:ext cx="7604728" cy="3914517"/>
          </a:xfrm>
          <a:prstGeom prst="rect">
            <a:avLst/>
          </a:prstGeom>
        </p:spPr>
      </p:pic>
      <p:sp>
        <p:nvSpPr>
          <p:cNvPr id="4" name="Rectangle 3"/>
          <p:cNvSpPr/>
          <p:nvPr/>
        </p:nvSpPr>
        <p:spPr>
          <a:xfrm>
            <a:off x="8908026" y="6547619"/>
            <a:ext cx="3283974" cy="31038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571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A19EB6-3531-45C0-AAD3-C37476DD258C}"/>
              </a:ext>
            </a:extLst>
          </p:cNvPr>
          <p:cNvSpPr txBox="1"/>
          <p:nvPr/>
        </p:nvSpPr>
        <p:spPr>
          <a:xfrm>
            <a:off x="1890944" y="1367161"/>
            <a:ext cx="84052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YÊU CẦU CẦN ĐẠT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Viết đoạn ngắn giới thiệu tranh ảnh về một con vật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Nắm được đặc điểm nổi bật cũng như hoạt động của con vật trong tranh ( ảnh)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3. Bồi dưỡng tình yêu đối với các loài động vật</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902864"/>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251656" y="-17145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94000" y="1725246"/>
            <a:ext cx="6604000" cy="1105535"/>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Dặn</a:t>
            </a:r>
            <a:r>
              <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6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dò</a:t>
            </a:r>
            <a:endParaRPr kumimoji="0" lang="en-US" altLang="en-US" sz="6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Horizontal Scroll 5">
            <a:extLst>
              <a:ext uri="{FF2B5EF4-FFF2-40B4-BE49-F238E27FC236}">
                <a16:creationId xmlns:a16="http://schemas.microsoft.com/office/drawing/2014/main" id="{29739AD2-CDE0-ED46-8A08-5618E0F329DF}"/>
              </a:ext>
            </a:extLst>
          </p:cNvPr>
          <p:cNvSpPr/>
          <p:nvPr/>
        </p:nvSpPr>
        <p:spPr>
          <a:xfrm>
            <a:off x="858252" y="2581327"/>
            <a:ext cx="10475495" cy="2839986"/>
          </a:xfrm>
          <a:prstGeom prst="horizontalScroll">
            <a:avLst/>
          </a:prstGeom>
        </p:spPr>
        <p:style>
          <a:lnRef idx="1">
            <a:schemeClr val="accent4"/>
          </a:lnRef>
          <a:fillRef idx="2">
            <a:schemeClr val="accent4"/>
          </a:fillRef>
          <a:effectRef idx="1">
            <a:schemeClr val="accent4"/>
          </a:effectRef>
          <a:fontRef idx="minor">
            <a:schemeClr val="dk1"/>
          </a:fontRef>
        </p:style>
        <p:txBody>
          <a:bodyPr rtlCol="0" anchor="ctr"/>
          <a:lstStyle/>
          <a:p>
            <a:pPr marL="457200" indent="-457200">
              <a:buFontTx/>
              <a:buChar char="-"/>
            </a:pPr>
            <a:r>
              <a:rPr lang="en-US" sz="2800" b="1" dirty="0" err="1">
                <a:solidFill>
                  <a:srgbClr val="7030A0"/>
                </a:solidFill>
                <a:latin typeface="Times New Roman" panose="02020603050405020304" pitchFamily="18" charset="0"/>
                <a:cs typeface="Times New Roman" pitchFamily="18" charset="0"/>
              </a:rPr>
              <a:t>Hoàn</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thành</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bài</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viết</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theo</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yêu</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cầu</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bài</a:t>
            </a:r>
            <a:r>
              <a:rPr lang="en-US" sz="2800" b="1" dirty="0">
                <a:solidFill>
                  <a:srgbClr val="7030A0"/>
                </a:solidFill>
                <a:latin typeface="Times New Roman" panose="02020603050405020304" pitchFamily="18" charset="0"/>
                <a:cs typeface="Times New Roman" pitchFamily="18" charset="0"/>
              </a:rPr>
              <a:t> 2 </a:t>
            </a:r>
          </a:p>
          <a:p>
            <a:pPr marL="457200" indent="-457200">
              <a:buFontTx/>
              <a:buChar char="-"/>
            </a:pPr>
            <a:r>
              <a:rPr lang="en-US" sz="2800" b="1" dirty="0" err="1">
                <a:solidFill>
                  <a:srgbClr val="7030A0"/>
                </a:solidFill>
                <a:latin typeface="Times New Roman" panose="02020603050405020304" pitchFamily="18" charset="0"/>
                <a:cs typeface="Times New Roman" pitchFamily="18" charset="0"/>
              </a:rPr>
              <a:t>Xem</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trước</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bài</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sau</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Viết</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đoạn</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cs typeface="Times New Roman" pitchFamily="18" charset="0"/>
              </a:rPr>
              <a:t>văn</a:t>
            </a:r>
            <a:r>
              <a:rPr lang="en-US" sz="2800" b="1" dirty="0">
                <a:solidFill>
                  <a:srgbClr val="7030A0"/>
                </a:solidFill>
                <a:latin typeface="Times New Roman" panose="02020603050405020304" pitchFamily="18" charset="0"/>
                <a:cs typeface="Times New Roman"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mà</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sát</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8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2800" b="1" dirty="0">
              <a:solidFill>
                <a:srgbClr val="7030A0"/>
              </a:solidFill>
              <a:latin typeface="Times New Roman" panose="02020603050405020304" pitchFamily="18" charset="0"/>
              <a:cs typeface="Times New Roman"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1257300" y="215549"/>
            <a:ext cx="9512300" cy="2246770"/>
            <a:chOff x="1524000" y="326800"/>
            <a:chExt cx="6553200" cy="963669"/>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32851" y="326800"/>
              <a:ext cx="6172200" cy="963669"/>
            </a:xfrm>
            <a:prstGeom prst="rect">
              <a:avLst/>
            </a:prstGeom>
            <a:noFill/>
          </p:spPr>
          <p:txBody>
            <a:bodyPr wrap="square" rtlCol="0">
              <a:spAutoFit/>
            </a:bodyPr>
            <a:lstStyle/>
            <a:p>
              <a:pPr algn="ctr"/>
              <a:r>
                <a:rPr lang="vi-VN" sz="2800" b="1" i="0" u="none" strike="noStrike">
                  <a:solidFill>
                    <a:srgbClr val="FF0000"/>
                  </a:solidFill>
                  <a:effectLst/>
                  <a:latin typeface="Times New Roman" panose="02020603050405020304" pitchFamily="18" charset="0"/>
                  <a:cs typeface="Times New Roman" panose="02020603050405020304" pitchFamily="18" charset="0"/>
                </a:rPr>
                <a:t>Bốn chân như bốn cột nhà</a:t>
              </a:r>
            </a:p>
            <a:p>
              <a:pPr algn="ctr"/>
              <a:r>
                <a:rPr lang="vi-VN" sz="2800" b="1" i="0" u="none" strike="noStrike">
                  <a:solidFill>
                    <a:srgbClr val="FF0000"/>
                  </a:solidFill>
                  <a:effectLst/>
                  <a:latin typeface="Times New Roman" panose="02020603050405020304" pitchFamily="18" charset="0"/>
                  <a:cs typeface="Times New Roman" panose="02020603050405020304" pitchFamily="18" charset="0"/>
                </a:rPr>
                <a:t>Hai tai ve vẩy, hai ngà trắng phau</a:t>
              </a:r>
            </a:p>
            <a:p>
              <a:pPr algn="ctr"/>
              <a:r>
                <a:rPr lang="vi-VN" sz="2800" b="1" i="0" u="none" strike="noStrike">
                  <a:solidFill>
                    <a:srgbClr val="FF0000"/>
                  </a:solidFill>
                  <a:effectLst/>
                  <a:latin typeface="Times New Roman" panose="02020603050405020304" pitchFamily="18" charset="0"/>
                  <a:cs typeface="Times New Roman" panose="02020603050405020304" pitchFamily="18" charset="0"/>
                </a:rPr>
                <a:t>Vòi dài vắt vẻ trên đầu</a:t>
              </a:r>
            </a:p>
            <a:p>
              <a:pPr algn="ctr"/>
              <a:r>
                <a:rPr lang="vi-VN" sz="2800" b="1" i="0" u="none" strike="noStrike">
                  <a:solidFill>
                    <a:srgbClr val="FF0000"/>
                  </a:solidFill>
                  <a:effectLst/>
                  <a:latin typeface="Times New Roman" panose="02020603050405020304" pitchFamily="18" charset="0"/>
                  <a:cs typeface="Times New Roman" panose="02020603050405020304" pitchFamily="18" charset="0"/>
                </a:rPr>
                <a:t>Trong rừng thích sống với nhau từng đàn.</a:t>
              </a:r>
            </a:p>
            <a:p>
              <a:pPr algn="ctr"/>
              <a:r>
                <a:rPr lang="vi-VN" sz="2800" b="1" i="0" u="none" strike="noStrike">
                  <a:solidFill>
                    <a:srgbClr val="FF0000"/>
                  </a:solidFill>
                  <a:effectLst/>
                  <a:latin typeface="Times New Roman" panose="02020603050405020304" pitchFamily="18" charset="0"/>
                  <a:cs typeface="Times New Roman" panose="02020603050405020304" pitchFamily="18" charset="0"/>
                </a:rPr>
                <a:t>Là con gì?</a:t>
              </a:r>
              <a:endParaRPr lang="vi-VN" sz="2800" b="1" i="0" u="none" strike="noStrike" dirty="0">
                <a:solidFill>
                  <a:srgbClr val="FF0000"/>
                </a:solidFill>
                <a:effectLst/>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2104569" y="271780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A.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trâu</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3937000"/>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B.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Hươu</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5"/>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C.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voi</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1" y="508362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117" y="393700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pic>
        <p:nvPicPr>
          <p:cNvPr id="21" name="Picture 2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42173" y="215549"/>
            <a:ext cx="1167585" cy="637063"/>
          </a:xfrm>
          <a:prstGeom prst="rect">
            <a:avLst/>
          </a:prstGeom>
        </p:spPr>
      </p:pic>
    </p:spTree>
    <p:extLst>
      <p:ext uri="{BB962C8B-B14F-4D97-AF65-F5344CB8AC3E}">
        <p14:creationId xmlns:p14="http://schemas.microsoft.com/office/powerpoint/2010/main" val="399420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49156"/>
            <a:ext cx="10017095" cy="2062102"/>
            <a:chOff x="1524000" y="343572"/>
            <a:chExt cx="7512821" cy="972062"/>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864621" y="343572"/>
              <a:ext cx="6172200" cy="972062"/>
            </a:xfrm>
            <a:prstGeom prst="rect">
              <a:avLst/>
            </a:prstGeom>
            <a:noFill/>
          </p:spPr>
          <p:txBody>
            <a:bodyPr wrap="square" rtlCol="0">
              <a:spAutoFit/>
            </a:bodyPr>
            <a:lstStyle/>
            <a:p>
              <a:pPr algn="just"/>
              <a:r>
                <a:rPr lang="vi-VN" sz="3200" b="0" i="0" u="none" strike="noStrike">
                  <a:solidFill>
                    <a:srgbClr val="FF0000"/>
                  </a:solidFill>
                  <a:effectLst/>
                  <a:latin typeface="Times New Roman" panose="02020603050405020304" pitchFamily="18" charset="0"/>
                  <a:cs typeface="Times New Roman" panose="02020603050405020304" pitchFamily="18" charset="0"/>
                </a:rPr>
                <a:t>Con gì không có cánh</a:t>
              </a:r>
            </a:p>
            <a:p>
              <a:pPr algn="just"/>
              <a:r>
                <a:rPr lang="vi-VN" sz="3200" b="0" i="0" u="none" strike="noStrike">
                  <a:solidFill>
                    <a:srgbClr val="FF0000"/>
                  </a:solidFill>
                  <a:effectLst/>
                  <a:latin typeface="Times New Roman" panose="02020603050405020304" pitchFamily="18" charset="0"/>
                  <a:cs typeface="Times New Roman" panose="02020603050405020304" pitchFamily="18" charset="0"/>
                </a:rPr>
                <a:t>Lại sống đ­</a:t>
              </a:r>
              <a:r>
                <a:rPr lang="en-US" sz="3200" b="0" i="0" u="none" strike="noStrike">
                  <a:solidFill>
                    <a:srgbClr val="FF0000"/>
                  </a:solidFill>
                  <a:effectLst/>
                  <a:latin typeface="Times New Roman" panose="02020603050405020304" pitchFamily="18" charset="0"/>
                  <a:cs typeface="Times New Roman" panose="02020603050405020304" pitchFamily="18" charset="0"/>
                </a:rPr>
                <a:t>ư</a:t>
              </a:r>
              <a:r>
                <a:rPr lang="vi-VN" sz="3200" b="0" i="0" u="none" strike="noStrike">
                  <a:solidFill>
                    <a:srgbClr val="FF0000"/>
                  </a:solidFill>
                  <a:effectLst/>
                  <a:latin typeface="Times New Roman" panose="02020603050405020304" pitchFamily="18" charset="0"/>
                  <a:cs typeface="Times New Roman" panose="02020603050405020304" pitchFamily="18" charset="0"/>
                </a:rPr>
                <a:t>ợc hai nơi</a:t>
              </a:r>
            </a:p>
            <a:p>
              <a:pPr algn="just"/>
              <a:r>
                <a:rPr lang="vi-VN" sz="3200" b="0" i="0" u="none" strike="noStrike">
                  <a:solidFill>
                    <a:srgbClr val="FF0000"/>
                  </a:solidFill>
                  <a:effectLst/>
                  <a:latin typeface="Times New Roman" panose="02020603050405020304" pitchFamily="18" charset="0"/>
                  <a:cs typeface="Times New Roman" panose="02020603050405020304" pitchFamily="18" charset="0"/>
                </a:rPr>
                <a:t>Ngày đội nhà đi chơi</a:t>
              </a:r>
            </a:p>
            <a:p>
              <a:pPr algn="just"/>
              <a:r>
                <a:rPr lang="vi-VN" sz="3200" b="0" i="0" u="none" strike="noStrike">
                  <a:solidFill>
                    <a:srgbClr val="FF0000"/>
                  </a:solidFill>
                  <a:effectLst/>
                  <a:latin typeface="Times New Roman" panose="02020603050405020304" pitchFamily="18" charset="0"/>
                  <a:cs typeface="Times New Roman" panose="02020603050405020304" pitchFamily="18" charset="0"/>
                </a:rPr>
                <a:t>Tối úp nhà nằm ngủ.</a:t>
              </a:r>
              <a:endParaRPr lang="vi-VN" sz="3200" b="0" i="0" u="none" strike="noStrike" dirty="0">
                <a:solidFill>
                  <a:srgbClr val="FF0000"/>
                </a:solidFill>
                <a:effectLst/>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2104569" y="2717801"/>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A. Con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cua</a:t>
              </a:r>
              <a:endParaRPr lang="en-US" sz="3733"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39370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B. Con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rùa</a:t>
              </a:r>
              <a:endParaRPr lang="en-US" sz="3733"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C. Con </a:t>
              </a:r>
              <a:r>
                <a:rPr lang="en-US" sz="3733" b="1" dirty="0" err="1">
                  <a:solidFill>
                    <a:prstClr val="black"/>
                  </a:solidFill>
                  <a:latin typeface="Times New Roman" panose="02020603050405020304" pitchFamily="18" charset="0"/>
                  <a:ea typeface="AvantGarde" pitchFamily="2" charset="0"/>
                  <a:cs typeface="Times New Roman" panose="02020603050405020304" pitchFamily="18" charset="0"/>
                </a:rPr>
                <a:t>bọ</a:t>
              </a:r>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 hung</a:t>
              </a: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5" name="Picture 3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34021" y="192409"/>
            <a:ext cx="2052907" cy="1137651"/>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6021" y="388394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spTree>
    <p:extLst>
      <p:ext uri="{BB962C8B-B14F-4D97-AF65-F5344CB8AC3E}">
        <p14:creationId xmlns:p14="http://schemas.microsoft.com/office/powerpoint/2010/main" val="122453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1000"/>
                                        <p:tgtEl>
                                          <p:spTgt spid="27"/>
                                        </p:tgtEl>
                                      </p:cBhvr>
                                    </p:animEffect>
                                  </p:childTnLst>
                                </p:cTn>
                              </p:par>
                            </p:childTnLst>
                          </p:cTn>
                        </p:par>
                        <p:par>
                          <p:cTn id="20" fill="hold">
                            <p:stCondLst>
                              <p:cond delay="35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6"/>
                                        </p:tgtEl>
                                        <p:attrNameLst>
                                          <p:attrName>style.visibility</p:attrName>
                                        </p:attrNameLst>
                                      </p:cBhvr>
                                      <p:to>
                                        <p:strVal val="visible"/>
                                      </p:to>
                                    </p:set>
                                    <p:anim calcmode="lin" valueType="num">
                                      <p:cBhvr>
                                        <p:cTn id="29" dur="250" fill="hold"/>
                                        <p:tgtEl>
                                          <p:spTgt spid="36"/>
                                        </p:tgtEl>
                                        <p:attrNameLst>
                                          <p:attrName>ppt_w</p:attrName>
                                        </p:attrNameLst>
                                      </p:cBhvr>
                                      <p:tavLst>
                                        <p:tav tm="0">
                                          <p:val>
                                            <p:strVal val="4*#ppt_w"/>
                                          </p:val>
                                        </p:tav>
                                        <p:tav tm="100000">
                                          <p:val>
                                            <p:strVal val="#ppt_w"/>
                                          </p:val>
                                        </p:tav>
                                      </p:tavLst>
                                    </p:anim>
                                    <p:anim calcmode="lin" valueType="num">
                                      <p:cBhvr>
                                        <p:cTn id="30"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8"/>
                                        </p:tgtEl>
                                        <p:attrNameLst>
                                          <p:attrName>style.visibility</p:attrName>
                                        </p:attrNameLst>
                                      </p:cBhvr>
                                      <p:to>
                                        <p:strVal val="visible"/>
                                      </p:to>
                                    </p:set>
                                    <p:anim calcmode="lin" valueType="num">
                                      <p:cBhvr>
                                        <p:cTn id="36" dur="250" fill="hold"/>
                                        <p:tgtEl>
                                          <p:spTgt spid="38"/>
                                        </p:tgtEl>
                                        <p:attrNameLst>
                                          <p:attrName>ppt_w</p:attrName>
                                        </p:attrNameLst>
                                      </p:cBhvr>
                                      <p:tavLst>
                                        <p:tav tm="0">
                                          <p:val>
                                            <p:strVal val="4*#ppt_w"/>
                                          </p:val>
                                        </p:tav>
                                        <p:tav tm="100000">
                                          <p:val>
                                            <p:strVal val="#ppt_w"/>
                                          </p:val>
                                        </p:tav>
                                      </p:tavLst>
                                    </p:anim>
                                    <p:anim calcmode="lin" valueType="num">
                                      <p:cBhvr>
                                        <p:cTn id="37"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23" presetClass="entr" presetSubtype="32" fill="hold" nodeType="clickEffect">
                                  <p:stCondLst>
                                    <p:cond delay="10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250" fill="hold"/>
                                        <p:tgtEl>
                                          <p:spTgt spid="37"/>
                                        </p:tgtEl>
                                        <p:attrNameLst>
                                          <p:attrName>ppt_w</p:attrName>
                                        </p:attrNameLst>
                                      </p:cBhvr>
                                      <p:tavLst>
                                        <p:tav tm="0">
                                          <p:val>
                                            <p:strVal val="4*#ppt_w"/>
                                          </p:val>
                                        </p:tav>
                                        <p:tav tm="100000">
                                          <p:val>
                                            <p:strVal val="#ppt_w"/>
                                          </p:val>
                                        </p:tav>
                                      </p:tavLst>
                                    </p:anim>
                                    <p:anim calcmode="lin" valueType="num">
                                      <p:cBhvr>
                                        <p:cTn id="44"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10945181" cy="2062103"/>
            <a:chOff x="1524000" y="354915"/>
            <a:chExt cx="8208886" cy="972062"/>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560686" y="354915"/>
              <a:ext cx="6172200" cy="972062"/>
            </a:xfrm>
            <a:prstGeom prst="rect">
              <a:avLst/>
            </a:prstGeom>
            <a:noFill/>
          </p:spPr>
          <p:txBody>
            <a:bodyPr wrap="square" rtlCol="0">
              <a:spAutoFit/>
            </a:bodyPr>
            <a:lstStyle/>
            <a:p>
              <a:pPr algn="just"/>
              <a:r>
                <a:rPr lang="vi-VN" sz="3200" b="1" i="0" u="none" strike="noStrike" dirty="0">
                  <a:solidFill>
                    <a:srgbClr val="FF0000"/>
                  </a:solidFill>
                  <a:effectLst/>
                  <a:latin typeface="Times New Roman" panose="02020603050405020304" pitchFamily="18" charset="0"/>
                  <a:cs typeface="Times New Roman" panose="02020603050405020304" pitchFamily="18" charset="0"/>
                </a:rPr>
                <a:t>Con gì mào đỏ</a:t>
              </a:r>
            </a:p>
            <a:p>
              <a:pPr algn="just"/>
              <a:r>
                <a:rPr lang="vi-VN" sz="3200" b="1" i="0" u="none" strike="noStrike" dirty="0">
                  <a:solidFill>
                    <a:srgbClr val="FF0000"/>
                  </a:solidFill>
                  <a:effectLst/>
                  <a:latin typeface="Times New Roman" panose="02020603050405020304" pitchFamily="18" charset="0"/>
                  <a:cs typeface="Times New Roman" panose="02020603050405020304" pitchFamily="18" charset="0"/>
                </a:rPr>
                <a:t>Lông mượt như to</a:t>
              </a:r>
            </a:p>
            <a:p>
              <a:pPr algn="just"/>
              <a:r>
                <a:rPr lang="vi-VN" sz="3200" b="1" i="0" u="none" strike="noStrike" dirty="0">
                  <a:solidFill>
                    <a:srgbClr val="FF0000"/>
                  </a:solidFill>
                  <a:effectLst/>
                  <a:latin typeface="Times New Roman" panose="02020603050405020304" pitchFamily="18" charset="0"/>
                  <a:cs typeface="Times New Roman" panose="02020603050405020304" pitchFamily="18" charset="0"/>
                </a:rPr>
                <a:t>Sáng sớm tinh mơ</a:t>
              </a:r>
            </a:p>
            <a:p>
              <a:pPr algn="just"/>
              <a:r>
                <a:rPr lang="vi-VN" sz="3200" b="1" i="0" u="none" strike="noStrike" dirty="0">
                  <a:solidFill>
                    <a:srgbClr val="FF0000"/>
                  </a:solidFill>
                  <a:effectLst/>
                  <a:latin typeface="Times New Roman" panose="02020603050405020304" pitchFamily="18" charset="0"/>
                  <a:cs typeface="Times New Roman" panose="02020603050405020304" pitchFamily="18" charset="0"/>
                </a:rPr>
                <a:t>Gọi </a:t>
              </a:r>
              <a:r>
                <a:rPr lang="vi-VN" sz="3200" b="1" i="0" u="none" strike="noStrike">
                  <a:solidFill>
                    <a:srgbClr val="FF0000"/>
                  </a:solidFill>
                  <a:effectLst/>
                  <a:latin typeface="Times New Roman" panose="02020603050405020304" pitchFamily="18" charset="0"/>
                  <a:cs typeface="Times New Roman" panose="02020603050405020304" pitchFamily="18" charset="0"/>
                </a:rPr>
                <a:t>người t</a:t>
              </a:r>
              <a:r>
                <a:rPr lang="en-US" sz="3200" b="1" i="0" u="none" strike="noStrike">
                  <a:solidFill>
                    <a:srgbClr val="FF0000"/>
                  </a:solidFill>
                  <a:effectLst/>
                  <a:latin typeface="Times New Roman" panose="02020603050405020304" pitchFamily="18" charset="0"/>
                  <a:cs typeface="Times New Roman" panose="02020603050405020304" pitchFamily="18" charset="0"/>
                </a:rPr>
                <a:t>hức</a:t>
              </a:r>
              <a:r>
                <a:rPr lang="vi-VN" sz="3200" b="1" i="0" u="none" strike="noStrike">
                  <a:solidFill>
                    <a:srgbClr val="FF0000"/>
                  </a:solidFill>
                  <a:effectLst/>
                  <a:latin typeface="Times New Roman" panose="02020603050405020304" pitchFamily="18" charset="0"/>
                  <a:cs typeface="Times New Roman" panose="02020603050405020304" pitchFamily="18" charset="0"/>
                </a:rPr>
                <a:t> </a:t>
              </a:r>
              <a:r>
                <a:rPr lang="vi-VN" sz="3200" b="1" i="0" u="none" strike="noStrike" dirty="0">
                  <a:solidFill>
                    <a:srgbClr val="FF0000"/>
                  </a:solidFill>
                  <a:effectLst/>
                  <a:latin typeface="Times New Roman" panose="02020603050405020304" pitchFamily="18" charset="0"/>
                  <a:cs typeface="Times New Roman" panose="02020603050405020304" pitchFamily="18" charset="0"/>
                </a:rPr>
                <a:t>dậy.</a:t>
              </a:r>
            </a:p>
          </p:txBody>
        </p:sp>
      </p:grpSp>
      <p:grpSp>
        <p:nvGrpSpPr>
          <p:cNvPr id="12" name="Group 11"/>
          <p:cNvGrpSpPr/>
          <p:nvPr/>
        </p:nvGrpSpPr>
        <p:grpSpPr>
          <a:xfrm>
            <a:off x="2104569" y="3891186"/>
            <a:ext cx="8737600" cy="1018274"/>
            <a:chOff x="1524000" y="1808045"/>
            <a:chExt cx="6553200" cy="763705"/>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808045"/>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B.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gà</a:t>
              </a:r>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mái</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2616202"/>
            <a:ext cx="8737600" cy="1016001"/>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809750"/>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A.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gà</a:t>
              </a:r>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trống</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62798"/>
            <a:ext cx="8737600" cy="1023918"/>
            <a:chOff x="1524000" y="1803812"/>
            <a:chExt cx="6553200" cy="767938"/>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80381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C. Con </a:t>
              </a:r>
              <a:r>
                <a:rPr lang="en-US" sz="3200" b="1" dirty="0" err="1">
                  <a:solidFill>
                    <a:prstClr val="black"/>
                  </a:solidFill>
                  <a:latin typeface="Times New Roman" panose="02020603050405020304" pitchFamily="18" charset="0"/>
                  <a:ea typeface="AvantGarde" pitchFamily="2" charset="0"/>
                  <a:cs typeface="Times New Roman" panose="02020603050405020304" pitchFamily="18" charset="0"/>
                </a:rPr>
                <a:t>gà</a:t>
              </a:r>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 con</a:t>
              </a: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6021" y="256314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3909135"/>
            <a:ext cx="1001484" cy="962880"/>
          </a:xfrm>
          <a:prstGeom prst="rect">
            <a:avLst/>
          </a:prstGeom>
        </p:spPr>
      </p:pic>
      <p:pic>
        <p:nvPicPr>
          <p:cNvPr id="21" name="Picture 20">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86272" y="241115"/>
            <a:ext cx="1864491" cy="1867085"/>
          </a:xfrm>
          <a:prstGeom prst="rect">
            <a:avLst/>
          </a:prstGeom>
        </p:spPr>
      </p:pic>
    </p:spTree>
    <p:extLst>
      <p:ext uri="{BB962C8B-B14F-4D97-AF65-F5344CB8AC3E}">
        <p14:creationId xmlns:p14="http://schemas.microsoft.com/office/powerpoint/2010/main" val="180829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1000"/>
                                        <p:tgtEl>
                                          <p:spTgt spid="27"/>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1000"/>
                                        <p:tgtEl>
                                          <p:spTgt spid="12"/>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23" presetClass="entr" presetSubtype="32" fill="hold" nodeType="clickEffect">
                                  <p:stCondLst>
                                    <p:cond delay="1000"/>
                                  </p:stCondLst>
                                  <p:childTnLst>
                                    <p:set>
                                      <p:cBhvr>
                                        <p:cTn id="30" dur="1" fill="hold">
                                          <p:stCondLst>
                                            <p:cond delay="0"/>
                                          </p:stCondLst>
                                        </p:cTn>
                                        <p:tgtEl>
                                          <p:spTgt spid="36"/>
                                        </p:tgtEl>
                                        <p:attrNameLst>
                                          <p:attrName>style.visibility</p:attrName>
                                        </p:attrNameLst>
                                      </p:cBhvr>
                                      <p:to>
                                        <p:strVal val="visible"/>
                                      </p:to>
                                    </p:set>
                                    <p:anim calcmode="lin" valueType="num">
                                      <p:cBhvr>
                                        <p:cTn id="31" dur="250" fill="hold"/>
                                        <p:tgtEl>
                                          <p:spTgt spid="36"/>
                                        </p:tgtEl>
                                        <p:attrNameLst>
                                          <p:attrName>ppt_w</p:attrName>
                                        </p:attrNameLst>
                                      </p:cBhvr>
                                      <p:tavLst>
                                        <p:tav tm="0">
                                          <p:val>
                                            <p:strVal val="4*#ppt_w"/>
                                          </p:val>
                                        </p:tav>
                                        <p:tav tm="100000">
                                          <p:val>
                                            <p:strVal val="#ppt_w"/>
                                          </p:val>
                                        </p:tav>
                                      </p:tavLst>
                                    </p:anim>
                                    <p:anim calcmode="lin" valueType="num">
                                      <p:cBhvr>
                                        <p:cTn id="32"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3" restart="whenNotActive" fill="hold" evtFilter="cancelBubble" nodeType="interactiveSeq">
                <p:stCondLst>
                  <p:cond evt="onClick" delay="0">
                    <p:tgtEl>
                      <p:spTgt spid="12"/>
                    </p:tgtEl>
                  </p:cond>
                </p:stCondLst>
                <p:endSync evt="end" delay="0">
                  <p:rtn val="all"/>
                </p:endSync>
                <p:childTnLst>
                  <p:par>
                    <p:cTn id="34" fill="hold">
                      <p:stCondLst>
                        <p:cond delay="0"/>
                      </p:stCondLst>
                      <p:childTnLst>
                        <p:par>
                          <p:cTn id="35" fill="hold">
                            <p:stCondLst>
                              <p:cond delay="0"/>
                            </p:stCondLst>
                            <p:childTnLst>
                              <p:par>
                                <p:cTn id="36" presetID="23" presetClass="entr" presetSubtype="32" fill="hold" nodeType="clickEffect">
                                  <p:stCondLst>
                                    <p:cond delay="1000"/>
                                  </p:stCondLst>
                                  <p:childTnLst>
                                    <p:set>
                                      <p:cBhvr>
                                        <p:cTn id="37" dur="1" fill="hold">
                                          <p:stCondLst>
                                            <p:cond delay="0"/>
                                          </p:stCondLst>
                                        </p:cTn>
                                        <p:tgtEl>
                                          <p:spTgt spid="38"/>
                                        </p:tgtEl>
                                        <p:attrNameLst>
                                          <p:attrName>style.visibility</p:attrName>
                                        </p:attrNameLst>
                                      </p:cBhvr>
                                      <p:to>
                                        <p:strVal val="visible"/>
                                      </p:to>
                                    </p:set>
                                    <p:anim calcmode="lin" valueType="num">
                                      <p:cBhvr>
                                        <p:cTn id="38" dur="250" fill="hold"/>
                                        <p:tgtEl>
                                          <p:spTgt spid="38"/>
                                        </p:tgtEl>
                                        <p:attrNameLst>
                                          <p:attrName>ppt_w</p:attrName>
                                        </p:attrNameLst>
                                      </p:cBhvr>
                                      <p:tavLst>
                                        <p:tav tm="0">
                                          <p:val>
                                            <p:strVal val="4*#ppt_w"/>
                                          </p:val>
                                        </p:tav>
                                        <p:tav tm="100000">
                                          <p:val>
                                            <p:strVal val="#ppt_w"/>
                                          </p:val>
                                        </p:tav>
                                      </p:tavLst>
                                    </p:anim>
                                    <p:anim calcmode="lin" valueType="num">
                                      <p:cBhvr>
                                        <p:cTn id="39"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30"/>
                    </p:tgtEl>
                  </p:cond>
                </p:stCondLst>
                <p:endSync evt="end" delay="0">
                  <p:rtn val="all"/>
                </p:endSync>
                <p:childTnLst>
                  <p:par>
                    <p:cTn id="41" fill="hold">
                      <p:stCondLst>
                        <p:cond delay="0"/>
                      </p:stCondLst>
                      <p:childTnLst>
                        <p:par>
                          <p:cTn id="42" fill="hold">
                            <p:stCondLst>
                              <p:cond delay="0"/>
                            </p:stCondLst>
                            <p:childTnLst>
                              <p:par>
                                <p:cTn id="43" presetID="23" presetClass="entr" presetSubtype="32" fill="hold" nodeType="clickEffect">
                                  <p:stCondLst>
                                    <p:cond delay="1000"/>
                                  </p:stCondLst>
                                  <p:childTnLst>
                                    <p:set>
                                      <p:cBhvr>
                                        <p:cTn id="44" dur="1" fill="hold">
                                          <p:stCondLst>
                                            <p:cond delay="0"/>
                                          </p:stCondLst>
                                        </p:cTn>
                                        <p:tgtEl>
                                          <p:spTgt spid="37"/>
                                        </p:tgtEl>
                                        <p:attrNameLst>
                                          <p:attrName>style.visibility</p:attrName>
                                        </p:attrNameLst>
                                      </p:cBhvr>
                                      <p:to>
                                        <p:strVal val="visible"/>
                                      </p:to>
                                    </p:set>
                                    <p:anim calcmode="lin" valueType="num">
                                      <p:cBhvr>
                                        <p:cTn id="45" dur="250" fill="hold"/>
                                        <p:tgtEl>
                                          <p:spTgt spid="37"/>
                                        </p:tgtEl>
                                        <p:attrNameLst>
                                          <p:attrName>ppt_w</p:attrName>
                                        </p:attrNameLst>
                                      </p:cBhvr>
                                      <p:tavLst>
                                        <p:tav tm="0">
                                          <p:val>
                                            <p:strVal val="4*#ppt_w"/>
                                          </p:val>
                                        </p:tav>
                                        <p:tav tm="100000">
                                          <p:val>
                                            <p:strVal val="#ppt_w"/>
                                          </p:val>
                                        </p:tav>
                                      </p:tavLst>
                                    </p:anim>
                                    <p:anim calcmode="lin" valueType="num">
                                      <p:cBhvr>
                                        <p:cTn id="46"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6400" y="488949"/>
              <a:ext cx="6172200" cy="585111"/>
            </a:xfrm>
            <a:prstGeom prst="rect">
              <a:avLst/>
            </a:prstGeom>
            <a:noFill/>
          </p:spPr>
          <p:txBody>
            <a:bodyPr wrap="square" rtlCol="0">
              <a:spAutoFit/>
            </a:bodyPr>
            <a:lstStyle/>
            <a:p>
              <a:pPr algn="ctr" defTabSz="1219170"/>
              <a:r>
                <a:rPr lang="vi-VN" sz="3733" b="1">
                  <a:solidFill>
                    <a:srgbClr val="FF0000"/>
                  </a:solidFill>
                  <a:latin typeface="Times New Roman" panose="02020603050405020304" pitchFamily="18" charset="0"/>
                  <a:ea typeface="AvantGarde" pitchFamily="2" charset="0"/>
                  <a:cs typeface="Times New Roman" panose="02020603050405020304" pitchFamily="18" charset="0"/>
                </a:rPr>
                <a:t>Con gì đẹp nhất loài chim</a:t>
              </a:r>
            </a:p>
            <a:p>
              <a:pPr algn="ctr" defTabSz="1219170"/>
              <a:r>
                <a:rPr lang="vi-VN" sz="3733" b="1">
                  <a:solidFill>
                    <a:srgbClr val="FF0000"/>
                  </a:solidFill>
                  <a:latin typeface="Times New Roman" panose="02020603050405020304" pitchFamily="18" charset="0"/>
                  <a:ea typeface="AvantGarde" pitchFamily="2" charset="0"/>
                  <a:cs typeface="Times New Roman" panose="02020603050405020304" pitchFamily="18" charset="0"/>
                </a:rPr>
                <a:t>Đuôi xòe rực rỡ như ngàn cánh hoa.</a:t>
              </a:r>
              <a:endParaRPr lang="en-US" sz="3733" b="1" dirty="0">
                <a:solidFill>
                  <a:srgbClr val="FF0000"/>
                </a:solidFill>
                <a:latin typeface="Times New Roman" panose="02020603050405020304" pitchFamily="18" charset="0"/>
                <a:ea typeface="AvantGarde" pitchFamily="2" charset="0"/>
                <a:cs typeface="Times New Roman" panose="02020603050405020304" pitchFamily="18" charset="0"/>
              </a:endParaRPr>
            </a:p>
          </p:txBody>
        </p:sp>
      </p:grpSp>
      <p:grpSp>
        <p:nvGrpSpPr>
          <p:cNvPr id="12" name="Group 11"/>
          <p:cNvGrpSpPr/>
          <p:nvPr/>
        </p:nvGrpSpPr>
        <p:grpSpPr>
          <a:xfrm>
            <a:off x="2104569" y="271780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A</a:t>
              </a:r>
              <a:r>
                <a:rPr lang="en-US" sz="3200" b="1">
                  <a:solidFill>
                    <a:prstClr val="black"/>
                  </a:solidFill>
                  <a:latin typeface="Times New Roman" panose="02020603050405020304" pitchFamily="18" charset="0"/>
                  <a:ea typeface="AvantGarde" pitchFamily="2" charset="0"/>
                  <a:cs typeface="Times New Roman" panose="02020603050405020304" pitchFamily="18" charset="0"/>
                </a:rPr>
                <a:t>. Chim vành khuyên</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3937000"/>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B</a:t>
              </a:r>
              <a:r>
                <a:rPr lang="en-US" sz="3200" b="1">
                  <a:solidFill>
                    <a:prstClr val="black"/>
                  </a:solidFill>
                  <a:latin typeface="Times New Roman" panose="02020603050405020304" pitchFamily="18" charset="0"/>
                  <a:ea typeface="AvantGarde" pitchFamily="2" charset="0"/>
                  <a:cs typeface="Times New Roman" panose="02020603050405020304" pitchFamily="18" charset="0"/>
                </a:rPr>
                <a:t>. Chim chào mào</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5"/>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438581"/>
            </a:xfrm>
            <a:prstGeom prst="rect">
              <a:avLst/>
            </a:prstGeom>
            <a:noFill/>
          </p:spPr>
          <p:txBody>
            <a:bodyPr wrap="square" rtlCol="0">
              <a:spAutoFit/>
            </a:bodyPr>
            <a:lstStyle/>
            <a:p>
              <a:pPr defTabSz="1219170"/>
              <a:r>
                <a:rPr lang="en-US" sz="3200" b="1" dirty="0">
                  <a:solidFill>
                    <a:prstClr val="black"/>
                  </a:solidFill>
                  <a:latin typeface="Times New Roman" panose="02020603050405020304" pitchFamily="18" charset="0"/>
                  <a:ea typeface="AvantGarde" pitchFamily="2" charset="0"/>
                  <a:cs typeface="Times New Roman" panose="02020603050405020304" pitchFamily="18" charset="0"/>
                </a:rPr>
                <a:t>C</a:t>
              </a:r>
              <a:r>
                <a:rPr lang="en-US" sz="3200" b="1">
                  <a:solidFill>
                    <a:prstClr val="black"/>
                  </a:solidFill>
                  <a:latin typeface="Times New Roman" panose="02020603050405020304" pitchFamily="18" charset="0"/>
                  <a:ea typeface="AvantGarde" pitchFamily="2" charset="0"/>
                  <a:cs typeface="Times New Roman" panose="02020603050405020304" pitchFamily="18" charset="0"/>
                </a:rPr>
                <a:t>. Chim công</a:t>
              </a:r>
              <a:endParaRPr lang="en-US" sz="3200"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1" y="508362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68117" y="393700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2733476"/>
            <a:ext cx="1001484" cy="962880"/>
          </a:xfrm>
          <a:prstGeom prst="rect">
            <a:avLst/>
          </a:prstGeom>
        </p:spPr>
      </p:pic>
      <p:pic>
        <p:nvPicPr>
          <p:cNvPr id="22" name="Picture 2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67271" y="49711"/>
            <a:ext cx="1022192" cy="1022192"/>
          </a:xfrm>
          <a:prstGeom prst="rect">
            <a:avLst/>
          </a:prstGeom>
        </p:spPr>
      </p:pic>
    </p:spTree>
    <p:extLst>
      <p:ext uri="{BB962C8B-B14F-4D97-AF65-F5344CB8AC3E}">
        <p14:creationId xmlns:p14="http://schemas.microsoft.com/office/powerpoint/2010/main" val="7770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1000"/>
                                        <p:tgtEl>
                                          <p:spTgt spid="27"/>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7"/>
                                        </p:tgtEl>
                                        <p:attrNameLst>
                                          <p:attrName>style.visibility</p:attrName>
                                        </p:attrNameLst>
                                      </p:cBhvr>
                                      <p:to>
                                        <p:strVal val="visible"/>
                                      </p:to>
                                    </p:set>
                                    <p:anim calcmode="lin" valueType="num">
                                      <p:cBhvr>
                                        <p:cTn id="32" dur="250" fill="hold"/>
                                        <p:tgtEl>
                                          <p:spTgt spid="37"/>
                                        </p:tgtEl>
                                        <p:attrNameLst>
                                          <p:attrName>ppt_w</p:attrName>
                                        </p:attrNameLst>
                                      </p:cBhvr>
                                      <p:tavLst>
                                        <p:tav tm="0">
                                          <p:val>
                                            <p:strVal val="4*#ppt_w"/>
                                          </p:val>
                                        </p:tav>
                                        <p:tav tm="100000">
                                          <p:val>
                                            <p:strVal val="#ppt_w"/>
                                          </p:val>
                                        </p:tav>
                                      </p:tavLst>
                                    </p:anim>
                                    <p:anim calcmode="lin" valueType="num">
                                      <p:cBhvr>
                                        <p:cTn id="3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8"/>
                                        </p:tgtEl>
                                        <p:attrNameLst>
                                          <p:attrName>style.visibility</p:attrName>
                                        </p:attrNameLst>
                                      </p:cBhvr>
                                      <p:to>
                                        <p:strVal val="visible"/>
                                      </p:to>
                                    </p:set>
                                    <p:anim calcmode="lin" valueType="num">
                                      <p:cBhvr>
                                        <p:cTn id="39" dur="250" fill="hold"/>
                                        <p:tgtEl>
                                          <p:spTgt spid="38"/>
                                        </p:tgtEl>
                                        <p:attrNameLst>
                                          <p:attrName>ppt_w</p:attrName>
                                        </p:attrNameLst>
                                      </p:cBhvr>
                                      <p:tavLst>
                                        <p:tav tm="0">
                                          <p:val>
                                            <p:strVal val="4*#ppt_w"/>
                                          </p:val>
                                        </p:tav>
                                        <p:tav tm="100000">
                                          <p:val>
                                            <p:strVal val="#ppt_w"/>
                                          </p:val>
                                        </p:tav>
                                      </p:tavLst>
                                    </p:anim>
                                    <p:anim calcmode="lin" valueType="num">
                                      <p:cBhvr>
                                        <p:cTn id="4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95475" y="142962"/>
            <a:ext cx="8874125" cy="2526278"/>
            <a:chOff x="1524000" y="354915"/>
            <a:chExt cx="6553200" cy="1017628"/>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678408" y="400481"/>
              <a:ext cx="6172200" cy="972062"/>
            </a:xfrm>
            <a:prstGeom prst="rect">
              <a:avLst/>
            </a:prstGeom>
            <a:noFill/>
          </p:spPr>
          <p:txBody>
            <a:bodyPr wrap="square" rtlCol="0">
              <a:spAutoFit/>
            </a:bodyPr>
            <a:lstStyle/>
            <a:p>
              <a:pPr algn="ctr"/>
              <a:r>
                <a:rPr lang="en-US" sz="3200" b="0" i="0">
                  <a:solidFill>
                    <a:srgbClr val="FF0000"/>
                  </a:solidFill>
                  <a:effectLst/>
                  <a:latin typeface="Times New Roman" panose="02020603050405020304" pitchFamily="18" charset="0"/>
                  <a:cs typeface="Times New Roman" panose="02020603050405020304" pitchFamily="18" charset="0"/>
                </a:rPr>
                <a:t>Con gì chân ngắn</a:t>
              </a:r>
              <a:r>
                <a:rPr lang="en-US" sz="3200">
                  <a:solidFill>
                    <a:srgbClr val="FF0000"/>
                  </a:solidFill>
                  <a:latin typeface="Times New Roman" panose="02020603050405020304" pitchFamily="18" charset="0"/>
                  <a:cs typeface="Times New Roman" panose="02020603050405020304" pitchFamily="18" charset="0"/>
                </a:rPr>
                <a:t/>
              </a:r>
              <a:br>
                <a:rPr lang="en-US" sz="3200">
                  <a:solidFill>
                    <a:srgbClr val="FF0000"/>
                  </a:solidFill>
                  <a:latin typeface="Times New Roman" panose="02020603050405020304" pitchFamily="18" charset="0"/>
                  <a:cs typeface="Times New Roman" panose="02020603050405020304" pitchFamily="18" charset="0"/>
                </a:rPr>
              </a:br>
              <a:r>
                <a:rPr lang="en-US" sz="3200" b="0" i="0">
                  <a:solidFill>
                    <a:srgbClr val="FF0000"/>
                  </a:solidFill>
                  <a:effectLst/>
                  <a:latin typeface="Times New Roman" panose="02020603050405020304" pitchFamily="18" charset="0"/>
                  <a:cs typeface="Times New Roman" panose="02020603050405020304" pitchFamily="18" charset="0"/>
                </a:rPr>
                <a:t>Mà lại có màng</a:t>
              </a:r>
              <a:r>
                <a:rPr lang="en-US" sz="3200">
                  <a:solidFill>
                    <a:srgbClr val="FF0000"/>
                  </a:solidFill>
                  <a:latin typeface="Times New Roman" panose="02020603050405020304" pitchFamily="18" charset="0"/>
                  <a:cs typeface="Times New Roman" panose="02020603050405020304" pitchFamily="18" charset="0"/>
                </a:rPr>
                <a:t/>
              </a:r>
              <a:br>
                <a:rPr lang="en-US" sz="3200">
                  <a:solidFill>
                    <a:srgbClr val="FF0000"/>
                  </a:solidFill>
                  <a:latin typeface="Times New Roman" panose="02020603050405020304" pitchFamily="18" charset="0"/>
                  <a:cs typeface="Times New Roman" panose="02020603050405020304" pitchFamily="18" charset="0"/>
                </a:rPr>
              </a:br>
              <a:r>
                <a:rPr lang="en-US" sz="3200" b="0" i="0">
                  <a:solidFill>
                    <a:srgbClr val="FF0000"/>
                  </a:solidFill>
                  <a:effectLst/>
                  <a:latin typeface="Times New Roman" panose="02020603050405020304" pitchFamily="18" charset="0"/>
                  <a:cs typeface="Times New Roman" panose="02020603050405020304" pitchFamily="18" charset="0"/>
                </a:rPr>
                <a:t>Mỏ bẹt màu vàng</a:t>
              </a:r>
              <a:r>
                <a:rPr lang="en-US" sz="3200">
                  <a:solidFill>
                    <a:srgbClr val="FF0000"/>
                  </a:solidFill>
                  <a:latin typeface="Times New Roman" panose="02020603050405020304" pitchFamily="18" charset="0"/>
                  <a:cs typeface="Times New Roman" panose="02020603050405020304" pitchFamily="18" charset="0"/>
                </a:rPr>
                <a:t/>
              </a:r>
              <a:br>
                <a:rPr lang="en-US" sz="3200">
                  <a:solidFill>
                    <a:srgbClr val="FF0000"/>
                  </a:solidFill>
                  <a:latin typeface="Times New Roman" panose="02020603050405020304" pitchFamily="18" charset="0"/>
                  <a:cs typeface="Times New Roman" panose="02020603050405020304" pitchFamily="18" charset="0"/>
                </a:rPr>
              </a:br>
              <a:r>
                <a:rPr lang="en-US" sz="3200" b="0" i="0">
                  <a:solidFill>
                    <a:srgbClr val="FF0000"/>
                  </a:solidFill>
                  <a:effectLst/>
                  <a:latin typeface="Times New Roman" panose="02020603050405020304" pitchFamily="18" charset="0"/>
                  <a:cs typeface="Times New Roman" panose="02020603050405020304" pitchFamily="18" charset="0"/>
                </a:rPr>
                <a:t>Hay kêu cạp cạp.</a:t>
              </a:r>
              <a:endParaRPr lang="vi-VN" sz="3200" b="0" i="0" u="none" strike="noStrike" dirty="0">
                <a:solidFill>
                  <a:srgbClr val="FF0000"/>
                </a:solidFill>
                <a:effectLst/>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2104569" y="3893460"/>
            <a:ext cx="8737600"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B</a:t>
              </a:r>
              <a:r>
                <a:rPr lang="en-US" sz="3733" b="1">
                  <a:solidFill>
                    <a:prstClr val="black"/>
                  </a:solidFill>
                  <a:latin typeface="Times New Roman" panose="02020603050405020304" pitchFamily="18" charset="0"/>
                  <a:ea typeface="AvantGarde" pitchFamily="2" charset="0"/>
                  <a:cs typeface="Times New Roman" panose="02020603050405020304" pitchFamily="18" charset="0"/>
                </a:rPr>
                <a:t>. Con ngan</a:t>
              </a:r>
              <a:endParaRPr lang="en-US" sz="3733"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sp>
        <p:nvSpPr>
          <p:cNvPr id="9" name="Notched Right Arrow 8">
            <a:hlinkClick r:id="rId4" action="ppaction://hlinksldjump"/>
          </p:cNvPr>
          <p:cNvSpPr/>
          <p:nvPr/>
        </p:nvSpPr>
        <p:spPr>
          <a:xfrm>
            <a:off x="10827659" y="6186715"/>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defTabSz="1219170"/>
            <a:endParaRPr lang="en-US" sz="2400">
              <a:solidFill>
                <a:prstClr val="white"/>
              </a:solidFill>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2104571" y="2616201"/>
            <a:ext cx="8737600"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A. </a:t>
              </a:r>
              <a:r>
                <a:rPr lang="en-US" sz="3733" b="1">
                  <a:solidFill>
                    <a:prstClr val="black"/>
                  </a:solidFill>
                  <a:latin typeface="Times New Roman" panose="02020603050405020304" pitchFamily="18" charset="0"/>
                  <a:ea typeface="AvantGarde" pitchFamily="2" charset="0"/>
                  <a:cs typeface="Times New Roman" panose="02020603050405020304" pitchFamily="18" charset="0"/>
                </a:rPr>
                <a:t>Con vịt</a:t>
              </a:r>
              <a:endParaRPr lang="en-US" sz="3733"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grpSp>
        <p:nvGrpSpPr>
          <p:cNvPr id="30" name="Group 29"/>
          <p:cNvGrpSpPr/>
          <p:nvPr/>
        </p:nvGrpSpPr>
        <p:grpSpPr>
          <a:xfrm>
            <a:off x="2104571" y="5170716"/>
            <a:ext cx="8737600"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578427" y="1907722"/>
              <a:ext cx="6418218" cy="500090"/>
            </a:xfrm>
            <a:prstGeom prst="rect">
              <a:avLst/>
            </a:prstGeom>
            <a:noFill/>
          </p:spPr>
          <p:txBody>
            <a:bodyPr wrap="square" rtlCol="0">
              <a:spAutoFit/>
            </a:bodyPr>
            <a:lstStyle/>
            <a:p>
              <a:pPr defTabSz="1219170"/>
              <a:r>
                <a:rPr lang="en-US" sz="3733" b="1" dirty="0">
                  <a:solidFill>
                    <a:prstClr val="black"/>
                  </a:solidFill>
                  <a:latin typeface="Times New Roman" panose="02020603050405020304" pitchFamily="18" charset="0"/>
                  <a:ea typeface="AvantGarde" pitchFamily="2" charset="0"/>
                  <a:cs typeface="Times New Roman" panose="02020603050405020304" pitchFamily="18" charset="0"/>
                </a:rPr>
                <a:t>C</a:t>
              </a:r>
              <a:r>
                <a:rPr lang="en-US" sz="3733" b="1">
                  <a:solidFill>
                    <a:prstClr val="black"/>
                  </a:solidFill>
                  <a:latin typeface="Times New Roman" panose="02020603050405020304" pitchFamily="18" charset="0"/>
                  <a:ea typeface="AvantGarde" pitchFamily="2" charset="0"/>
                  <a:cs typeface="Times New Roman" panose="02020603050405020304" pitchFamily="18" charset="0"/>
                </a:rPr>
                <a:t>. Con gà</a:t>
              </a:r>
              <a:endParaRPr lang="en-US" sz="3733" b="1" dirty="0">
                <a:solidFill>
                  <a:prstClr val="black"/>
                </a:solidFill>
                <a:latin typeface="Times New Roman" panose="02020603050405020304" pitchFamily="18" charset="0"/>
                <a:ea typeface="AvantGarde" pitchFamily="2" charset="0"/>
                <a:cs typeface="Times New Roman" panose="02020603050405020304" pitchFamily="18" charset="0"/>
              </a:endParaRPr>
            </a:p>
          </p:txBody>
        </p:sp>
      </p:grpSp>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399" y="3755570"/>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6021" y="2563149"/>
            <a:ext cx="1088571"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26022" y="5180291"/>
            <a:ext cx="1001484"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281" y="3909135"/>
            <a:ext cx="1001484" cy="962880"/>
          </a:xfrm>
          <a:prstGeom prst="rect">
            <a:avLst/>
          </a:prstGeom>
        </p:spPr>
      </p:pic>
      <p:pic>
        <p:nvPicPr>
          <p:cNvPr id="23" name="Picture 2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27506" y="-2309"/>
            <a:ext cx="1406439" cy="1406439"/>
          </a:xfrm>
          <a:prstGeom prst="rect">
            <a:avLst/>
          </a:prstGeom>
        </p:spPr>
      </p:pic>
    </p:spTree>
    <p:extLst>
      <p:ext uri="{BB962C8B-B14F-4D97-AF65-F5344CB8AC3E}">
        <p14:creationId xmlns:p14="http://schemas.microsoft.com/office/powerpoint/2010/main" val="3884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1000"/>
                                        <p:tgtEl>
                                          <p:spTgt spid="2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1000"/>
                                        <p:tgtEl>
                                          <p:spTgt spid="12"/>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23" presetClass="entr" presetSubtype="32" fill="hold" nodeType="clickEffect">
                                  <p:stCondLst>
                                    <p:cond delay="1000"/>
                                  </p:stCondLst>
                                  <p:childTnLst>
                                    <p:set>
                                      <p:cBhvr>
                                        <p:cTn id="24" dur="1" fill="hold">
                                          <p:stCondLst>
                                            <p:cond delay="0"/>
                                          </p:stCondLst>
                                        </p:cTn>
                                        <p:tgtEl>
                                          <p:spTgt spid="36"/>
                                        </p:tgtEl>
                                        <p:attrNameLst>
                                          <p:attrName>style.visibility</p:attrName>
                                        </p:attrNameLst>
                                      </p:cBhvr>
                                      <p:to>
                                        <p:strVal val="visible"/>
                                      </p:to>
                                    </p:set>
                                    <p:anim calcmode="lin" valueType="num">
                                      <p:cBhvr>
                                        <p:cTn id="25" dur="250" fill="hold"/>
                                        <p:tgtEl>
                                          <p:spTgt spid="36"/>
                                        </p:tgtEl>
                                        <p:attrNameLst>
                                          <p:attrName>ppt_w</p:attrName>
                                        </p:attrNameLst>
                                      </p:cBhvr>
                                      <p:tavLst>
                                        <p:tav tm="0">
                                          <p:val>
                                            <p:strVal val="4*#ppt_w"/>
                                          </p:val>
                                        </p:tav>
                                        <p:tav tm="100000">
                                          <p:val>
                                            <p:strVal val="#ppt_w"/>
                                          </p:val>
                                        </p:tav>
                                      </p:tavLst>
                                    </p:anim>
                                    <p:anim calcmode="lin" valueType="num">
                                      <p:cBhvr>
                                        <p:cTn id="2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3"/>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3" presetClass="entr" presetSubtype="32" fill="hold" nodeType="clickEffect">
                                  <p:stCondLst>
                                    <p:cond delay="1000"/>
                                  </p:stCondLst>
                                  <p:childTnLst>
                                    <p:set>
                                      <p:cBhvr>
                                        <p:cTn id="31" dur="1" fill="hold">
                                          <p:stCondLst>
                                            <p:cond delay="0"/>
                                          </p:stCondLst>
                                        </p:cTn>
                                        <p:tgtEl>
                                          <p:spTgt spid="38"/>
                                        </p:tgtEl>
                                        <p:attrNameLst>
                                          <p:attrName>style.visibility</p:attrName>
                                        </p:attrNameLst>
                                      </p:cBhvr>
                                      <p:to>
                                        <p:strVal val="visible"/>
                                      </p:to>
                                    </p:set>
                                    <p:anim calcmode="lin" valueType="num">
                                      <p:cBhvr>
                                        <p:cTn id="32" dur="250" fill="hold"/>
                                        <p:tgtEl>
                                          <p:spTgt spid="38"/>
                                        </p:tgtEl>
                                        <p:attrNameLst>
                                          <p:attrName>ppt_w</p:attrName>
                                        </p:attrNameLst>
                                      </p:cBhvr>
                                      <p:tavLst>
                                        <p:tav tm="0">
                                          <p:val>
                                            <p:strVal val="4*#ppt_w"/>
                                          </p:val>
                                        </p:tav>
                                        <p:tav tm="100000">
                                          <p:val>
                                            <p:strVal val="#ppt_w"/>
                                          </p:val>
                                        </p:tav>
                                      </p:tavLst>
                                    </p:anim>
                                    <p:anim calcmode="lin" valueType="num">
                                      <p:cBhvr>
                                        <p:cTn id="33"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30"/>
                    </p:tgtEl>
                  </p:cond>
                </p:stCondLst>
                <p:endSync evt="end" delay="0">
                  <p:rtn val="all"/>
                </p:endSync>
                <p:childTnLst>
                  <p:par>
                    <p:cTn id="35" fill="hold">
                      <p:stCondLst>
                        <p:cond delay="0"/>
                      </p:stCondLst>
                      <p:childTnLst>
                        <p:par>
                          <p:cTn id="36" fill="hold">
                            <p:stCondLst>
                              <p:cond delay="0"/>
                            </p:stCondLst>
                            <p:childTnLst>
                              <p:par>
                                <p:cTn id="37" presetID="23" presetClass="entr" presetSubtype="32" fill="hold" nodeType="clickEffect">
                                  <p:stCondLst>
                                    <p:cond delay="1000"/>
                                  </p:stCondLst>
                                  <p:childTnLst>
                                    <p:set>
                                      <p:cBhvr>
                                        <p:cTn id="38" dur="1" fill="hold">
                                          <p:stCondLst>
                                            <p:cond delay="0"/>
                                          </p:stCondLst>
                                        </p:cTn>
                                        <p:tgtEl>
                                          <p:spTgt spid="37"/>
                                        </p:tgtEl>
                                        <p:attrNameLst>
                                          <p:attrName>style.visibility</p:attrName>
                                        </p:attrNameLst>
                                      </p:cBhvr>
                                      <p:to>
                                        <p:strVal val="visible"/>
                                      </p:to>
                                    </p:set>
                                    <p:anim calcmode="lin" valueType="num">
                                      <p:cBhvr>
                                        <p:cTn id="39" dur="250" fill="hold"/>
                                        <p:tgtEl>
                                          <p:spTgt spid="37"/>
                                        </p:tgtEl>
                                        <p:attrNameLst>
                                          <p:attrName>ppt_w</p:attrName>
                                        </p:attrNameLst>
                                      </p:cBhvr>
                                      <p:tavLst>
                                        <p:tav tm="0">
                                          <p:val>
                                            <p:strVal val="4*#ppt_w"/>
                                          </p:val>
                                        </p:tav>
                                        <p:tav tm="100000">
                                          <p:val>
                                            <p:strVal val="#ppt_w"/>
                                          </p:val>
                                        </p:tav>
                                      </p:tavLst>
                                    </p:anim>
                                    <p:anim calcmode="lin" valueType="num">
                                      <p:cBhvr>
                                        <p:cTn id="40"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12777"/>
            <a:ext cx="4319327" cy="5651884"/>
          </a:xfrm>
          <a:prstGeom prst="rect">
            <a:avLst/>
          </a:prstGeom>
        </p:spPr>
      </p:pic>
      <p:sp>
        <p:nvSpPr>
          <p:cNvPr id="18" name="TextBox 17"/>
          <p:cNvSpPr txBox="1"/>
          <p:nvPr/>
        </p:nvSpPr>
        <p:spPr>
          <a:xfrm>
            <a:off x="5951063" y="1238786"/>
            <a:ext cx="4211409" cy="1200329"/>
          </a:xfrm>
          <a:prstGeom prst="rect">
            <a:avLst/>
          </a:prstGeom>
          <a:noFill/>
        </p:spPr>
        <p:txBody>
          <a:bodyPr wrap="none" rtlCol="0">
            <a:spAutoFit/>
          </a:bodyPr>
          <a:lstStyle/>
          <a:p>
            <a:pPr algn="ctr" defTabSz="1219170"/>
            <a:r>
              <a:rPr lang="en-US" altLang="zh-CN" sz="7200" b="1" dirty="0" err="1">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Luyện</a:t>
            </a:r>
            <a:r>
              <a:rPr lang="en-US" altLang="zh-CN" sz="72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7200" b="1" dirty="0" err="1">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rPr>
              <a:t>tập</a:t>
            </a:r>
            <a:endParaRPr lang="en-US" altLang="zh-CN" sz="7200" b="1" dirty="0">
              <a:ln w="1905"/>
              <a:gradFill>
                <a:gsLst>
                  <a:gs pos="0">
                    <a:srgbClr val="CC0066">
                      <a:shade val="20000"/>
                      <a:satMod val="200000"/>
                    </a:srgbClr>
                  </a:gs>
                  <a:gs pos="78000">
                    <a:srgbClr val="CC0066">
                      <a:tint val="90000"/>
                      <a:shade val="89000"/>
                      <a:satMod val="220000"/>
                    </a:srgbClr>
                  </a:gs>
                  <a:gs pos="100000">
                    <a:srgbClr val="CC006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4875" y="4727938"/>
            <a:ext cx="7527124" cy="891276"/>
          </a:xfrm>
          <a:prstGeom prst="rect">
            <a:avLst/>
          </a:prstGeom>
        </p:spPr>
      </p:pic>
      <p:sp>
        <p:nvSpPr>
          <p:cNvPr id="24" name="TextBox 23"/>
          <p:cNvSpPr txBox="1"/>
          <p:nvPr/>
        </p:nvSpPr>
        <p:spPr>
          <a:xfrm>
            <a:off x="6507650" y="457300"/>
            <a:ext cx="2779810" cy="955477"/>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1219170"/>
            <a:r>
              <a:rPr lang="en-US" altLang="zh-CN" sz="44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lt"/>
              </a:rPr>
              <a:t>Tuần</a:t>
            </a:r>
            <a:r>
              <a:rPr lang="en-US" altLang="zh-CN" sz="4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lt"/>
              </a:rPr>
              <a:t> 23</a:t>
            </a:r>
            <a:endParaRPr lang="zh-CN" altLang="en-US" sz="44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6" name="图片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08" y="1879270"/>
            <a:ext cx="3090769" cy="3090769"/>
          </a:xfrm>
          <a:prstGeom prst="rect">
            <a:avLst/>
          </a:prstGeom>
          <a:effectLst>
            <a:outerShdw blurRad="50800" dist="38100" dir="5400000" algn="t" rotWithShape="0">
              <a:prstClr val="black">
                <a:alpha val="40000"/>
              </a:prstClr>
            </a:outerShdw>
          </a:effectLst>
        </p:spPr>
      </p:pic>
      <p:pic>
        <p:nvPicPr>
          <p:cNvPr id="22"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3763" y="4727938"/>
            <a:ext cx="9118600" cy="1822570"/>
          </a:xfrm>
          <a:prstGeom prst="rect">
            <a:avLst/>
          </a:prstGeom>
        </p:spPr>
      </p:pic>
      <p:sp>
        <p:nvSpPr>
          <p:cNvPr id="2" name="TextBox 1">
            <a:extLst>
              <a:ext uri="{FF2B5EF4-FFF2-40B4-BE49-F238E27FC236}">
                <a16:creationId xmlns:a16="http://schemas.microsoft.com/office/drawing/2014/main" id="{CCF94191-61E6-BA9F-453F-BAFFD2170437}"/>
              </a:ext>
            </a:extLst>
          </p:cNvPr>
          <p:cNvSpPr txBox="1"/>
          <p:nvPr/>
        </p:nvSpPr>
        <p:spPr>
          <a:xfrm>
            <a:off x="4317446" y="3136378"/>
            <a:ext cx="7160217" cy="1261884"/>
          </a:xfrm>
          <a:prstGeom prst="rect">
            <a:avLst/>
          </a:prstGeom>
          <a:noFill/>
        </p:spPr>
        <p:txBody>
          <a:bodyPr wrap="square" rtlCol="0">
            <a:spAutoFit/>
          </a:bodyPr>
          <a:lstStyle/>
          <a:p>
            <a:r>
              <a:rPr lang="en-US" sz="3800" dirty="0" err="1">
                <a:latin typeface="Times New Roman" panose="02020603050405020304" pitchFamily="18" charset="0"/>
                <a:cs typeface="Times New Roman" panose="02020603050405020304" pitchFamily="18" charset="0"/>
              </a:rPr>
              <a:t>Viết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đoạn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văn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giới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thiệu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tranh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ảnh</a:t>
            </a:r>
            <a:endParaRPr lang="en-US" sz="3800" dirty="0">
              <a:latin typeface="Times New Roman" panose="02020603050405020304" pitchFamily="18" charset="0"/>
              <a:cs typeface="Times New Roman" panose="02020603050405020304" pitchFamily="18" charset="0"/>
            </a:endParaRPr>
          </a:p>
          <a:p>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về</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một</a:t>
            </a:r>
            <a:r>
              <a:rPr lang="en-US" sz="3800" dirty="0">
                <a:latin typeface="Times New Roman" panose="02020603050405020304" pitchFamily="18" charset="0"/>
                <a:cs typeface="Times New Roman" panose="02020603050405020304" pitchFamily="18" charset="0"/>
              </a:rPr>
              <a:t> con </a:t>
            </a:r>
            <a:r>
              <a:rPr lang="en-US" sz="3800" dirty="0" err="1">
                <a:latin typeface="Times New Roman" panose="02020603050405020304" pitchFamily="18" charset="0"/>
                <a:cs typeface="Times New Roman" panose="02020603050405020304" pitchFamily="18" charset="0"/>
              </a:rPr>
              <a:t>vật</a:t>
            </a:r>
            <a:r>
              <a:rPr lang="en-US" sz="3800" dirty="0">
                <a:latin typeface="Times New Roman" panose="02020603050405020304" pitchFamily="18" charset="0"/>
                <a:cs typeface="Times New Roman" panose="02020603050405020304" pitchFamily="18" charset="0"/>
              </a:rPr>
              <a:t> ( 45)</a:t>
            </a:r>
            <a:endParaRPr lang="vi-VN" sz="3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000"/>
                                        <p:tgtEl>
                                          <p:spTgt spid="16"/>
                                        </p:tgtEl>
                                      </p:cBhvr>
                                    </p:animEffect>
                                  </p:childTnLst>
                                </p:cTn>
                              </p:par>
                              <p:par>
                                <p:cTn id="8" presetID="2" presetClass="entr" presetSubtype="12"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000" fill="hold"/>
                                        <p:tgtEl>
                                          <p:spTgt spid="26"/>
                                        </p:tgtEl>
                                        <p:attrNameLst>
                                          <p:attrName>ppt_x</p:attrName>
                                        </p:attrNameLst>
                                      </p:cBhvr>
                                      <p:tavLst>
                                        <p:tav tm="0">
                                          <p:val>
                                            <p:strVal val="0-#ppt_w/2"/>
                                          </p:val>
                                        </p:tav>
                                        <p:tav tm="100000">
                                          <p:val>
                                            <p:strVal val="#ppt_x"/>
                                          </p:val>
                                        </p:tav>
                                      </p:tavLst>
                                    </p:anim>
                                    <p:anim calcmode="lin" valueType="num">
                                      <p:cBhvr additive="base">
                                        <p:cTn id="11" dur="1000" fill="hold"/>
                                        <p:tgtEl>
                                          <p:spTgt spid="26"/>
                                        </p:tgtEl>
                                        <p:attrNameLst>
                                          <p:attrName>ppt_y</p:attrName>
                                        </p:attrNameLst>
                                      </p:cBhvr>
                                      <p:tavLst>
                                        <p:tav tm="0">
                                          <p:val>
                                            <p:strVal val="1+#ppt_h/2"/>
                                          </p:val>
                                        </p:tav>
                                        <p:tav tm="100000">
                                          <p:val>
                                            <p:strVal val="#ppt_y"/>
                                          </p:val>
                                        </p:tav>
                                      </p:tavLst>
                                    </p:anim>
                                  </p:childTnLst>
                                </p:cTn>
                              </p:par>
                              <p:par>
                                <p:cTn id="12" presetID="32" presetClass="emph" presetSubtype="0" repeatCount="indefinite" fill="hold" nodeType="withEffect">
                                  <p:stCondLst>
                                    <p:cond delay="50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par>
                                <p:cTn id="18" presetID="23" presetClass="entr" presetSubtype="16" fill="hold" grpId="0" nodeType="withEffect">
                                  <p:stCondLst>
                                    <p:cond delay="125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500" fill="hold"/>
                                        <p:tgtEl>
                                          <p:spTgt spid="18"/>
                                        </p:tgtEl>
                                        <p:attrNameLst>
                                          <p:attrName>ppt_w</p:attrName>
                                        </p:attrNameLst>
                                      </p:cBhvr>
                                      <p:tavLst>
                                        <p:tav tm="0">
                                          <p:val>
                                            <p:fltVal val="0"/>
                                          </p:val>
                                        </p:tav>
                                        <p:tav tm="100000">
                                          <p:val>
                                            <p:strVal val="#ppt_w"/>
                                          </p:val>
                                        </p:tav>
                                      </p:tavLst>
                                    </p:anim>
                                    <p:anim calcmode="lin" valueType="num">
                                      <p:cBhvr>
                                        <p:cTn id="21" dur="1500" fill="hold"/>
                                        <p:tgtEl>
                                          <p:spTgt spid="18"/>
                                        </p:tgtEl>
                                        <p:attrNameLst>
                                          <p:attrName>ppt_h</p:attrName>
                                        </p:attrNameLst>
                                      </p:cBhvr>
                                      <p:tavLst>
                                        <p:tav tm="0">
                                          <p:val>
                                            <p:fltVal val="0"/>
                                          </p:val>
                                        </p:tav>
                                        <p:tav tm="100000">
                                          <p:val>
                                            <p:strVal val="#ppt_h"/>
                                          </p:val>
                                        </p:tav>
                                      </p:tavLst>
                                    </p:anim>
                                  </p:childTnLst>
                                </p:cTn>
                              </p:par>
                              <p:par>
                                <p:cTn id="22" presetID="8" presetClass="emph" presetSubtype="0" fill="hold" grpId="1" nodeType="withEffect">
                                  <p:stCondLst>
                                    <p:cond delay="1250"/>
                                  </p:stCondLst>
                                  <p:childTnLst>
                                    <p:animRot by="21600000">
                                      <p:cBhvr>
                                        <p:cTn id="23" dur="1500" fill="hold"/>
                                        <p:tgtEl>
                                          <p:spTgt spid="18"/>
                                        </p:tgtEl>
                                        <p:attrNameLst>
                                          <p:attrName>r</p:attrName>
                                        </p:attrNameLst>
                                      </p:cBhvr>
                                    </p:animRot>
                                  </p:childTnLst>
                                </p:cTn>
                              </p:par>
                            </p:childTnLst>
                          </p:cTn>
                        </p:par>
                        <p:par>
                          <p:cTn id="24" fill="hold">
                            <p:stCondLst>
                              <p:cond delay="275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750"/>
                                        <p:tgtEl>
                                          <p:spTgt spid="21"/>
                                        </p:tgtEl>
                                      </p:cBhvr>
                                    </p:animEffect>
                                  </p:childTnLst>
                                </p:cTn>
                              </p:par>
                            </p:childTnLst>
                          </p:cTn>
                        </p:par>
                        <p:par>
                          <p:cTn id="28" fill="hold">
                            <p:stCondLst>
                              <p:cond delay="3500"/>
                            </p:stCondLst>
                            <p:childTnLst>
                              <p:par>
                                <p:cTn id="29" presetID="2" presetClass="entr" presetSubtype="1"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1750" fill="hold"/>
                                        <p:tgtEl>
                                          <p:spTgt spid="24"/>
                                        </p:tgtEl>
                                        <p:attrNameLst>
                                          <p:attrName>ppt_x</p:attrName>
                                        </p:attrNameLst>
                                      </p:cBhvr>
                                      <p:tavLst>
                                        <p:tav tm="0">
                                          <p:val>
                                            <p:strVal val="#ppt_x"/>
                                          </p:val>
                                        </p:tav>
                                        <p:tav tm="100000">
                                          <p:val>
                                            <p:strVal val="#ppt_x"/>
                                          </p:val>
                                        </p:tav>
                                      </p:tavLst>
                                    </p:anim>
                                    <p:anim calcmode="lin" valueType="num">
                                      <p:cBhvr additive="base">
                                        <p:cTn id="32" dur="1750" fill="hold"/>
                                        <p:tgtEl>
                                          <p:spTgt spid="24"/>
                                        </p:tgtEl>
                                        <p:attrNameLst>
                                          <p:attrName>ppt_y</p:attrName>
                                        </p:attrNameLst>
                                      </p:cBhvr>
                                      <p:tavLst>
                                        <p:tav tm="0">
                                          <p:val>
                                            <p:strVal val="0-#ppt_h/2"/>
                                          </p:val>
                                        </p:tav>
                                        <p:tav tm="100000">
                                          <p:val>
                                            <p:strVal val="#ppt_y"/>
                                          </p:val>
                                        </p:tav>
                                      </p:tavLst>
                                    </p:anim>
                                  </p:childTnLst>
                                </p:cTn>
                              </p:par>
                              <p:par>
                                <p:cTn id="33" presetID="42" presetClass="entr" presetSubtype="0" fill="hold" nodeType="withEffect">
                                  <p:stCondLst>
                                    <p:cond delay="100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500"/>
                                        <p:tgtEl>
                                          <p:spTgt spid="22"/>
                                        </p:tgtEl>
                                      </p:cBhvr>
                                    </p:animEffect>
                                    <p:anim calcmode="lin" valueType="num">
                                      <p:cBhvr>
                                        <p:cTn id="36" dur="1500" fill="hold"/>
                                        <p:tgtEl>
                                          <p:spTgt spid="22"/>
                                        </p:tgtEl>
                                        <p:attrNameLst>
                                          <p:attrName>ppt_x</p:attrName>
                                        </p:attrNameLst>
                                      </p:cBhvr>
                                      <p:tavLst>
                                        <p:tav tm="0">
                                          <p:val>
                                            <p:strVal val="#ppt_x"/>
                                          </p:val>
                                        </p:tav>
                                        <p:tav tm="100000">
                                          <p:val>
                                            <p:strVal val="#ppt_x"/>
                                          </p:val>
                                        </p:tav>
                                      </p:tavLst>
                                    </p:anim>
                                    <p:anim calcmode="lin" valueType="num">
                                      <p:cBhvr>
                                        <p:cTn id="37"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A19EB6-3531-45C0-AAD3-C37476DD258C}"/>
              </a:ext>
            </a:extLst>
          </p:cNvPr>
          <p:cNvSpPr txBox="1"/>
          <p:nvPr/>
        </p:nvSpPr>
        <p:spPr>
          <a:xfrm>
            <a:off x="1890944" y="1367161"/>
            <a:ext cx="8405200" cy="2677656"/>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                YÊU CẦU CẦN ĐẠT</a:t>
            </a:r>
          </a:p>
          <a:p>
            <a:endParaRPr lang="vi-VN" sz="2800" dirty="0">
              <a:latin typeface="Times New Roman" panose="02020603050405020304" pitchFamily="18" charset="0"/>
              <a:cs typeface="Times New Roman" panose="02020603050405020304" pitchFamily="18" charset="0"/>
            </a:endParaRPr>
          </a:p>
          <a:p>
            <a:pPr marL="342900" indent="-342900">
              <a:buAutoNum type="arabicPeriod"/>
            </a:pPr>
            <a:r>
              <a:rPr lang="vi-VN" sz="2800" dirty="0">
                <a:latin typeface="Times New Roman" panose="02020603050405020304" pitchFamily="18" charset="0"/>
                <a:cs typeface="Times New Roman" panose="02020603050405020304" pitchFamily="18" charset="0"/>
              </a:rPr>
              <a:t>Giới thiệu được tranh (ảnh) về một con vật</a:t>
            </a:r>
          </a:p>
          <a:p>
            <a:pPr marL="342900" indent="-342900">
              <a:buAutoNum type="arabicPeriod"/>
            </a:pPr>
            <a:r>
              <a:rPr lang="vi-VN" sz="2800" dirty="0">
                <a:latin typeface="Times New Roman" panose="02020603050405020304" pitchFamily="18" charset="0"/>
                <a:cs typeface="Times New Roman" panose="02020603050405020304" pitchFamily="18" charset="0"/>
              </a:rPr>
              <a:t>Nắm được đặc điểm nổi bật cũng như hoạt động của con vật trong tranh ( ảnh)</a:t>
            </a:r>
          </a:p>
          <a:p>
            <a:r>
              <a:rPr lang="vi-VN" sz="2800" dirty="0">
                <a:latin typeface="Times New Roman" panose="02020603050405020304" pitchFamily="18" charset="0"/>
                <a:cs typeface="Times New Roman" panose="02020603050405020304" pitchFamily="18" charset="0"/>
              </a:rPr>
              <a:t>3. Bồi dưỡng tình yêu đối với các loài động 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2422773"/>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79E7DB4-0847-46F6-BC52-7B2EA6C5F2C2}"/>
              </a:ext>
            </a:extLst>
          </p:cNvPr>
          <p:cNvSpPr txBox="1"/>
          <p:nvPr/>
        </p:nvSpPr>
        <p:spPr>
          <a:xfrm>
            <a:off x="656947" y="559390"/>
            <a:ext cx="11270009" cy="584775"/>
          </a:xfrm>
          <a:prstGeom prst="rect">
            <a:avLst/>
          </a:prstGeom>
          <a:noFill/>
        </p:spPr>
        <p:txBody>
          <a:bodyPr wrap="square" rtlCol="0">
            <a:spAutoFit/>
          </a:bodyPr>
          <a:lstStyle/>
          <a:p>
            <a:r>
              <a:rPr lang="en-US" sz="3200" b="1" dirty="0">
                <a:latin typeface="Times New Roman" panose="02020603050405020304" pitchFamily="18" charset="0"/>
                <a:ea typeface="Arial-Rounded" panose="020B0500000000000000" pitchFamily="34" charset="0"/>
                <a:cs typeface="Times New Roman" panose="02020603050405020304" pitchFamily="18" charset="0"/>
              </a:rPr>
              <a:t>1</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Nói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tên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bức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dưới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đây</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4" name="Picture 13" descr="Screen Clipping">
            <a:extLst>
              <a:ext uri="{FF2B5EF4-FFF2-40B4-BE49-F238E27FC236}">
                <a16:creationId xmlns:a16="http://schemas.microsoft.com/office/drawing/2014/main" id="{9AEFDFD2-7EEC-4836-9918-AFB7E3BAAC7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43" t="1718" r="68037" b="8524"/>
          <a:stretch/>
        </p:blipFill>
        <p:spPr>
          <a:xfrm>
            <a:off x="625928" y="1306543"/>
            <a:ext cx="3871247" cy="2620538"/>
          </a:xfrm>
          <a:prstGeom prst="rect">
            <a:avLst/>
          </a:prstGeom>
        </p:spPr>
      </p:pic>
      <p:pic>
        <p:nvPicPr>
          <p:cNvPr id="15" name="Picture 14" descr="Screen Clipping">
            <a:extLst>
              <a:ext uri="{FF2B5EF4-FFF2-40B4-BE49-F238E27FC236}">
                <a16:creationId xmlns:a16="http://schemas.microsoft.com/office/drawing/2014/main" id="{3CF561DD-C7F1-4FA2-A1A8-9CE274C85D6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3570" t="2399" r="35110" b="8524"/>
          <a:stretch/>
        </p:blipFill>
        <p:spPr>
          <a:xfrm>
            <a:off x="3508488" y="3927081"/>
            <a:ext cx="3900801" cy="2620538"/>
          </a:xfrm>
          <a:prstGeom prst="rect">
            <a:avLst/>
          </a:prstGeom>
        </p:spPr>
      </p:pic>
      <p:pic>
        <p:nvPicPr>
          <p:cNvPr id="16" name="Picture 15" descr="Screen Clipping">
            <a:extLst>
              <a:ext uri="{FF2B5EF4-FFF2-40B4-BE49-F238E27FC236}">
                <a16:creationId xmlns:a16="http://schemas.microsoft.com/office/drawing/2014/main" id="{A6AFF8C0-1A3A-43FC-BB09-2B65E0B70FB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6291952" y="1299191"/>
            <a:ext cx="3871247" cy="2600684"/>
          </a:xfrm>
          <a:prstGeom prst="rect">
            <a:avLst/>
          </a:prstGeom>
        </p:spPr>
      </p:pic>
      <p:sp>
        <p:nvSpPr>
          <p:cNvPr id="19" name="Rounded Rectangle 7">
            <a:extLst>
              <a:ext uri="{FF2B5EF4-FFF2-40B4-BE49-F238E27FC236}">
                <a16:creationId xmlns:a16="http://schemas.microsoft.com/office/drawing/2014/main" id="{8BF59C65-95B8-47CC-B815-FE60D8D88B34}"/>
              </a:ext>
            </a:extLst>
          </p:cNvPr>
          <p:cNvSpPr/>
          <p:nvPr/>
        </p:nvSpPr>
        <p:spPr>
          <a:xfrm>
            <a:off x="4497175" y="1932331"/>
            <a:ext cx="1351254"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hươu</a:t>
            </a:r>
            <a:endPar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ounded Rectangle 8">
            <a:extLst>
              <a:ext uri="{FF2B5EF4-FFF2-40B4-BE49-F238E27FC236}">
                <a16:creationId xmlns:a16="http://schemas.microsoft.com/office/drawing/2014/main" id="{2CD8DC7E-7580-47DC-ADFE-AF2A47F7A5BA}"/>
              </a:ext>
            </a:extLst>
          </p:cNvPr>
          <p:cNvSpPr/>
          <p:nvPr/>
        </p:nvSpPr>
        <p:spPr>
          <a:xfrm>
            <a:off x="7409289" y="4831315"/>
            <a:ext cx="1017282"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sóc</a:t>
            </a:r>
            <a:endPar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ounded Rectangle 9">
            <a:extLst>
              <a:ext uri="{FF2B5EF4-FFF2-40B4-BE49-F238E27FC236}">
                <a16:creationId xmlns:a16="http://schemas.microsoft.com/office/drawing/2014/main" id="{F50CB11D-7AF0-4CE2-B0A1-FA732D9B04E7}"/>
              </a:ext>
            </a:extLst>
          </p:cNvPr>
          <p:cNvSpPr/>
          <p:nvPr/>
        </p:nvSpPr>
        <p:spPr>
          <a:xfrm>
            <a:off x="10163199" y="2108486"/>
            <a:ext cx="1351254" cy="531655"/>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công</a:t>
            </a:r>
            <a:endParaRPr lang="en-US"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2"/>
          <p:cNvSpPr/>
          <p:nvPr/>
        </p:nvSpPr>
        <p:spPr>
          <a:xfrm>
            <a:off x="8908026" y="6547619"/>
            <a:ext cx="3283974" cy="31038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50"/>
                                        <p:tgtEl>
                                          <p:spTgt spid="19"/>
                                        </p:tgtEl>
                                      </p:cBhvr>
                                    </p:animEffect>
                                    <p:anim calcmode="lin" valueType="num">
                                      <p:cBhvr>
                                        <p:cTn id="24" dur="250" fill="hold"/>
                                        <p:tgtEl>
                                          <p:spTgt spid="19"/>
                                        </p:tgtEl>
                                        <p:attrNameLst>
                                          <p:attrName>ppt_x</p:attrName>
                                        </p:attrNameLst>
                                      </p:cBhvr>
                                      <p:tavLst>
                                        <p:tav tm="0">
                                          <p:val>
                                            <p:strVal val="#ppt_x"/>
                                          </p:val>
                                        </p:tav>
                                        <p:tav tm="100000">
                                          <p:val>
                                            <p:strVal val="#ppt_x"/>
                                          </p:val>
                                        </p:tav>
                                      </p:tavLst>
                                    </p:anim>
                                    <p:anim calcmode="lin" valueType="num">
                                      <p:cBhvr>
                                        <p:cTn id="25" dur="2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250"/>
                                        <p:tgtEl>
                                          <p:spTgt spid="21"/>
                                        </p:tgtEl>
                                      </p:cBhvr>
                                    </p:animEffect>
                                    <p:anim calcmode="lin" valueType="num">
                                      <p:cBhvr>
                                        <p:cTn id="31" dur="250" fill="hold"/>
                                        <p:tgtEl>
                                          <p:spTgt spid="21"/>
                                        </p:tgtEl>
                                        <p:attrNameLst>
                                          <p:attrName>ppt_x</p:attrName>
                                        </p:attrNameLst>
                                      </p:cBhvr>
                                      <p:tavLst>
                                        <p:tav tm="0">
                                          <p:val>
                                            <p:strVal val="#ppt_x"/>
                                          </p:val>
                                        </p:tav>
                                        <p:tav tm="100000">
                                          <p:val>
                                            <p:strVal val="#ppt_x"/>
                                          </p:val>
                                        </p:tav>
                                      </p:tavLst>
                                    </p:anim>
                                    <p:anim calcmode="lin" valueType="num">
                                      <p:cBhvr>
                                        <p:cTn id="32" dur="2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50"/>
                                        <p:tgtEl>
                                          <p:spTgt spid="20"/>
                                        </p:tgtEl>
                                      </p:cBhvr>
                                    </p:animEffect>
                                    <p:anim calcmode="lin" valueType="num">
                                      <p:cBhvr>
                                        <p:cTn id="38" dur="250" fill="hold"/>
                                        <p:tgtEl>
                                          <p:spTgt spid="20"/>
                                        </p:tgtEl>
                                        <p:attrNameLst>
                                          <p:attrName>ppt_x</p:attrName>
                                        </p:attrNameLst>
                                      </p:cBhvr>
                                      <p:tavLst>
                                        <p:tav tm="0">
                                          <p:val>
                                            <p:strVal val="#ppt_x"/>
                                          </p:val>
                                        </p:tav>
                                        <p:tav tm="100000">
                                          <p:val>
                                            <p:strVal val="#ppt_x"/>
                                          </p:val>
                                        </p:tav>
                                      </p:tavLst>
                                    </p:anim>
                                    <p:anim calcmode="lin" valueType="num">
                                      <p:cBhvr>
                                        <p:cTn id="39" dur="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0" grpId="0" animBg="1"/>
      <p:bldP spid="21"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1lqtxkrw">
      <a:majorFont>
        <a:latin typeface="华康方圆体W7"/>
        <a:ea typeface="华康方圆体W7"/>
        <a:cs typeface=""/>
      </a:majorFont>
      <a:minorFont>
        <a:latin typeface="华康方圆体W7"/>
        <a:ea typeface="华康方圆体W7"/>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746</Words>
  <Application>Microsoft Office PowerPoint</Application>
  <PresentationFormat>Widescreen</PresentationFormat>
  <Paragraphs>92</Paragraphs>
  <Slides>19</Slides>
  <Notes>2</Notes>
  <HiddenSlides>0</HiddenSlides>
  <MMClips>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19</vt:i4>
      </vt:variant>
    </vt:vector>
  </HeadingPairs>
  <TitlesOfParts>
    <vt:vector size="35" baseType="lpstr">
      <vt:lpstr>SimSun</vt:lpstr>
      <vt:lpstr>SimSun</vt:lpstr>
      <vt:lpstr>Arial</vt:lpstr>
      <vt:lpstr>Arial-Rounded</vt:lpstr>
      <vt:lpstr>AvantGarde</vt:lpstr>
      <vt:lpstr>Calibri</vt:lpstr>
      <vt:lpstr>Calibri Light</vt:lpstr>
      <vt:lpstr>等线</vt:lpstr>
      <vt:lpstr>黑体</vt:lpstr>
      <vt:lpstr>Times New Roman</vt:lpstr>
      <vt:lpstr>华康方圆体W7</vt:lpstr>
      <vt:lpstr>1_Office 主题</vt:lpstr>
      <vt:lpstr>Office 主题</vt:lpstr>
      <vt:lpstr>4_Office 主题​​</vt:lpstr>
      <vt:lpstr>更多模版请关注:尚佳素材公社shop64427429.taobao.com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ChatGPT</cp:lastModifiedBy>
  <cp:revision>15</cp:revision>
  <dcterms:created xsi:type="dcterms:W3CDTF">2021-07-28T05:24:49Z</dcterms:created>
  <dcterms:modified xsi:type="dcterms:W3CDTF">2024-03-13T04:48:58Z</dcterms:modified>
</cp:coreProperties>
</file>