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511" r:id="rId4"/>
    <p:sldId id="510" r:id="rId5"/>
    <p:sldId id="514" r:id="rId6"/>
    <p:sldId id="272" r:id="rId7"/>
    <p:sldId id="516" r:id="rId8"/>
    <p:sldId id="278" r:id="rId9"/>
    <p:sldId id="512" r:id="rId10"/>
    <p:sldId id="513" r:id="rId11"/>
    <p:sldId id="515" r:id="rId12"/>
    <p:sldId id="282"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Thi Linh (FE FSC DN)" initials="PTL(FD" lastIdx="2" clrIdx="0">
    <p:extLst>
      <p:ext uri="{19B8F6BF-5375-455C-9EA6-DF929625EA0E}">
        <p15:presenceInfo xmlns:p15="http://schemas.microsoft.com/office/powerpoint/2012/main" userId="Phan Thi Linh (FE FSC D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6" autoAdjust="0"/>
    <p:restoredTop sz="93927" autoAdjust="0"/>
  </p:normalViewPr>
  <p:slideViewPr>
    <p:cSldViewPr snapToGrid="0">
      <p:cViewPr varScale="1">
        <p:scale>
          <a:sx n="68" d="100"/>
          <a:sy n="68" d="100"/>
        </p:scale>
        <p:origin x="9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3/13/2024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D410672-AB2C-4B15-8A81-455247B6250E}" type="slidenum">
              <a:rPr lang="en-US" smtClean="0"/>
              <a:t>3</a:t>
            </a:fld>
            <a:endParaRPr lang="en-US"/>
          </a:p>
        </p:txBody>
      </p:sp>
    </p:spTree>
    <p:extLst>
      <p:ext uri="{BB962C8B-B14F-4D97-AF65-F5344CB8AC3E}">
        <p14:creationId xmlns:p14="http://schemas.microsoft.com/office/powerpoint/2010/main" val="410007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3/13/2024</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3/13/2024</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3/13/2024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149" y="146274"/>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2284921" cy="2295565"/>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596988" y="2080798"/>
            <a:ext cx="7075911" cy="181588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LUYỆN TẬP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VIẾT ĐOẠN VĂN KỂ </a:t>
            </a:r>
            <a:r>
              <a:rPr lang="en-US" sz="2800" b="1" cap="all"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LẠI MỘT SỰ</a:t>
            </a: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VIỆC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a:t>
            </a:r>
            <a:r>
              <a:rPr lang="en-US" sz="2800" b="1" cap="all"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ĐÃ CHỨNG KIẾN HOẶC THAM GIA</a:t>
            </a:r>
            <a:r>
              <a:rPr kumimoji="0" lang="en-US" sz="2800" b="1" i="0" u="none" strike="noStrike" kern="1200" cap="all" spc="0" normalizeH="0" baseline="0" noProof="0" dirty="0">
                <a:ln w="0"/>
                <a:gradFill flip="none">
                  <a:gsLst>
                    <a:gs pos="0">
                      <a:srgbClr val="4472C4">
                        <a:tint val="75000"/>
                        <a:shade val="75000"/>
                        <a:satMod val="170000"/>
                      </a:srgbClr>
                    </a:gs>
                    <a:gs pos="49000">
                      <a:srgbClr val="4472C4">
                        <a:tint val="88000"/>
                        <a:shade val="65000"/>
                        <a:satMod val="172000"/>
                      </a:srgbClr>
                    </a:gs>
                    <a:gs pos="50000">
                      <a:srgbClr val="4472C4">
                        <a:shade val="65000"/>
                        <a:satMod val="130000"/>
                      </a:srgbClr>
                    </a:gs>
                    <a:gs pos="92000">
                      <a:srgbClr val="4472C4">
                        <a:shade val="50000"/>
                        <a:satMod val="120000"/>
                      </a:srgbClr>
                    </a:gs>
                    <a:gs pos="100000">
                      <a:srgbClr val="4472C4">
                        <a:shade val="48000"/>
                        <a:satMod val="120000"/>
                      </a:srgb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(36)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5244670" y="1283001"/>
            <a:ext cx="26821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Tuần</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 22</a:t>
            </a:r>
          </a:p>
        </p:txBody>
      </p:sp>
    </p:spTree>
    <p:extLst>
      <p:ext uri="{BB962C8B-B14F-4D97-AF65-F5344CB8AC3E}">
        <p14:creationId xmlns:p14="http://schemas.microsoft.com/office/powerpoint/2010/main" val="2424682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6"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136402" y="908787"/>
            <a:ext cx="7813745" cy="553357"/>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sáu</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17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năm</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2024</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6A14355-88C9-4328-B899-C6DA64E46706}"/>
              </a:ext>
            </a:extLst>
          </p:cNvPr>
          <p:cNvSpPr txBox="1"/>
          <p:nvPr/>
        </p:nvSpPr>
        <p:spPr>
          <a:xfrm>
            <a:off x="3038950" y="1623234"/>
            <a:ext cx="4368555" cy="523220"/>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525921" y="2178778"/>
            <a:ext cx="10475495" cy="661207"/>
          </a:xfrm>
          <a:prstGeom prst="rect">
            <a:avLst/>
          </a:prstGeom>
          <a:noFill/>
        </p:spPr>
        <p:txBody>
          <a:bodyPr wrap="square" lIns="91440" tIns="45720" rIns="91440" bIns="45720" rtlCol="0" anchor="t">
            <a:spAutoFit/>
          </a:bodyPr>
          <a:lstStyle/>
          <a:p>
            <a:pPr algn="ctr">
              <a:lnSpc>
                <a:spcPct val="150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kể lại một sự việc đã chứng kiến hoặc tham gia</a:t>
            </a:r>
          </a:p>
        </p:txBody>
      </p:sp>
      <p:sp>
        <p:nvSpPr>
          <p:cNvPr id="6" name="Horizontal Scroll 5">
            <a:extLst>
              <a:ext uri="{FF2B5EF4-FFF2-40B4-BE49-F238E27FC236}">
                <a16:creationId xmlns:a16="http://schemas.microsoft.com/office/drawing/2014/main" id="{0FA8F6AA-EE41-1A4E-A49C-620D03D5499D}"/>
              </a:ext>
            </a:extLst>
          </p:cNvPr>
          <p:cNvSpPr/>
          <p:nvPr/>
        </p:nvSpPr>
        <p:spPr>
          <a:xfrm>
            <a:off x="802105" y="3384351"/>
            <a:ext cx="10475495" cy="283998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Hoàn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thành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viết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theo</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yêu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cầu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2 </a:t>
            </a:r>
            <a:r>
              <a:rPr lang="en-US" sz="2800" b="1" dirty="0" err="1">
                <a:solidFill>
                  <a:srgbClr val="7030A0"/>
                </a:solidFill>
                <a:latin typeface="Times New Roman" pitchFamily="18" charset="0"/>
                <a:cs typeface="Times New Roman" pitchFamily="18" charset="0"/>
              </a:rPr>
              <a:t>trang</a:t>
            </a:r>
            <a:r>
              <a:rPr lang="en-US" sz="2800" b="1" dirty="0">
                <a:solidFill>
                  <a:srgbClr val="7030A0"/>
                </a:solidFill>
                <a:latin typeface="Times New Roman" pitchFamily="18" charset="0"/>
                <a:cs typeface="Times New Roman" pitchFamily="18" charset="0"/>
              </a:rPr>
              <a:t>  37</a:t>
            </a:r>
          </a:p>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Chuẩn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bị</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trước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một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bức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ảnh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về</a:t>
            </a:r>
            <a:r>
              <a:rPr lang="en-US" sz="2800" b="1" dirty="0">
                <a:solidFill>
                  <a:srgbClr val="7030A0"/>
                </a:solidFill>
                <a:latin typeface="Times New Roman" pitchFamily="18" charset="0"/>
                <a:cs typeface="Times New Roman" pitchFamily="18" charset="0"/>
              </a:rPr>
              <a:t> con </a:t>
            </a:r>
            <a:r>
              <a:rPr lang="en-US" sz="2800" b="1" dirty="0" err="1">
                <a:solidFill>
                  <a:srgbClr val="7030A0"/>
                </a:solidFill>
                <a:latin typeface="Times New Roman" pitchFamily="18" charset="0"/>
                <a:cs typeface="Times New Roman" pitchFamily="18" charset="0"/>
              </a:rPr>
              <a:t>vật</a:t>
            </a:r>
            <a:endParaRPr lang="en-US" sz="2800" b="1" dirty="0">
              <a:solidFill>
                <a:srgbClr val="7030A0"/>
              </a:solidFill>
              <a:latin typeface="Times New Roman" pitchFamily="18" charset="0"/>
              <a:cs typeface="Times New Roman" pitchFamily="18" charset="0"/>
            </a:endParaRPr>
          </a:p>
          <a:p>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Xem</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trước</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bài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sau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Viết</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đoạn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văn</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giới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thiệu</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tranh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ảnh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về</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một</a:t>
            </a:r>
            <a:r>
              <a:rPr lang="en-US" sz="2800" b="1" dirty="0">
                <a:solidFill>
                  <a:srgbClr val="7030A0"/>
                </a:solidFill>
                <a:latin typeface="Times New Roman" pitchFamily="18" charset="0"/>
                <a:cs typeface="Times New Roman" pitchFamily="18" charset="0"/>
              </a:rPr>
              <a:t> con </a:t>
            </a:r>
            <a:r>
              <a:rPr lang="en-US" sz="2800" b="1" dirty="0" err="1">
                <a:solidFill>
                  <a:srgbClr val="7030A0"/>
                </a:solidFill>
                <a:latin typeface="Times New Roman" pitchFamily="18" charset="0"/>
                <a:cs typeface="Times New Roman" pitchFamily="18" charset="0"/>
              </a:rPr>
              <a:t>vật</a:t>
            </a:r>
            <a:endParaRPr lang="en-US" sz="28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798032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05915"/>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32" y="0"/>
            <a:ext cx="1583809" cy="1591187"/>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4">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55924"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8">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 name="TextBox 2">
            <a:extLst>
              <a:ext uri="{FF2B5EF4-FFF2-40B4-BE49-F238E27FC236}">
                <a16:creationId xmlns:a16="http://schemas.microsoft.com/office/drawing/2014/main" id="{E2974AC1-AD86-4EFC-B3E5-1441BBC7E363}"/>
              </a:ext>
            </a:extLst>
          </p:cNvPr>
          <p:cNvSpPr txBox="1"/>
          <p:nvPr/>
        </p:nvSpPr>
        <p:spPr>
          <a:xfrm>
            <a:off x="1475633" y="1243826"/>
            <a:ext cx="9128886"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YÊU CẦU CẦN ĐẠT</a:t>
            </a:r>
          </a:p>
          <a:p>
            <a:pPr marL="342900" indent="-342900">
              <a:buAutoNum type="arabicPeriod"/>
            </a:pP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3 – 5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p>
            <a:pPr marL="342900" indent="-342900">
              <a:buAutoNum type="arabicPeriod"/>
            </a:pP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8765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0210409090849_wm_shs-tieng-viet-2-tap-1">
            <a:extLst>
              <a:ext uri="{FF2B5EF4-FFF2-40B4-BE49-F238E27FC236}">
                <a16:creationId xmlns:a16="http://schemas.microsoft.com/office/drawing/2014/main" id="{DEDBE6EB-7DD8-0B4A-A771-91BD9A13FB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9170" y="17697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DA6CA0-AD16-5A45-9807-2D6C7F452EC8}"/>
              </a:ext>
            </a:extLst>
          </p:cNvPr>
          <p:cNvSpPr txBox="1"/>
          <p:nvPr/>
        </p:nvSpPr>
        <p:spPr>
          <a:xfrm>
            <a:off x="2001511" y="158761"/>
            <a:ext cx="8554039"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Nói về việc làm của những người trong tranh.</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CA440313-812E-FC4F-9E52-763011BA694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7000"/>
                    </a14:imgEffect>
                    <a14:imgEffect>
                      <a14:saturation sat="200000"/>
                    </a14:imgEffect>
                  </a14:imgLayer>
                </a14:imgProps>
              </a:ext>
            </a:extLst>
          </a:blip>
          <a:stretch>
            <a:fillRect/>
          </a:stretch>
        </p:blipFill>
        <p:spPr>
          <a:xfrm>
            <a:off x="1717425" y="855174"/>
            <a:ext cx="8371840" cy="2826549"/>
          </a:xfrm>
          <a:prstGeom prst="rect">
            <a:avLst/>
          </a:prstGeom>
        </p:spPr>
      </p:pic>
      <p:sp>
        <p:nvSpPr>
          <p:cNvPr id="12" name="TextBox 11">
            <a:extLst>
              <a:ext uri="{FF2B5EF4-FFF2-40B4-BE49-F238E27FC236}">
                <a16:creationId xmlns:a16="http://schemas.microsoft.com/office/drawing/2014/main" id="{E657E91C-32B7-DE47-B0B9-50CEC9DF3259}"/>
              </a:ext>
            </a:extLst>
          </p:cNvPr>
          <p:cNvSpPr txBox="1"/>
          <p:nvPr/>
        </p:nvSpPr>
        <p:spPr>
          <a:xfrm>
            <a:off x="1851609" y="3466080"/>
            <a:ext cx="9628237" cy="2893100"/>
          </a:xfrm>
          <a:prstGeom prst="rect">
            <a:avLst/>
          </a:prstGeom>
          <a:noFill/>
        </p:spPr>
        <p:txBody>
          <a:bodyPr wrap="square" rtlCol="0">
            <a:spAutoFit/>
          </a:bodyPr>
          <a:lstStyle/>
          <a:p>
            <a:pP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khảo</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sau</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nương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mỗi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lớn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cày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cụ</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nhặt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lá</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Mấy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bắc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bếp</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thổi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cơm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ngủ</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khì</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lưng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gì</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Ở </a:t>
            </a:r>
            <a:r>
              <a:rPr lang="en-US" sz="28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đâu</a:t>
            </a:r>
            <a:r>
              <a:rPr lang="en-US"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3" name="Straight Connector 12">
            <a:extLst>
              <a:ext uri="{FF2B5EF4-FFF2-40B4-BE49-F238E27FC236}">
                <a16:creationId xmlns:a16="http://schemas.microsoft.com/office/drawing/2014/main" id="{48CC77DA-C4F7-404F-B2F7-BB79BCBB4BE4}"/>
              </a:ext>
            </a:extLst>
          </p:cNvPr>
          <p:cNvCxnSpPr>
            <a:cxnSpLocks/>
          </p:cNvCxnSpPr>
          <p:nvPr/>
        </p:nvCxnSpPr>
        <p:spPr>
          <a:xfrm flipV="1">
            <a:off x="2431868" y="719940"/>
            <a:ext cx="6859616" cy="5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12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0210409090849_wm_shs-tieng-viet-2-tap-1">
            <a:extLst>
              <a:ext uri="{FF2B5EF4-FFF2-40B4-BE49-F238E27FC236}">
                <a16:creationId xmlns:a16="http://schemas.microsoft.com/office/drawing/2014/main" id="{DEDBE6EB-7DD8-0B4A-A771-91BD9A13FB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9170" y="17697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DA6CA0-AD16-5A45-9807-2D6C7F452EC8}"/>
              </a:ext>
            </a:extLst>
          </p:cNvPr>
          <p:cNvSpPr txBox="1"/>
          <p:nvPr/>
        </p:nvSpPr>
        <p:spPr>
          <a:xfrm>
            <a:off x="2001511" y="158761"/>
            <a:ext cx="8554039"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Nói về việc làm của những người trong tranh.</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CA440313-812E-FC4F-9E52-763011BA69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7000"/>
                    </a14:imgEffect>
                    <a14:imgEffect>
                      <a14:saturation sat="200000"/>
                    </a14:imgEffect>
                  </a14:imgLayer>
                </a14:imgProps>
              </a:ext>
            </a:extLst>
          </a:blip>
          <a:stretch>
            <a:fillRect/>
          </a:stretch>
        </p:blipFill>
        <p:spPr>
          <a:xfrm>
            <a:off x="1717425" y="855174"/>
            <a:ext cx="8371840" cy="3129237"/>
          </a:xfrm>
          <a:prstGeom prst="rect">
            <a:avLst/>
          </a:prstGeom>
        </p:spPr>
      </p:pic>
      <p:sp>
        <p:nvSpPr>
          <p:cNvPr id="12" name="TextBox 11">
            <a:extLst>
              <a:ext uri="{FF2B5EF4-FFF2-40B4-BE49-F238E27FC236}">
                <a16:creationId xmlns:a16="http://schemas.microsoft.com/office/drawing/2014/main" id="{E657E91C-32B7-DE47-B0B9-50CEC9DF3259}"/>
              </a:ext>
            </a:extLst>
          </p:cNvPr>
          <p:cNvSpPr txBox="1"/>
          <p:nvPr/>
        </p:nvSpPr>
        <p:spPr>
          <a:xfrm>
            <a:off x="2001511" y="3878914"/>
            <a:ext cx="9628237" cy="2826479"/>
          </a:xfrm>
          <a:prstGeom prst="rect">
            <a:avLst/>
          </a:prstGeom>
          <a:noFill/>
        </p:spPr>
        <p:txBody>
          <a:bodyPr wrap="square" rtlCol="0">
            <a:spAutoFit/>
          </a:bodyPr>
          <a:lstStyle/>
          <a:p>
            <a:pPr defTabSz="1219170">
              <a:lnSpc>
                <a:spcPct val="130000"/>
              </a:lnSpc>
              <a:buClr>
                <a:srgbClr val="000000"/>
              </a:buCl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khảo</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nương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mỗi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lớn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cày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cụ</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nhặt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lá</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Mấy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bắc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bếp</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thổi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cơm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ngủ khì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lưng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r"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Hoài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3" name="Straight Connector 2">
            <a:extLst>
              <a:ext uri="{FF2B5EF4-FFF2-40B4-BE49-F238E27FC236}">
                <a16:creationId xmlns:a16="http://schemas.microsoft.com/office/drawing/2014/main" id="{47DF48C9-48F9-4F4B-B4E4-237A49B32D2E}"/>
              </a:ext>
            </a:extLst>
          </p:cNvPr>
          <p:cNvCxnSpPr>
            <a:cxnSpLocks/>
          </p:cNvCxnSpPr>
          <p:nvPr/>
        </p:nvCxnSpPr>
        <p:spPr>
          <a:xfrm>
            <a:off x="9085006" y="5029604"/>
            <a:ext cx="24514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2CBE64-BAA6-574D-8487-2B1C934AE75D}"/>
              </a:ext>
            </a:extLst>
          </p:cNvPr>
          <p:cNvCxnSpPr>
            <a:cxnSpLocks/>
          </p:cNvCxnSpPr>
          <p:nvPr/>
        </p:nvCxnSpPr>
        <p:spPr>
          <a:xfrm>
            <a:off x="3845059" y="5551118"/>
            <a:ext cx="11675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1DB1F2-3153-1447-BC9A-92809B38DA31}"/>
              </a:ext>
            </a:extLst>
          </p:cNvPr>
          <p:cNvCxnSpPr>
            <a:cxnSpLocks/>
          </p:cNvCxnSpPr>
          <p:nvPr/>
        </p:nvCxnSpPr>
        <p:spPr>
          <a:xfrm>
            <a:off x="5235677" y="5551118"/>
            <a:ext cx="8603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3F42A6-E584-1749-A3F4-2F277B09AFE9}"/>
              </a:ext>
            </a:extLst>
          </p:cNvPr>
          <p:cNvCxnSpPr>
            <a:cxnSpLocks/>
          </p:cNvCxnSpPr>
          <p:nvPr/>
        </p:nvCxnSpPr>
        <p:spPr>
          <a:xfrm>
            <a:off x="7776403" y="5551118"/>
            <a:ext cx="2617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A09163-DD39-A142-A086-4F0482D90D5D}"/>
              </a:ext>
            </a:extLst>
          </p:cNvPr>
          <p:cNvCxnSpPr>
            <a:cxnSpLocks/>
          </p:cNvCxnSpPr>
          <p:nvPr/>
        </p:nvCxnSpPr>
        <p:spPr>
          <a:xfrm>
            <a:off x="2634095" y="6157581"/>
            <a:ext cx="1023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032A08-4C9C-2F47-BD6C-103B90152508}"/>
              </a:ext>
            </a:extLst>
          </p:cNvPr>
          <p:cNvCxnSpPr>
            <a:cxnSpLocks/>
          </p:cNvCxnSpPr>
          <p:nvPr/>
        </p:nvCxnSpPr>
        <p:spPr>
          <a:xfrm>
            <a:off x="5387068" y="6137261"/>
            <a:ext cx="10950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CC77DA-C4F7-404F-B2F7-BB79BCBB4BE4}"/>
              </a:ext>
            </a:extLst>
          </p:cNvPr>
          <p:cNvCxnSpPr>
            <a:cxnSpLocks/>
          </p:cNvCxnSpPr>
          <p:nvPr/>
        </p:nvCxnSpPr>
        <p:spPr>
          <a:xfrm flipV="1">
            <a:off x="2431868" y="719940"/>
            <a:ext cx="6859616" cy="5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95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0210409090849_wm_shs-tieng-viet-2-tap-1">
            <a:extLst>
              <a:ext uri="{FF2B5EF4-FFF2-40B4-BE49-F238E27FC236}">
                <a16:creationId xmlns:a16="http://schemas.microsoft.com/office/drawing/2014/main" id="{DEDBE6EB-7DD8-0B4A-A771-91BD9A13FBC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789170" y="17697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BDA6CA0-AD16-5A45-9807-2D6C7F452EC8}"/>
              </a:ext>
            </a:extLst>
          </p:cNvPr>
          <p:cNvSpPr txBox="1"/>
          <p:nvPr/>
        </p:nvSpPr>
        <p:spPr>
          <a:xfrm>
            <a:off x="2001511" y="158761"/>
            <a:ext cx="8554039"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Nói về việc làm của những người trong tranh.</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E657E91C-32B7-DE47-B0B9-50CEC9DF3259}"/>
              </a:ext>
            </a:extLst>
          </p:cNvPr>
          <p:cNvSpPr txBox="1"/>
          <p:nvPr/>
        </p:nvSpPr>
        <p:spPr>
          <a:xfrm>
            <a:off x="353568" y="1504293"/>
            <a:ext cx="11484863" cy="4013406"/>
          </a:xfrm>
          <a:prstGeom prst="rect">
            <a:avLst/>
          </a:prstGeom>
          <a:noFill/>
        </p:spPr>
        <p:txBody>
          <a:bodyPr wrap="square" rtlCol="0">
            <a:spAutoFit/>
          </a:bodyPr>
          <a:lstStyle/>
          <a:p>
            <a:pPr defTabSz="1219170">
              <a:lnSpc>
                <a:spcPct val="130000"/>
              </a:lnSpc>
              <a:buClr>
                <a:srgbClr val="000000"/>
              </a:buCl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khảo</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nương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mỗi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lớn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trâu</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ra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cày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cụ</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nhặt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cỏ</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đốt</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lá</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Mấy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chú</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bắc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bếp</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thổi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cơm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ngô</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bé</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ngủ</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khì</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lưng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mẹ</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457200" indent="-457200" algn="just" defTabSz="1219170">
              <a:lnSpc>
                <a:spcPct val="130000"/>
              </a:lnSpc>
              <a:buClr>
                <a:srgbClr val="000000"/>
              </a:buClr>
              <a:buFontTx/>
              <a:buChar char="-"/>
            </a:pP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mọi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rẫy</a:t>
            </a: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Vậy</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thì</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tác</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là</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chứng</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kiến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rẫy</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hay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là</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gia</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rẫy</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a:p>
            <a:pPr algn="just" defTabSz="1219170">
              <a:lnSpc>
                <a:spcPct val="130000"/>
              </a:lnSpc>
              <a:buClr>
                <a:srgbClr val="000000"/>
              </a:buClr>
            </a:pPr>
            <a:r>
              <a:rPr lang="en-US" sz="2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nhận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xét</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gì</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văn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trên</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Tree>
    <p:extLst>
      <p:ext uri="{BB962C8B-B14F-4D97-AF65-F5344CB8AC3E}">
        <p14:creationId xmlns:p14="http://schemas.microsoft.com/office/powerpoint/2010/main" val="7647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 calcmode="lin" valueType="num">
                                      <p:cBhvr additive="base">
                                        <p:cTn id="12"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491449" y="243840"/>
            <a:ext cx="9429099" cy="1305165"/>
          </a:xfrm>
          <a:prstGeom prst="rect">
            <a:avLst/>
          </a:prstGeom>
          <a:noFill/>
        </p:spPr>
        <p:txBody>
          <a:bodyPr wrap="square" rtlCol="0">
            <a:spAutoFit/>
          </a:bodyPr>
          <a:lstStyle/>
          <a:p>
            <a:pPr defTabSz="1219170">
              <a:lnSpc>
                <a:spcPct val="150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Viết 3-5 câu kể về một sự việc mà em đã chứng kiến hoặc tham gia ở nơi em sống. </a:t>
            </a:r>
          </a:p>
        </p:txBody>
      </p:sp>
      <p:cxnSp>
        <p:nvCxnSpPr>
          <p:cNvPr id="7" name="Straight Connector 6">
            <a:extLst>
              <a:ext uri="{FF2B5EF4-FFF2-40B4-BE49-F238E27FC236}">
                <a16:creationId xmlns:a16="http://schemas.microsoft.com/office/drawing/2014/main" id="{5121834F-C454-1D42-83E6-94FC2D185C78}"/>
              </a:ext>
            </a:extLst>
          </p:cNvPr>
          <p:cNvCxnSpPr>
            <a:cxnSpLocks/>
            <a:stCxn id="23" idx="3"/>
            <a:endCxn id="28" idx="2"/>
          </p:cNvCxnSpPr>
          <p:nvPr/>
        </p:nvCxnSpPr>
        <p:spPr>
          <a:xfrm flipV="1">
            <a:off x="4154128" y="3841143"/>
            <a:ext cx="1027059" cy="131304"/>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1830B6-17D2-3748-87C1-B5FD59B8D17A}"/>
              </a:ext>
            </a:extLst>
          </p:cNvPr>
          <p:cNvCxnSpPr>
            <a:cxnSpLocks/>
            <a:endCxn id="16" idx="1"/>
          </p:cNvCxnSpPr>
          <p:nvPr/>
        </p:nvCxnSpPr>
        <p:spPr>
          <a:xfrm>
            <a:off x="7151612" y="3841144"/>
            <a:ext cx="849745" cy="1"/>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EF7865-9F81-4849-99A5-760436AA2E8C}"/>
              </a:ext>
            </a:extLst>
          </p:cNvPr>
          <p:cNvCxnSpPr>
            <a:cxnSpLocks/>
            <a:stCxn id="19" idx="0"/>
            <a:endCxn id="13" idx="4"/>
          </p:cNvCxnSpPr>
          <p:nvPr/>
        </p:nvCxnSpPr>
        <p:spPr>
          <a:xfrm flipH="1" flipV="1">
            <a:off x="6175558" y="4794492"/>
            <a:ext cx="3155" cy="620238"/>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3721276-25A5-B44F-8F3A-29775EAB6E0F}"/>
              </a:ext>
            </a:extLst>
          </p:cNvPr>
          <p:cNvGrpSpPr/>
          <p:nvPr/>
        </p:nvGrpSpPr>
        <p:grpSpPr>
          <a:xfrm>
            <a:off x="5159576" y="3095001"/>
            <a:ext cx="1933489" cy="1699491"/>
            <a:chOff x="2701641" y="2050473"/>
            <a:chExt cx="1450117" cy="1274618"/>
          </a:xfrm>
        </p:grpSpPr>
        <p:sp>
          <p:nvSpPr>
            <p:cNvPr id="13" name="Oval 12">
              <a:extLst>
                <a:ext uri="{FF2B5EF4-FFF2-40B4-BE49-F238E27FC236}">
                  <a16:creationId xmlns:a16="http://schemas.microsoft.com/office/drawing/2014/main" id="{FF4E0AB9-D76A-9D45-98F5-870E770402F0}"/>
                </a:ext>
              </a:extLst>
            </p:cNvPr>
            <p:cNvSpPr/>
            <p:nvPr/>
          </p:nvSpPr>
          <p:spPr>
            <a:xfrm>
              <a:off x="2826319" y="2050473"/>
              <a:ext cx="1274618" cy="12746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31D5CF04-DFF5-C24F-87D2-4FC723AA8B18}"/>
                </a:ext>
              </a:extLst>
            </p:cNvPr>
            <p:cNvSpPr txBox="1"/>
            <p:nvPr/>
          </p:nvSpPr>
          <p:spPr>
            <a:xfrm>
              <a:off x="2701641" y="2125012"/>
              <a:ext cx="1450117" cy="900247"/>
            </a:xfrm>
            <a:prstGeom prst="rect">
              <a:avLst/>
            </a:prstGeom>
            <a:noFill/>
          </p:spPr>
          <p:txBody>
            <a:bodyPr wrap="square" rtlCol="0">
              <a:spAutoFit/>
            </a:bodyPr>
            <a:lstStyle/>
            <a:p>
              <a:pPr algn="ctr" defTabSz="1219170">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Kể sự việc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đã</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chứng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kiến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hoặc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tham</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gia</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id="{E916FC73-AAFA-5F47-AD70-38E30007E163}"/>
              </a:ext>
            </a:extLst>
          </p:cNvPr>
          <p:cNvGrpSpPr/>
          <p:nvPr/>
        </p:nvGrpSpPr>
        <p:grpSpPr>
          <a:xfrm>
            <a:off x="8001357" y="2991398"/>
            <a:ext cx="2221724" cy="2232727"/>
            <a:chOff x="4830610" y="2050473"/>
            <a:chExt cx="1666293" cy="1674545"/>
          </a:xfrm>
        </p:grpSpPr>
        <p:sp>
          <p:nvSpPr>
            <p:cNvPr id="16" name="Rounded Rectangle 15">
              <a:extLst>
                <a:ext uri="{FF2B5EF4-FFF2-40B4-BE49-F238E27FC236}">
                  <a16:creationId xmlns:a16="http://schemas.microsoft.com/office/drawing/2014/main" id="{63FF35A8-8234-BD43-BA0A-DCF10EBBCAA7}"/>
                </a:ext>
              </a:extLst>
            </p:cNvPr>
            <p:cNvSpPr/>
            <p:nvPr/>
          </p:nvSpPr>
          <p:spPr>
            <a:xfrm>
              <a:off x="4830610" y="2084053"/>
              <a:ext cx="1666293" cy="120745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72783841-4670-764A-9F6F-E75FDA1144B6}"/>
                </a:ext>
              </a:extLst>
            </p:cNvPr>
            <p:cNvSpPr txBox="1"/>
            <p:nvPr/>
          </p:nvSpPr>
          <p:spPr>
            <a:xfrm>
              <a:off x="4848332" y="2050473"/>
              <a:ext cx="1604661" cy="1674545"/>
            </a:xfrm>
            <a:prstGeom prst="rect">
              <a:avLst/>
            </a:prstGeom>
            <a:noFill/>
          </p:spPr>
          <p:txBody>
            <a:bodyPr wrap="square" rtlCol="0">
              <a:spAutoFit/>
            </a:bodyPr>
            <a:lstStyle/>
            <a:p>
              <a:pP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Có những ai tham gia việc đó?</a:t>
              </a:r>
            </a:p>
            <a:p>
              <a:pPr algn="ctr" defTabSz="1219170">
                <a:lnSpc>
                  <a:spcPct val="150000"/>
                </a:lnSpc>
                <a:buClr>
                  <a:srgbClr val="000000"/>
                </a:buClr>
              </a:pP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CCE209C8-375B-B64F-8968-7286C8103588}"/>
              </a:ext>
            </a:extLst>
          </p:cNvPr>
          <p:cNvGrpSpPr/>
          <p:nvPr/>
        </p:nvGrpSpPr>
        <p:grpSpPr>
          <a:xfrm>
            <a:off x="3979203" y="5414730"/>
            <a:ext cx="4399020" cy="1286821"/>
            <a:chOff x="1813995" y="3867973"/>
            <a:chExt cx="3299265" cy="965116"/>
          </a:xfrm>
        </p:grpSpPr>
        <p:sp>
          <p:nvSpPr>
            <p:cNvPr id="19" name="Rounded Rectangle 18">
              <a:extLst>
                <a:ext uri="{FF2B5EF4-FFF2-40B4-BE49-F238E27FC236}">
                  <a16:creationId xmlns:a16="http://schemas.microsoft.com/office/drawing/2014/main" id="{29FE8D82-450C-3847-AB9B-5216822BC1F3}"/>
                </a:ext>
              </a:extLst>
            </p:cNvPr>
            <p:cNvSpPr/>
            <p:nvPr/>
          </p:nvSpPr>
          <p:spPr>
            <a:xfrm>
              <a:off x="1813995" y="3867973"/>
              <a:ext cx="3299265" cy="965116"/>
            </a:xfrm>
            <a:prstGeom prst="roundRect">
              <a:avLst/>
            </a:prstGeom>
            <a:solidFill>
              <a:srgbClr val="D7EDA9"/>
            </a:solidFill>
            <a:ln>
              <a:solidFill>
                <a:srgbClr val="F4F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0565C233-3639-544C-987F-29E5826E95C0}"/>
                </a:ext>
              </a:extLst>
            </p:cNvPr>
            <p:cNvSpPr txBox="1"/>
            <p:nvPr/>
          </p:nvSpPr>
          <p:spPr>
            <a:xfrm>
              <a:off x="1835852" y="3947348"/>
              <a:ext cx="3184435" cy="843548"/>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Những người tham gia đã làm gì? Làm như thế nào? </a:t>
              </a:r>
            </a:p>
          </p:txBody>
        </p:sp>
      </p:grpSp>
      <p:grpSp>
        <p:nvGrpSpPr>
          <p:cNvPr id="21" name="Group 20">
            <a:extLst>
              <a:ext uri="{FF2B5EF4-FFF2-40B4-BE49-F238E27FC236}">
                <a16:creationId xmlns:a16="http://schemas.microsoft.com/office/drawing/2014/main" id="{DBD29A2C-200E-F041-81EF-BB0A5522F70D}"/>
              </a:ext>
            </a:extLst>
          </p:cNvPr>
          <p:cNvGrpSpPr/>
          <p:nvPr/>
        </p:nvGrpSpPr>
        <p:grpSpPr>
          <a:xfrm>
            <a:off x="1957517" y="2537099"/>
            <a:ext cx="2239759" cy="2908055"/>
            <a:chOff x="329117" y="1792813"/>
            <a:chExt cx="1679819" cy="1956064"/>
          </a:xfrm>
        </p:grpSpPr>
        <p:sp>
          <p:nvSpPr>
            <p:cNvPr id="22" name="Rounded Rectangle 21">
              <a:extLst>
                <a:ext uri="{FF2B5EF4-FFF2-40B4-BE49-F238E27FC236}">
                  <a16:creationId xmlns:a16="http://schemas.microsoft.com/office/drawing/2014/main" id="{F91FDB90-89BA-AB4D-8ABC-4D01B5CD3190}"/>
                </a:ext>
              </a:extLst>
            </p:cNvPr>
            <p:cNvSpPr/>
            <p:nvPr/>
          </p:nvSpPr>
          <p:spPr>
            <a:xfrm>
              <a:off x="342643" y="1792813"/>
              <a:ext cx="1666293" cy="195606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92CFF86A-C2CE-954D-AE6A-8B7FC9EF7CCD}"/>
                </a:ext>
              </a:extLst>
            </p:cNvPr>
            <p:cNvSpPr txBox="1"/>
            <p:nvPr/>
          </p:nvSpPr>
          <p:spPr>
            <a:xfrm>
              <a:off x="329117" y="1817948"/>
              <a:ext cx="1647458" cy="1880664"/>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(4) Em có suy nghĩ gì khi chứng kiến (hoặc tham gia) việc đó? </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cxnSp>
        <p:nvCxnSpPr>
          <p:cNvPr id="24" name="Straight Connector 23">
            <a:extLst>
              <a:ext uri="{FF2B5EF4-FFF2-40B4-BE49-F238E27FC236}">
                <a16:creationId xmlns:a16="http://schemas.microsoft.com/office/drawing/2014/main" id="{3C63E2BD-2D14-7F4C-8768-2199093A7CFB}"/>
              </a:ext>
            </a:extLst>
          </p:cNvPr>
          <p:cNvCxnSpPr>
            <a:cxnSpLocks/>
          </p:cNvCxnSpPr>
          <p:nvPr/>
        </p:nvCxnSpPr>
        <p:spPr>
          <a:xfrm flipV="1">
            <a:off x="6155669" y="2355138"/>
            <a:ext cx="0" cy="517236"/>
          </a:xfrm>
          <a:prstGeom prst="line">
            <a:avLst/>
          </a:prstGeom>
          <a:ln w="76200">
            <a:solidFill>
              <a:srgbClr val="3F9795"/>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98EE8EA-809B-2546-8E5D-3FCB74DB7D44}"/>
              </a:ext>
            </a:extLst>
          </p:cNvPr>
          <p:cNvGrpSpPr/>
          <p:nvPr/>
        </p:nvGrpSpPr>
        <p:grpSpPr>
          <a:xfrm>
            <a:off x="4208291" y="1459937"/>
            <a:ext cx="4045968" cy="1128012"/>
            <a:chOff x="2329054" y="823636"/>
            <a:chExt cx="2356133" cy="846009"/>
          </a:xfrm>
        </p:grpSpPr>
        <p:sp>
          <p:nvSpPr>
            <p:cNvPr id="26" name="Rounded Rectangle 25">
              <a:extLst>
                <a:ext uri="{FF2B5EF4-FFF2-40B4-BE49-F238E27FC236}">
                  <a16:creationId xmlns:a16="http://schemas.microsoft.com/office/drawing/2014/main" id="{135F1499-2AA3-DA49-A95E-1C9B5BF2554A}"/>
                </a:ext>
              </a:extLst>
            </p:cNvPr>
            <p:cNvSpPr/>
            <p:nvPr/>
          </p:nvSpPr>
          <p:spPr>
            <a:xfrm>
              <a:off x="2329054" y="823636"/>
              <a:ext cx="2356133" cy="803564"/>
            </a:xfrm>
            <a:prstGeom prst="roundRect">
              <a:avLst/>
            </a:prstGeom>
            <a:solidFill>
              <a:schemeClr val="bg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5A230C88-3115-9549-AEC0-857A10D4AC14}"/>
                </a:ext>
              </a:extLst>
            </p:cNvPr>
            <p:cNvSpPr txBox="1"/>
            <p:nvPr/>
          </p:nvSpPr>
          <p:spPr>
            <a:xfrm>
              <a:off x="2415462" y="826097"/>
              <a:ext cx="2269725" cy="843548"/>
            </a:xfrm>
            <a:prstGeom prst="rect">
              <a:avLst/>
            </a:prstGeom>
            <a:noFill/>
          </p:spPr>
          <p:txBody>
            <a:bodyPr wrap="square" rtlCol="0">
              <a:spAutoFit/>
            </a:bodyPr>
            <a:lstStyle/>
            <a:p>
              <a:pPr algn="ctr" defTabSz="1219170">
                <a:lnSpc>
                  <a:spcPct val="150000"/>
                </a:lnSpc>
                <a:buClr>
                  <a:srgbClr val="000000"/>
                </a:buCl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Em đã tham gia hoặc chứng kiến việc gì? Ở đâu? </a:t>
              </a:r>
              <a:endParaRPr lang="en-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28" name="Oval 27">
            <a:extLst>
              <a:ext uri="{FF2B5EF4-FFF2-40B4-BE49-F238E27FC236}">
                <a16:creationId xmlns:a16="http://schemas.microsoft.com/office/drawing/2014/main" id="{D8A40120-A8A4-2444-80FB-014965C3F3BC}"/>
              </a:ext>
            </a:extLst>
          </p:cNvPr>
          <p:cNvSpPr/>
          <p:nvPr/>
        </p:nvSpPr>
        <p:spPr>
          <a:xfrm>
            <a:off x="5181187" y="2855931"/>
            <a:ext cx="1970424" cy="197042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2400" kern="0">
              <a:solidFill>
                <a:srgbClr val="BAE5E4"/>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3" name="Straight Connector 2">
            <a:extLst>
              <a:ext uri="{FF2B5EF4-FFF2-40B4-BE49-F238E27FC236}">
                <a16:creationId xmlns:a16="http://schemas.microsoft.com/office/drawing/2014/main" id="{1EF37392-0CA3-C458-721A-D71A5B57E4B7}"/>
              </a:ext>
            </a:extLst>
          </p:cNvPr>
          <p:cNvCxnSpPr/>
          <p:nvPr/>
        </p:nvCxnSpPr>
        <p:spPr>
          <a:xfrm>
            <a:off x="2045616" y="810705"/>
            <a:ext cx="42986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8B64671-B011-BA75-8D67-0E860F7FAB12}"/>
              </a:ext>
            </a:extLst>
          </p:cNvPr>
          <p:cNvCxnSpPr>
            <a:cxnSpLocks/>
          </p:cNvCxnSpPr>
          <p:nvPr/>
        </p:nvCxnSpPr>
        <p:spPr>
          <a:xfrm>
            <a:off x="7151611" y="820132"/>
            <a:ext cx="33309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531D15-8E80-6AC1-CC12-56208E80FFE1}"/>
              </a:ext>
            </a:extLst>
          </p:cNvPr>
          <p:cNvCxnSpPr>
            <a:cxnSpLocks/>
          </p:cNvCxnSpPr>
          <p:nvPr/>
        </p:nvCxnSpPr>
        <p:spPr>
          <a:xfrm>
            <a:off x="1660688" y="1549005"/>
            <a:ext cx="12616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A6DCB9-4B6C-EFB1-DFAF-E3788B754DFB}"/>
              </a:ext>
            </a:extLst>
          </p:cNvPr>
          <p:cNvCxnSpPr>
            <a:cxnSpLocks/>
          </p:cNvCxnSpPr>
          <p:nvPr/>
        </p:nvCxnSpPr>
        <p:spPr>
          <a:xfrm>
            <a:off x="3102989" y="1512867"/>
            <a:ext cx="19592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3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500"/>
                            </p:stCondLst>
                            <p:childTnLst>
                              <p:par>
                                <p:cTn id="52" presetID="55"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strVal val="#ppt_w*0.70"/>
                                          </p:val>
                                        </p:tav>
                                        <p:tav tm="100000">
                                          <p:val>
                                            <p:strVal val="#ppt_w"/>
                                          </p:val>
                                        </p:tav>
                                      </p:tavLst>
                                    </p:anim>
                                    <p:anim calcmode="lin" valueType="num">
                                      <p:cBhvr>
                                        <p:cTn id="55" dur="1000" fill="hold"/>
                                        <p:tgtEl>
                                          <p:spTgt spid="15"/>
                                        </p:tgtEl>
                                        <p:attrNameLst>
                                          <p:attrName>ppt_h</p:attrName>
                                        </p:attrNameLst>
                                      </p:cBhvr>
                                      <p:tavLst>
                                        <p:tav tm="0">
                                          <p:val>
                                            <p:strVal val="#ppt_h"/>
                                          </p:val>
                                        </p:tav>
                                        <p:tav tm="100000">
                                          <p:val>
                                            <p:strVal val="#ppt_h"/>
                                          </p:val>
                                        </p:tav>
                                      </p:tavLst>
                                    </p:anim>
                                    <p:animEffect transition="in" filter="fade">
                                      <p:cBhvr>
                                        <p:cTn id="56" dur="1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up)">
                                      <p:cBhvr>
                                        <p:cTn id="61" dur="500"/>
                                        <p:tgtEl>
                                          <p:spTgt spid="11"/>
                                        </p:tgtEl>
                                      </p:cBhvr>
                                    </p:animEffect>
                                  </p:childTnLst>
                                </p:cTn>
                              </p:par>
                            </p:childTnLst>
                          </p:cTn>
                        </p:par>
                        <p:par>
                          <p:cTn id="62" fill="hold">
                            <p:stCondLst>
                              <p:cond delay="500"/>
                            </p:stCondLst>
                            <p:childTnLst>
                              <p:par>
                                <p:cTn id="63" presetID="47"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right)">
                                      <p:cBhvr>
                                        <p:cTn id="72" dur="500"/>
                                        <p:tgtEl>
                                          <p:spTgt spid="7"/>
                                        </p:tgtEl>
                                      </p:cBhvr>
                                    </p:animEffect>
                                  </p:childTnLst>
                                </p:cTn>
                              </p:par>
                            </p:childTnLst>
                          </p:cTn>
                        </p:par>
                        <p:par>
                          <p:cTn id="73" fill="hold">
                            <p:stCondLst>
                              <p:cond delay="500"/>
                            </p:stCondLst>
                            <p:childTnLst>
                              <p:par>
                                <p:cTn id="74" presetID="31"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1000" fill="hold"/>
                                        <p:tgtEl>
                                          <p:spTgt spid="21"/>
                                        </p:tgtEl>
                                        <p:attrNameLst>
                                          <p:attrName>ppt_w</p:attrName>
                                        </p:attrNameLst>
                                      </p:cBhvr>
                                      <p:tavLst>
                                        <p:tav tm="0">
                                          <p:val>
                                            <p:fltVal val="0"/>
                                          </p:val>
                                        </p:tav>
                                        <p:tav tm="100000">
                                          <p:val>
                                            <p:strVal val="#ppt_w"/>
                                          </p:val>
                                        </p:tav>
                                      </p:tavLst>
                                    </p:anim>
                                    <p:anim calcmode="lin" valueType="num">
                                      <p:cBhvr>
                                        <p:cTn id="77" dur="1000" fill="hold"/>
                                        <p:tgtEl>
                                          <p:spTgt spid="21"/>
                                        </p:tgtEl>
                                        <p:attrNameLst>
                                          <p:attrName>ppt_h</p:attrName>
                                        </p:attrNameLst>
                                      </p:cBhvr>
                                      <p:tavLst>
                                        <p:tav tm="0">
                                          <p:val>
                                            <p:fltVal val="0"/>
                                          </p:val>
                                        </p:tav>
                                        <p:tav tm="100000">
                                          <p:val>
                                            <p:strVal val="#ppt_h"/>
                                          </p:val>
                                        </p:tav>
                                      </p:tavLst>
                                    </p:anim>
                                    <p:anim calcmode="lin" valueType="num">
                                      <p:cBhvr>
                                        <p:cTn id="78" dur="1000" fill="hold"/>
                                        <p:tgtEl>
                                          <p:spTgt spid="21"/>
                                        </p:tgtEl>
                                        <p:attrNameLst>
                                          <p:attrName>style.rotation</p:attrName>
                                        </p:attrNameLst>
                                      </p:cBhvr>
                                      <p:tavLst>
                                        <p:tav tm="0">
                                          <p:val>
                                            <p:fltVal val="90"/>
                                          </p:val>
                                        </p:tav>
                                        <p:tav tm="100000">
                                          <p:val>
                                            <p:fltVal val="0"/>
                                          </p:val>
                                        </p:tav>
                                      </p:tavLst>
                                    </p:anim>
                                    <p:animEffect transition="in" filter="fade">
                                      <p:cBhvr>
                                        <p:cTn id="7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206969" y="-161369"/>
            <a:ext cx="9429099" cy="130516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Viết 3-5 câu kể về một sự việc mà em đã chứng kiến hoặc tham gia ở nơi em sống. </a:t>
            </a:r>
          </a:p>
        </p:txBody>
      </p:sp>
      <p:pic>
        <p:nvPicPr>
          <p:cNvPr id="3" name="Picture 2">
            <a:extLst>
              <a:ext uri="{FF2B5EF4-FFF2-40B4-BE49-F238E27FC236}">
                <a16:creationId xmlns:a16="http://schemas.microsoft.com/office/drawing/2014/main" id="{95EEAD6E-D8BA-4606-BD78-6DB4EEEE696E}"/>
              </a:ext>
            </a:extLst>
          </p:cNvPr>
          <p:cNvPicPr>
            <a:picLocks noChangeAspect="1"/>
          </p:cNvPicPr>
          <p:nvPr/>
        </p:nvPicPr>
        <p:blipFill>
          <a:blip r:embed="rId2"/>
          <a:stretch>
            <a:fillRect/>
          </a:stretch>
        </p:blipFill>
        <p:spPr>
          <a:xfrm>
            <a:off x="3032174" y="1143796"/>
            <a:ext cx="5075506" cy="2815117"/>
          </a:xfrm>
          <a:prstGeom prst="rect">
            <a:avLst/>
          </a:prstGeom>
        </p:spPr>
      </p:pic>
      <p:sp>
        <p:nvSpPr>
          <p:cNvPr id="29" name="TextBox 28">
            <a:extLst>
              <a:ext uri="{FF2B5EF4-FFF2-40B4-BE49-F238E27FC236}">
                <a16:creationId xmlns:a16="http://schemas.microsoft.com/office/drawing/2014/main" id="{A628FE76-B053-46C9-81C5-CFDDE1CB8C04}"/>
              </a:ext>
            </a:extLst>
          </p:cNvPr>
          <p:cNvSpPr txBox="1"/>
          <p:nvPr/>
        </p:nvSpPr>
        <p:spPr>
          <a:xfrm>
            <a:off x="111760" y="3958913"/>
            <a:ext cx="12080240" cy="1938992"/>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buổi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xóm</a:t>
            </a:r>
            <a:r>
              <a:rPr lang="en-US" sz="2400" b="1" dirty="0">
                <a:latin typeface="Times New Roman" panose="02020603050405020304" pitchFamily="18" charset="0"/>
                <a:cs typeface="Times New Roman" panose="02020603050405020304" pitchFamily="18" charset="0"/>
              </a:rPr>
              <a:t>. Sau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cỏ</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vả</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tấm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đẹp</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60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3ECDE4-C6A3-974F-9923-651CEEE0EB86}"/>
              </a:ext>
            </a:extLst>
          </p:cNvPr>
          <p:cNvSpPr txBox="1"/>
          <p:nvPr/>
        </p:nvSpPr>
        <p:spPr>
          <a:xfrm>
            <a:off x="1044409" y="0"/>
            <a:ext cx="10172231" cy="130516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Viết 3</a:t>
            </a: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r>
              <a:rPr kumimoji="0" lang="en-US"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8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5 câu kể về một sự việc mà em đã chứng kiến hoặc tham gia ở nơi em sống. </a:t>
            </a:r>
          </a:p>
        </p:txBody>
      </p:sp>
      <p:pic>
        <p:nvPicPr>
          <p:cNvPr id="3" name="Picture 2">
            <a:extLst>
              <a:ext uri="{FF2B5EF4-FFF2-40B4-BE49-F238E27FC236}">
                <a16:creationId xmlns:a16="http://schemas.microsoft.com/office/drawing/2014/main" id="{95EEAD6E-D8BA-4606-BD78-6DB4EEEE696E}"/>
              </a:ext>
            </a:extLst>
          </p:cNvPr>
          <p:cNvPicPr>
            <a:picLocks noChangeAspect="1"/>
          </p:cNvPicPr>
          <p:nvPr/>
        </p:nvPicPr>
        <p:blipFill>
          <a:blip r:embed="rId2"/>
          <a:stretch>
            <a:fillRect/>
          </a:stretch>
        </p:blipFill>
        <p:spPr>
          <a:xfrm>
            <a:off x="3560494" y="1282723"/>
            <a:ext cx="4171266" cy="2313582"/>
          </a:xfrm>
          <a:prstGeom prst="rect">
            <a:avLst/>
          </a:prstGeom>
        </p:spPr>
      </p:pic>
      <p:sp>
        <p:nvSpPr>
          <p:cNvPr id="29" name="TextBox 28">
            <a:extLst>
              <a:ext uri="{FF2B5EF4-FFF2-40B4-BE49-F238E27FC236}">
                <a16:creationId xmlns:a16="http://schemas.microsoft.com/office/drawing/2014/main" id="{A628FE76-B053-46C9-81C5-CFDDE1CB8C04}"/>
              </a:ext>
            </a:extLst>
          </p:cNvPr>
          <p:cNvSpPr txBox="1"/>
          <p:nvPr/>
        </p:nvSpPr>
        <p:spPr>
          <a:xfrm>
            <a:off x="111760" y="3596305"/>
            <a:ext cx="1208024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Cuối tuần vừa rồi, xóm em tổ chức vệ sinh khu phố. Hoạt động lần này có bác trong tổ dân phố và các anh chị tình nguyện viên. Bác tổ trưởng phân công công việc cụ thể cho mọi người. Các bác làm những việc nặng như thu gom rác thải, đồ cũ, quét dọn đường phố. Các anh chị tình nguyện viên thì tỉa lá, nhổ cỏ và tưới cây xanh. Mọi người đều rất hăng say và nhiệt tình với công việc được giao. Em thấy đường phố đã trở nên sạch sẽ, thoáng đãng. Em mong muốn sau này cũng được tham gia vào những hoạt động có ích như vậy.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138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05915"/>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32" y="0"/>
            <a:ext cx="1583809" cy="1591187"/>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4">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55924"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8">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 name="TextBox 2">
            <a:extLst>
              <a:ext uri="{FF2B5EF4-FFF2-40B4-BE49-F238E27FC236}">
                <a16:creationId xmlns:a16="http://schemas.microsoft.com/office/drawing/2014/main" id="{E2974AC1-AD86-4EFC-B3E5-1441BBC7E363}"/>
              </a:ext>
            </a:extLst>
          </p:cNvPr>
          <p:cNvSpPr txBox="1"/>
          <p:nvPr/>
        </p:nvSpPr>
        <p:spPr>
          <a:xfrm>
            <a:off x="1475633" y="1243826"/>
            <a:ext cx="9128886"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YÊU CẦU CẦN ĐẠT</a:t>
            </a:r>
          </a:p>
          <a:p>
            <a:pPr marL="342900" indent="-342900">
              <a:buAutoNum type="arabicPeriod"/>
            </a:pP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3 – 5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a:p>
            <a:pPr marL="342900" indent="-342900">
              <a:buAutoNum type="arabicPeriod"/>
            </a:pP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6042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1060</TotalTime>
  <Words>599</Words>
  <Application>Microsoft Office PowerPoint</Application>
  <PresentationFormat>Widescreen</PresentationFormat>
  <Paragraphs>43</Paragraphs>
  <Slides>11</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Arial</vt:lpstr>
      <vt:lpstr>Arial-Rounded</vt:lpstr>
      <vt:lpstr>Calibri</vt:lpstr>
      <vt:lpstr>Calibri Light</vt:lpstr>
      <vt:lpstr>Times New Roman</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ChatGPT</cp:lastModifiedBy>
  <cp:revision>266</cp:revision>
  <dcterms:created xsi:type="dcterms:W3CDTF">2021-05-29T04:05:18Z</dcterms:created>
  <dcterms:modified xsi:type="dcterms:W3CDTF">2024-03-13T04:56:31Z</dcterms:modified>
</cp:coreProperties>
</file>