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58" r:id="rId2"/>
    <p:sldMasterId id="2147483770" r:id="rId3"/>
    <p:sldMasterId id="2147483783" r:id="rId4"/>
  </p:sldMasterIdLst>
  <p:notesMasterIdLst>
    <p:notesMasterId r:id="rId18"/>
  </p:notesMasterIdLst>
  <p:sldIdLst>
    <p:sldId id="371" r:id="rId5"/>
    <p:sldId id="372" r:id="rId6"/>
    <p:sldId id="373" r:id="rId7"/>
    <p:sldId id="340" r:id="rId8"/>
    <p:sldId id="378" r:id="rId9"/>
    <p:sldId id="332" r:id="rId10"/>
    <p:sldId id="374" r:id="rId11"/>
    <p:sldId id="380" r:id="rId12"/>
    <p:sldId id="328" r:id="rId13"/>
    <p:sldId id="375" r:id="rId14"/>
    <p:sldId id="381" r:id="rId15"/>
    <p:sldId id="377" r:id="rId16"/>
    <p:sldId id="376"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Microsoft YaHei" panose="020B0503020204020204" pitchFamily="34" charset="-122"/>
      <p:regular r:id="rId23"/>
      <p:bold r:id="rId24"/>
    </p:embeddedFont>
    <p:embeddedFont>
      <p:font typeface="等线" panose="020B0604020202020204" charset="-122"/>
      <p:regular r:id="rId25"/>
      <p:bold r:id="rId26"/>
    </p:embeddedFont>
    <p:embeddedFont>
      <p:font typeface="Montserrat" panose="020B0604020202020204" charset="0"/>
      <p:regular r:id="rId27"/>
      <p:bold r:id="rId28"/>
      <p:italic r:id="rId29"/>
      <p:boldItalic r:id="rId30"/>
    </p:embeddedFont>
    <p:embeddedFont>
      <p:font typeface="Microsoft YaHei" panose="020B0503020204020204" pitchFamily="34" charset="-122"/>
      <p:regular r:id="rId23"/>
      <p:bold r:id="rId24"/>
    </p:embeddedFont>
    <p:embeddedFont>
      <p:font typeface="SimSun" panose="02010600030101010101" pitchFamily="2" charset="-122"/>
      <p:regular r:id="rId31"/>
    </p:embeddedFont>
    <p:embeddedFont>
      <p:font typeface="Arial Rounded MT Bold" panose="020B0604020202020204" charset="0"/>
      <p:regular r:id="rId32"/>
    </p:embeddedFont>
    <p:embeddedFont>
      <p:font typeface="Kalam" panose="020B0604020202020204" charset="0"/>
      <p:regular r:id="rId33"/>
      <p:bold r:id="rId34"/>
    </p:embeddedFont>
    <p:embeddedFont>
      <p:font typeface="Calibri Light" panose="020F0302020204030204" pitchFamily="34"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46"/>
  </p:normalViewPr>
  <p:slideViewPr>
    <p:cSldViewPr snapToGrid="0">
      <p:cViewPr varScale="1">
        <p:scale>
          <a:sx n="86" d="100"/>
          <a:sy n="86" d="100"/>
        </p:scale>
        <p:origin x="8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9557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688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8600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962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53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551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125713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449322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689025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99155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8" name="Footer Placeholder 7"/>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9" name="Slide Number Placeholder 8"/>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254872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4" name="Footer Placeholder 3"/>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5" name="Slide Number Placeholder 4"/>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7209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3" name="Footer Placeholder 2"/>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4" name="Slide Number Placeholder 3"/>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65058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724454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476364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144933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A6332DFF-139B-4A56-89CE-268933A5BF12}" type="datetimeFigureOut">
              <a:rPr lang="zh-CN" altLang="en-US" kern="1200" smtClean="0">
                <a:solidFill>
                  <a:prstClr val="black">
                    <a:tint val="75000"/>
                  </a:prstClr>
                </a:solidFill>
                <a:latin typeface="Calibri"/>
                <a:ea typeface="微软雅黑"/>
                <a:cs typeface="+mn-cs"/>
              </a:rPr>
              <a:pPr defTabSz="685783">
                <a:buClrTx/>
                <a:defRPr/>
              </a:pPr>
              <a:t>2024/2/5</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685783">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685783">
              <a:buClrTx/>
              <a:defRPr/>
            </a:pPr>
            <a:fld id="{7D158A4B-13F8-4102-82ED-E8F16841985B}" type="slidenum">
              <a:rPr lang="zh-CN" altLang="en-US" kern="1200" smtClean="0">
                <a:solidFill>
                  <a:prstClr val="black">
                    <a:tint val="75000"/>
                  </a:prstClr>
                </a:solidFill>
                <a:latin typeface="Calibri"/>
                <a:ea typeface="微软雅黑"/>
                <a:cs typeface="+mn-cs"/>
              </a:rPr>
              <a:pPr defTabSz="685783">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272669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609068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425639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1609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818419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436028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449405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880432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0618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04435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795405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641994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685783"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685783" fontAlgn="base">
              <a:spcBef>
                <a:spcPct val="0"/>
              </a:spcBef>
              <a:spcAft>
                <a:spcPct val="0"/>
              </a:spcAft>
              <a:buClrTx/>
              <a:defRPr/>
            </a:pPr>
            <a:fld id="{E48F990F-20AF-445E-8623-6C148C1C41B7}" type="slidenum">
              <a:rPr lang="vi-VN" kern="1200" smtClean="0">
                <a:ea typeface="+mn-ea"/>
                <a:cs typeface="+mn-cs"/>
              </a:rPr>
              <a:pPr defTabSz="685783"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9933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458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9633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15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96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buClrTx/>
              <a:defRPr/>
            </a:pPr>
            <a:fld id="{DA7268BB-C1B0-4A07-841E-B140DAEE97CE}" type="datetimeFigureOut">
              <a:rPr lang="en-US" kern="1200" smtClean="0">
                <a:solidFill>
                  <a:prstClr val="black">
                    <a:tint val="75000"/>
                  </a:prstClr>
                </a:solidFill>
                <a:latin typeface="Calibri"/>
                <a:ea typeface="+mn-ea"/>
                <a:cs typeface="+mn-cs"/>
              </a:rPr>
              <a:pPr defTabSz="685783">
                <a:buClrTx/>
                <a:defRPr/>
              </a:pPr>
              <a:t>2/5/2024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783">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783">
              <a:buClrTx/>
              <a:defRPr/>
            </a:pPr>
            <a:fld id="{9EDB716F-5A96-4A9A-BE33-5D9C969214D1}" type="slidenum">
              <a:rPr lang="en-US" kern="1200" smtClean="0">
                <a:solidFill>
                  <a:prstClr val="black">
                    <a:tint val="75000"/>
                  </a:prstClr>
                </a:solidFill>
                <a:latin typeface="Calibri"/>
                <a:ea typeface="+mn-ea"/>
                <a:cs typeface="+mn-cs"/>
              </a:rPr>
              <a:pPr defTabSz="685783">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2391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6479570" y="4928057"/>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004558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483406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1707254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1"/>
            <a:ext cx="9144000" cy="5143500"/>
          </a:xfrm>
          <a:prstGeom prst="rect">
            <a:avLst/>
          </a:prstGeom>
        </p:spPr>
      </p:pic>
      <p:sp>
        <p:nvSpPr>
          <p:cNvPr id="2" name="Title 1"/>
          <p:cNvSpPr>
            <a:spLocks noGrp="1"/>
          </p:cNvSpPr>
          <p:nvPr>
            <p:ph type="ctrTitle"/>
          </p:nvPr>
        </p:nvSpPr>
        <p:spPr>
          <a:xfrm>
            <a:off x="1804103" y="1002915"/>
            <a:ext cx="5535795" cy="1084217"/>
          </a:xfrm>
        </p:spPr>
        <p:txBody>
          <a:bodyPr>
            <a:normAutofit/>
          </a:bodyPr>
          <a:lstStyle/>
          <a:p>
            <a:r>
              <a:rPr lang="en-US" sz="3600" b="1" dirty="0" err="1">
                <a:solidFill>
                  <a:srgbClr val="0070C0"/>
                </a:solidFill>
                <a:latin typeface="Times New Roman" panose="02020603050405020304" pitchFamily="18" charset="0"/>
                <a:cs typeface="Times New Roman" panose="02020603050405020304" pitchFamily="18" charset="0"/>
                <a:sym typeface="+mn-ea"/>
              </a:rPr>
              <a:t>Chào</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mừng</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các</a:t>
            </a:r>
            <a:r>
              <a:rPr lang="en-US" sz="3600" b="1" dirty="0">
                <a:solidFill>
                  <a:srgbClr val="0070C0"/>
                </a:solidFill>
                <a:latin typeface="Times New Roman" panose="02020603050405020304" pitchFamily="18" charset="0"/>
                <a:cs typeface="Times New Roman" panose="02020603050405020304" pitchFamily="18" charset="0"/>
                <a:sym typeface="+mn-ea"/>
              </a:rPr>
              <a:t> em </a:t>
            </a:r>
            <a:r>
              <a:rPr lang="en-US" sz="3600" b="1" dirty="0" err="1">
                <a:solidFill>
                  <a:srgbClr val="0070C0"/>
                </a:solidFill>
                <a:latin typeface="Times New Roman" panose="02020603050405020304" pitchFamily="18" charset="0"/>
                <a:cs typeface="Times New Roman" panose="02020603050405020304" pitchFamily="18" charset="0"/>
                <a:sym typeface="+mn-ea"/>
              </a:rPr>
              <a:t>đến</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với</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vi-VN" sz="36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36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3331846" y="2211705"/>
            <a:ext cx="2464593" cy="2931795"/>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10800000" flipV="1">
            <a:off x="786001" y="801404"/>
            <a:ext cx="959017" cy="8996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2120" tIns="121060" rIns="242120" bIns="121060"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776" y="1766582"/>
            <a:ext cx="6088712" cy="3114123"/>
          </a:xfrm>
          <a:prstGeom prst="rect">
            <a:avLst/>
          </a:prstGeom>
        </p:spPr>
      </p:pic>
      <p:sp>
        <p:nvSpPr>
          <p:cNvPr id="10" name="Rectangle 9"/>
          <p:cNvSpPr/>
          <p:nvPr/>
        </p:nvSpPr>
        <p:spPr>
          <a:xfrm>
            <a:off x="1984776" y="619040"/>
            <a:ext cx="6590512" cy="1077218"/>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2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0BCE7-50E3-4A5B-8025-AD9C0EADA2D6}"/>
              </a:ext>
            </a:extLst>
          </p:cNvPr>
          <p:cNvSpPr txBox="1"/>
          <p:nvPr/>
        </p:nvSpPr>
        <p:spPr>
          <a:xfrm>
            <a:off x="1233055" y="547465"/>
            <a:ext cx="6664036" cy="4442306"/>
          </a:xfrm>
          <a:prstGeom prst="rect">
            <a:avLst/>
          </a:prstGeom>
          <a:noFill/>
        </p:spPr>
        <p:txBody>
          <a:bodyPr wrap="square" rtlCol="0">
            <a:spAutoFit/>
          </a:bodyPr>
          <a:lstStyle/>
          <a:p>
            <a:pPr defTabSz="1219170">
              <a:defRPr/>
            </a:pPr>
            <a:r>
              <a:rPr lang="en-US" sz="2400" b="1" dirty="0">
                <a:latin typeface="Times New Roman" panose="02020603050405020304" pitchFamily="18" charset="0"/>
                <a:cs typeface="Times New Roman" panose="02020603050405020304" pitchFamily="18" charset="0"/>
              </a:rPr>
              <a:t>                  YÊU CẦU CẦN ĐẠT</a:t>
            </a:r>
          </a:p>
          <a:p>
            <a:pPr defTabSz="1219170">
              <a:defRPr/>
            </a:pPr>
            <a:endParaRPr lang="en-US" sz="2400" b="1"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endParaRPr lang="en-US" sz="2400" dirty="0">
              <a:latin typeface="Times New Roman" panose="02020603050405020304" pitchFamily="18" charset="0"/>
              <a:cs typeface="Times New Roman" panose="02020603050405020304" pitchFamily="18" charset="0"/>
            </a:endParaRPr>
          </a:p>
          <a:p>
            <a:pPr marL="457189" indent="-457189" defTabSz="1219170">
              <a:buFont typeface="Arial"/>
              <a:buAutoNum type="arabicPeriod"/>
              <a:defRPr/>
            </a:pPr>
            <a:r>
              <a:rPr lang="vi-VN" sz="2400" dirty="0">
                <a:latin typeface="Times New Roman" panose="02020603050405020304" pitchFamily="18" charset="0"/>
                <a:ea typeface="Calibri" panose="020F0502020204030204" pitchFamily="34" charset="0"/>
                <a:cs typeface="Times New Roman" panose="02020603050405020304" pitchFamily="18" charset="0"/>
              </a:rPr>
              <a:t>Biết </a:t>
            </a:r>
            <a:r>
              <a:rPr lang="pl-PL" sz="2400" dirty="0">
                <a:latin typeface="Times New Roman" panose="02020603050405020304" pitchFamily="18" charset="0"/>
                <a:ea typeface="Calibri" panose="020F0502020204030204" pitchFamily="34" charset="0"/>
                <a:cs typeface="Times New Roman" panose="02020603050405020304" pitchFamily="18" charset="0"/>
              </a:rPr>
              <a:t>chia sẻ những trải nghiệm, suy nghĩ, cảm xúc có liên quan đến văn bản đọc; trao đổi về nội dung bài thơ, câu chuyện.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r>
              <a:rPr lang="pl-PL" sz="2400" dirty="0">
                <a:latin typeface="Times New Roman" panose="02020603050405020304" pitchFamily="18" charset="0"/>
                <a:ea typeface="Calibri" panose="020F0502020204030204" pitchFamily="34" charset="0"/>
                <a:cs typeface="Times New Roman" panose="02020603050405020304" pitchFamily="18" charset="0"/>
              </a:rPr>
              <a:t>Yêu thích đọc sách, yêu quê hương đất nước.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defTabSz="1219170">
              <a:buFont typeface="Arial"/>
              <a:buAutoNum type="arabicPeriod"/>
              <a:defRPr/>
            </a:pPr>
            <a:endParaRPr lang="en-US" sz="18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82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EF646-EF93-4CC8-B63F-673BE5B2BFB0}"/>
              </a:ext>
            </a:extLst>
          </p:cNvPr>
          <p:cNvSpPr txBox="1"/>
          <p:nvPr/>
        </p:nvSpPr>
        <p:spPr>
          <a:xfrm>
            <a:off x="-104488" y="1387814"/>
            <a:ext cx="8607101" cy="840115"/>
          </a:xfrm>
          <a:prstGeom prst="rect">
            <a:avLst/>
          </a:prstGeom>
          <a:noFill/>
        </p:spPr>
        <p:txBody>
          <a:bodyPr wrap="square" lIns="181685" tIns="90843" rIns="181685" bIns="90843"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267" dirty="0">
                <a:solidFill>
                  <a:srgbClr val="FF0000"/>
                </a:solidFill>
                <a:effectLst>
                  <a:reflection blurRad="6350" stA="55000" endA="300" endPos="45500" dir="5400000" sy="-100000" algn="bl" rotWithShape="0"/>
                </a:effectLst>
                <a:latin typeface="iCiel Crocante" panose="02000000000000000000" pitchFamily="2"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hướng</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hoạt</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động</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tiếp</a:t>
            </a:r>
            <a:r>
              <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267"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theo</a:t>
            </a:r>
            <a:endParaRPr lang="en-US" sz="4267"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010609" y="2265015"/>
            <a:ext cx="7810684" cy="671094"/>
          </a:xfrm>
          <a:prstGeom prst="rect">
            <a:avLst/>
          </a:prstGeom>
          <a:noFill/>
        </p:spPr>
        <p:txBody>
          <a:bodyPr wrap="square" lIns="181685" tIns="90843" rIns="181685" bIns="90843">
            <a:spAutoFit/>
          </a:bodyPr>
          <a:lstStyle/>
          <a:p>
            <a:pPr>
              <a:lnSpc>
                <a:spcPct val="150000"/>
              </a:lnSpc>
            </a:pP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图片 41">
            <a:extLst>
              <a:ext uri="{FF2B5EF4-FFF2-40B4-BE49-F238E27FC236}">
                <a16:creationId xmlns:a16="http://schemas.microsoft.com/office/drawing/2014/main" id="{F0CA763B-28AA-4F2E-B16E-CEE647F24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891" y="823994"/>
            <a:ext cx="749722" cy="1288888"/>
          </a:xfrm>
          <a:prstGeom prst="rect">
            <a:avLst/>
          </a:prstGeom>
        </p:spPr>
      </p:pic>
      <p:pic>
        <p:nvPicPr>
          <p:cNvPr id="12" name="Picture 11">
            <a:extLst>
              <a:ext uri="{FF2B5EF4-FFF2-40B4-BE49-F238E27FC236}">
                <a16:creationId xmlns:a16="http://schemas.microsoft.com/office/drawing/2014/main" id="{47F7FCC9-1039-46C8-BD0B-1FC7198DA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18" y="3088242"/>
            <a:ext cx="1240847" cy="1943505"/>
          </a:xfrm>
          <a:prstGeom prst="rect">
            <a:avLst/>
          </a:prstGeom>
        </p:spPr>
      </p:pic>
    </p:spTree>
    <p:extLst>
      <p:ext uri="{BB962C8B-B14F-4D97-AF65-F5344CB8AC3E}">
        <p14:creationId xmlns:p14="http://schemas.microsoft.com/office/powerpoint/2010/main" val="3160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47"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656" y="1275959"/>
            <a:ext cx="8298121" cy="1712585"/>
          </a:xfrm>
          <a:prstGeom prst="rect">
            <a:avLst/>
          </a:prstGeom>
        </p:spPr>
        <p:txBody>
          <a:bodyPr wrap="square">
            <a:spAutoFit/>
          </a:bodyPr>
          <a:lstStyle/>
          <a:p>
            <a:pPr algn="ctr" defTabSz="1816312">
              <a:lnSpc>
                <a:spcPct val="150000"/>
              </a:lnSpc>
            </a:pPr>
            <a:r>
              <a:rPr lang="en-US" sz="3733" dirty="0" err="1">
                <a:solidFill>
                  <a:srgbClr val="FF0000"/>
                </a:solidFill>
                <a:latin typeface="Times New Roman" panose="02020603050405020304" pitchFamily="18" charset="0"/>
                <a:cs typeface="Times New Roman" panose="02020603050405020304" pitchFamily="18" charset="0"/>
              </a:rPr>
              <a:t>Tạm</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biệt</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và</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hẹn</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gặp</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lại</a:t>
            </a:r>
            <a:r>
              <a:rPr lang="en-US" sz="3733" dirty="0">
                <a:solidFill>
                  <a:srgbClr val="FF0000"/>
                </a:solidFill>
                <a:latin typeface="Times New Roman" panose="02020603050405020304" pitchFamily="18" charset="0"/>
                <a:cs typeface="Times New Roman" panose="02020603050405020304" pitchFamily="18" charset="0"/>
              </a:rPr>
              <a:t> </a:t>
            </a:r>
          </a:p>
          <a:p>
            <a:pPr algn="ctr" defTabSz="1816312">
              <a:lnSpc>
                <a:spcPct val="150000"/>
              </a:lnSpc>
            </a:pPr>
            <a:r>
              <a:rPr lang="en-US" sz="3733" dirty="0" err="1">
                <a:solidFill>
                  <a:srgbClr val="FF0000"/>
                </a:solidFill>
                <a:latin typeface="Times New Roman" panose="02020603050405020304" pitchFamily="18" charset="0"/>
                <a:cs typeface="Times New Roman" panose="02020603050405020304" pitchFamily="18" charset="0"/>
              </a:rPr>
              <a:t>các</a:t>
            </a:r>
            <a:r>
              <a:rPr lang="en-US" sz="3733" dirty="0">
                <a:solidFill>
                  <a:srgbClr val="FF0000"/>
                </a:solidFill>
                <a:latin typeface="Times New Roman" panose="02020603050405020304" pitchFamily="18" charset="0"/>
                <a:cs typeface="Times New Roman" panose="02020603050405020304" pitchFamily="18" charset="0"/>
              </a:rPr>
              <a:t> con </a:t>
            </a:r>
            <a:r>
              <a:rPr lang="en-US" sz="3733" dirty="0" err="1">
                <a:solidFill>
                  <a:srgbClr val="FF0000"/>
                </a:solidFill>
                <a:latin typeface="Times New Roman" panose="02020603050405020304" pitchFamily="18" charset="0"/>
                <a:cs typeface="Times New Roman" panose="02020603050405020304" pitchFamily="18" charset="0"/>
              </a:rPr>
              <a:t>vào</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những</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tiết</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học</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sau</a:t>
            </a:r>
            <a:r>
              <a:rPr lang="en-US" sz="3733"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45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43000" y="460771"/>
            <a:ext cx="6858000" cy="5363035"/>
          </a:xfrm>
          <a:prstGeom prst="rect">
            <a:avLst/>
          </a:prstGeom>
        </p:spPr>
      </p:pic>
      <p:pic>
        <p:nvPicPr>
          <p:cNvPr id="3" name="图片 2"/>
          <p:cNvPicPr>
            <a:picLocks noChangeAspect="1"/>
          </p:cNvPicPr>
          <p:nvPr/>
        </p:nvPicPr>
        <p:blipFill>
          <a:blip r:embed="rId4"/>
          <a:stretch>
            <a:fillRect/>
          </a:stretch>
        </p:blipFill>
        <p:spPr>
          <a:xfrm>
            <a:off x="1572638" y="1132285"/>
            <a:ext cx="5956876" cy="2986088"/>
          </a:xfrm>
          <a:prstGeom prst="rect">
            <a:avLst/>
          </a:prstGeom>
        </p:spPr>
      </p:pic>
      <p:pic>
        <p:nvPicPr>
          <p:cNvPr id="4" name="图片 3"/>
          <p:cNvPicPr>
            <a:picLocks noChangeAspect="1"/>
          </p:cNvPicPr>
          <p:nvPr/>
        </p:nvPicPr>
        <p:blipFill>
          <a:blip r:embed="rId5"/>
          <a:stretch>
            <a:fillRect/>
          </a:stretch>
        </p:blipFill>
        <p:spPr>
          <a:xfrm>
            <a:off x="1338099" y="746524"/>
            <a:ext cx="1433272" cy="1546957"/>
          </a:xfrm>
          <a:prstGeom prst="rect">
            <a:avLst/>
          </a:prstGeom>
        </p:spPr>
      </p:pic>
      <p:pic>
        <p:nvPicPr>
          <p:cNvPr id="5" name="图片 4"/>
          <p:cNvPicPr>
            <a:picLocks noChangeAspect="1"/>
          </p:cNvPicPr>
          <p:nvPr/>
        </p:nvPicPr>
        <p:blipFill>
          <a:blip r:embed="rId6"/>
          <a:stretch>
            <a:fillRect/>
          </a:stretch>
        </p:blipFill>
        <p:spPr>
          <a:xfrm>
            <a:off x="6582041" y="679428"/>
            <a:ext cx="1111871" cy="1373141"/>
          </a:xfrm>
          <a:prstGeom prst="rect">
            <a:avLst/>
          </a:prstGeom>
        </p:spPr>
      </p:pic>
      <p:pic>
        <p:nvPicPr>
          <p:cNvPr id="6" name="图片 5"/>
          <p:cNvPicPr>
            <a:picLocks noChangeAspect="1"/>
          </p:cNvPicPr>
          <p:nvPr/>
        </p:nvPicPr>
        <p:blipFill>
          <a:blip r:embed="rId7"/>
          <a:stretch>
            <a:fillRect/>
          </a:stretch>
        </p:blipFill>
        <p:spPr>
          <a:xfrm>
            <a:off x="2120267" y="3161825"/>
            <a:ext cx="4613791" cy="1132999"/>
          </a:xfrm>
          <a:prstGeom prst="rect">
            <a:avLst/>
          </a:prstGeom>
        </p:spPr>
      </p:pic>
      <p:grpSp>
        <p:nvGrpSpPr>
          <p:cNvPr id="11" name="组合 10"/>
          <p:cNvGrpSpPr/>
          <p:nvPr/>
        </p:nvGrpSpPr>
        <p:grpSpPr>
          <a:xfrm rot="6329695" flipH="1">
            <a:off x="5914502" y="2188578"/>
            <a:ext cx="950505"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pPr defTabSz="914377">
                <a:buClrTx/>
                <a:defRPr/>
              </a:pPr>
              <a:endParaRPr lang="zh-CN" altLang="en-US" sz="1351"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2574126" y="1948780"/>
            <a:ext cx="3519817" cy="100251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91">
              <a:buClrTx/>
              <a:defRPr/>
            </a:pPr>
            <a:r>
              <a:rPr lang="en-US" altLang="zh-CN" sz="540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540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3025" y="287338"/>
            <a:ext cx="5741988" cy="430688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957720" y="1245148"/>
            <a:ext cx="5228559" cy="3628456"/>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53194"/>
            </a:xfrm>
            <a:prstGeom prst="rect">
              <a:avLst/>
            </a:prstGeom>
            <a:noFill/>
          </p:spPr>
          <p:txBody>
            <a:bodyPr wrap="square" rtlCol="0">
              <a:spAutoFit/>
            </a:bodyPr>
            <a:lstStyle/>
            <a:p>
              <a:pPr algn="ctr">
                <a:lnSpc>
                  <a:spcPct val="150000"/>
                </a:lnSpc>
              </a:pPr>
              <a:endParaRPr lang="en-US" sz="5867"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89111" y="2566304"/>
              <a:ext cx="3041009" cy="631664"/>
            </a:xfrm>
            <a:prstGeom prst="rect">
              <a:avLst/>
            </a:prstGeom>
            <a:noFill/>
          </p:spPr>
          <p:txBody>
            <a:bodyPr wrap="square" rtlCol="0">
              <a:spAutoFit/>
            </a:bodyPr>
            <a:lstStyle/>
            <a:p>
              <a:pPr algn="ctr">
                <a:lnSpc>
                  <a:spcPct val="150000"/>
                </a:lnSpc>
              </a:pPr>
              <a:r>
                <a:rPr lang="en-US" sz="3733" b="1" dirty="0" err="1">
                  <a:solidFill>
                    <a:schemeClr val="tx2">
                      <a:lumMod val="75000"/>
                    </a:schemeClr>
                  </a:solidFill>
                  <a:latin typeface="UTM Avo" panose="02040603050506020204" pitchFamily="18" charset="0"/>
                </a:rPr>
                <a:t>Đọc</a:t>
              </a:r>
              <a:r>
                <a:rPr lang="en-US" sz="3733" b="1" dirty="0">
                  <a:solidFill>
                    <a:schemeClr val="tx2">
                      <a:lumMod val="75000"/>
                    </a:schemeClr>
                  </a:solidFill>
                  <a:latin typeface="UTM Avo" panose="02040603050506020204" pitchFamily="18" charset="0"/>
                </a:rPr>
                <a:t> </a:t>
              </a:r>
              <a:r>
                <a:rPr lang="en-US" sz="3733" b="1" dirty="0" err="1">
                  <a:solidFill>
                    <a:schemeClr val="tx2">
                      <a:lumMod val="75000"/>
                    </a:schemeClr>
                  </a:solidFill>
                  <a:latin typeface="UTM Avo" panose="02040603050506020204" pitchFamily="18" charset="0"/>
                </a:rPr>
                <a:t>mở</a:t>
              </a:r>
              <a:r>
                <a:rPr lang="en-US" sz="3733" b="1" dirty="0">
                  <a:solidFill>
                    <a:schemeClr val="tx2">
                      <a:lumMod val="75000"/>
                    </a:schemeClr>
                  </a:solidFill>
                  <a:latin typeface="UTM Avo" panose="02040603050506020204" pitchFamily="18" charset="0"/>
                </a:rPr>
                <a:t> </a:t>
              </a:r>
              <a:r>
                <a:rPr lang="en-US" sz="3733" b="1" dirty="0" err="1">
                  <a:solidFill>
                    <a:schemeClr val="tx2">
                      <a:lumMod val="75000"/>
                    </a:schemeClr>
                  </a:solidFill>
                  <a:latin typeface="UTM Avo" panose="02040603050506020204" pitchFamily="18" charset="0"/>
                </a:rPr>
                <a:t>rộng</a:t>
              </a:r>
              <a:endParaRPr lang="en-US" sz="3733"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240" y="3014299"/>
            <a:ext cx="2084124" cy="20841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2024356" y="159786"/>
            <a:ext cx="6160357" cy="995209"/>
          </a:xfrm>
          <a:prstGeom prst="rect">
            <a:avLst/>
          </a:prstGeom>
          <a:noFill/>
        </p:spPr>
        <p:txBody>
          <a:bodyPr wrap="square" rtlCol="0">
            <a:spAutoFit/>
          </a:bodyPr>
          <a:lstStyle/>
          <a:p>
            <a:pPr algn="ctr"/>
            <a:r>
              <a:rPr lang="vi-VN" sz="5867" dirty="0">
                <a:solidFill>
                  <a:schemeClr val="accent2"/>
                </a:solidFill>
                <a:latin typeface="UTM Cookies" panose="02040603050506020204" pitchFamily="18" charset="0"/>
              </a:rPr>
              <a:t>MÙA VÀNG</a:t>
            </a:r>
            <a:endParaRPr lang="en-US" sz="5867" dirty="0">
              <a:solidFill>
                <a:schemeClr val="accent2"/>
              </a:solidFill>
              <a:latin typeface="UTM Cookies" panose="02040603050506020204" pitchFamily="18" charset="0"/>
            </a:endParaRPr>
          </a:p>
        </p:txBody>
      </p:sp>
      <p:sp>
        <p:nvSpPr>
          <p:cNvPr id="13" name="TextBox 12">
            <a:extLst>
              <a:ext uri="{FF2B5EF4-FFF2-40B4-BE49-F238E27FC236}">
                <a16:creationId xmlns:a16="http://schemas.microsoft.com/office/drawing/2014/main" id="{1E1A4D85-8791-0B4F-9026-8C3BC51811B7}"/>
              </a:ext>
            </a:extLst>
          </p:cNvPr>
          <p:cNvSpPr txBox="1"/>
          <p:nvPr/>
        </p:nvSpPr>
        <p:spPr>
          <a:xfrm>
            <a:off x="503613" y="419656"/>
            <a:ext cx="2151529" cy="913007"/>
          </a:xfrm>
          <a:prstGeom prst="rect">
            <a:avLst/>
          </a:prstGeom>
          <a:noFill/>
        </p:spPr>
        <p:txBody>
          <a:bodyPr wrap="square" rtlCol="0">
            <a:spAutoFit/>
          </a:bodyPr>
          <a:lstStyle/>
          <a:p>
            <a:r>
              <a:rPr lang="en-US" sz="5333" dirty="0">
                <a:solidFill>
                  <a:schemeClr val="accent1">
                    <a:lumMod val="50000"/>
                  </a:schemeClr>
                </a:solidFill>
                <a:latin typeface="UTM Cookies" panose="02040603050506020204" pitchFamily="18" charset="0"/>
              </a:rPr>
              <a:t>BÀI</a:t>
            </a:r>
            <a:r>
              <a:rPr lang="en-US" sz="2400" dirty="0">
                <a:solidFill>
                  <a:schemeClr val="accent1">
                    <a:lumMod val="50000"/>
                  </a:schemeClr>
                </a:solidFill>
                <a:latin typeface="UTM Cookies" panose="02040603050506020204" pitchFamily="18" charset="0"/>
              </a:rPr>
              <a:t> </a:t>
            </a:r>
            <a:r>
              <a:rPr lang="en-US" sz="5333" dirty="0">
                <a:solidFill>
                  <a:schemeClr val="accent1">
                    <a:lumMod val="50000"/>
                  </a:schemeClr>
                </a:solidFill>
                <a:latin typeface="UTM Cookies" panose="02040603050506020204" pitchFamily="18" charset="0"/>
              </a:rPr>
              <a:t>6</a:t>
            </a:r>
          </a:p>
        </p:txBody>
      </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0BCE7-50E3-4A5B-8025-AD9C0EADA2D6}"/>
              </a:ext>
            </a:extLst>
          </p:cNvPr>
          <p:cNvSpPr txBox="1"/>
          <p:nvPr/>
        </p:nvSpPr>
        <p:spPr>
          <a:xfrm>
            <a:off x="1340211" y="701194"/>
            <a:ext cx="6664036" cy="444230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YÊU CẦU CẦN ĐẠT</a:t>
            </a:r>
          </a:p>
          <a:p>
            <a:endParaRPr lang="en-US" sz="2400" b="1" dirty="0">
              <a:latin typeface="Times New Roman" panose="02020603050405020304" pitchFamily="18" charset="0"/>
              <a:cs typeface="Times New Roman" panose="02020603050405020304" pitchFamily="18" charset="0"/>
            </a:endParaRPr>
          </a:p>
          <a:p>
            <a:pPr marL="457189" indent="-457189">
              <a:buAutoNum type="arabicPeriod"/>
            </a:pP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marL="457189" indent="-457189">
              <a:buAutoNum type="arabicPeriod"/>
            </a:pPr>
            <a:endParaRPr lang="en-US" sz="2400" dirty="0">
              <a:latin typeface="Times New Roman" panose="02020603050405020304" pitchFamily="18" charset="0"/>
              <a:cs typeface="Times New Roman" panose="02020603050405020304" pitchFamily="18" charset="0"/>
            </a:endParaRPr>
          </a:p>
          <a:p>
            <a:pPr marL="457189" indent="-457189">
              <a:buFont typeface="Arial"/>
              <a:buAutoNum type="arabicPeriod"/>
            </a:pPr>
            <a:r>
              <a:rPr lang="vi-VN" sz="2400" dirty="0">
                <a:latin typeface="Times New Roman" panose="02020603050405020304" pitchFamily="18" charset="0"/>
                <a:ea typeface="Calibri" panose="020F0502020204030204" pitchFamily="34" charset="0"/>
                <a:cs typeface="Times New Roman" panose="02020603050405020304" pitchFamily="18" charset="0"/>
              </a:rPr>
              <a:t>Biết </a:t>
            </a:r>
            <a:r>
              <a:rPr lang="pl-PL" sz="2400" dirty="0">
                <a:latin typeface="Times New Roman" panose="02020603050405020304" pitchFamily="18" charset="0"/>
                <a:ea typeface="Calibri" panose="020F0502020204030204" pitchFamily="34" charset="0"/>
                <a:cs typeface="Times New Roman" panose="02020603050405020304" pitchFamily="18" charset="0"/>
              </a:rPr>
              <a:t>chia sẻ những trải nghiệm, suy nghĩ, cảm xúc có liên quan đến văn bản đọc; trao đổi về nội dung bài thơ, câu chuyện.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buFont typeface="Arial"/>
              <a:buAutoNum type="arabicPeriod"/>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189" indent="-457189">
              <a:buFont typeface="Arial"/>
              <a:buAutoNum type="arabicPeriod"/>
            </a:pPr>
            <a:r>
              <a:rPr lang="pl-PL" sz="2400" dirty="0">
                <a:latin typeface="Times New Roman" panose="02020603050405020304" pitchFamily="18" charset="0"/>
                <a:ea typeface="Calibri" panose="020F0502020204030204" pitchFamily="34" charset="0"/>
                <a:cs typeface="Times New Roman" panose="02020603050405020304" pitchFamily="18" charset="0"/>
              </a:rPr>
              <a:t>Yêu thích đọc sách, yêu quê hương đất nước.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a:buFont typeface="Arial"/>
              <a:buAutoNum type="arabicPeriod"/>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189" indent="-457189">
              <a:buAutoNum type="arabicPeriod"/>
            </a:pPr>
            <a:endParaRPr lang="en-US" sz="18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48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401410" y="2457103"/>
            <a:ext cx="8341180" cy="461665"/>
          </a:xfrm>
          <a:prstGeom prst="rect">
            <a:avLst/>
          </a:prstGeom>
          <a:noFill/>
        </p:spPr>
        <p:txBody>
          <a:bodyPr wrap="square" rtlCol="0">
            <a:spAutoFit/>
          </a:bodyPr>
          <a:lstStyle/>
          <a:p>
            <a:r>
              <a:rPr lang="vi-VN" sz="2400" b="1" dirty="0">
                <a:solidFill>
                  <a:schemeClr val="tx1"/>
                </a:solidFill>
                <a:latin typeface="Times New Roman" panose="02020603050405020304" pitchFamily="18" charset="0"/>
                <a:cs typeface="Times New Roman" panose="02020603050405020304" pitchFamily="18" charset="0"/>
              </a:rPr>
              <a:t>2. </a:t>
            </a:r>
            <a:r>
              <a:rPr lang="en-US" sz="2400" b="1" dirty="0">
                <a:solidFill>
                  <a:schemeClr val="tx1"/>
                </a:solidFill>
                <a:latin typeface="Times New Roman" panose="02020603050405020304" pitchFamily="18" charset="0"/>
                <a:cs typeface="Times New Roman" panose="02020603050405020304" pitchFamily="18" charset="0"/>
              </a:rPr>
              <a:t>Chia </a:t>
            </a:r>
            <a:r>
              <a:rPr lang="en-US" sz="2400" b="1" dirty="0" err="1">
                <a:solidFill>
                  <a:schemeClr val="tx1"/>
                </a:solidFill>
                <a:latin typeface="Times New Roman" panose="02020603050405020304" pitchFamily="18" charset="0"/>
                <a:cs typeface="Times New Roman" panose="02020603050405020304" pitchFamily="18" charset="0"/>
              </a:rPr>
              <a:t>sẻ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69294" y="362914"/>
            <a:ext cx="7017380" cy="707886"/>
          </a:xfrm>
          <a:prstGeom prst="rect">
            <a:avLst/>
          </a:prstGeom>
          <a:noFill/>
        </p:spPr>
        <p:txBody>
          <a:bodyPr wrap="square" rtlCol="0">
            <a:spAutoFit/>
          </a:bodyPr>
          <a:lstStyle/>
          <a:p>
            <a:pPr algn="ctr"/>
            <a:r>
              <a:rPr lang="vi-VN" sz="4000" dirty="0">
                <a:solidFill>
                  <a:schemeClr val="accent2"/>
                </a:solidFill>
                <a:latin typeface="+mj-lt"/>
              </a:rPr>
              <a:t>Đọc mở rộng</a:t>
            </a:r>
            <a:endParaRPr lang="en-US" sz="4000" dirty="0">
              <a:solidFill>
                <a:schemeClr val="accent2"/>
              </a:solidFill>
              <a:latin typeface="+mj-lt"/>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482308" y="1977601"/>
            <a:ext cx="8179384" cy="461665"/>
          </a:xfrm>
          <a:prstGeom prst="rect">
            <a:avLst/>
          </a:prstGeom>
          <a:noFill/>
        </p:spPr>
        <p:txBody>
          <a:bodyPr wrap="square" rtlCol="0">
            <a:spAutoFit/>
          </a:bodyPr>
          <a:lstStyle/>
          <a:p>
            <a:pPr>
              <a:spcBef>
                <a:spcPts val="133"/>
              </a:spcBef>
              <a:spcAft>
                <a:spcPts val="133"/>
              </a:spcAft>
            </a:pPr>
            <a:r>
              <a:rPr lang="vi-VN" sz="2400" b="1" dirty="0">
                <a:solidFill>
                  <a:schemeClr val="tx1"/>
                </a:solidFill>
                <a:latin typeface="Times New Roman" panose="02020603050405020304" pitchFamily="18" charset="0"/>
                <a:cs typeface="Times New Roman" panose="02020603050405020304" pitchFamily="18" charset="0"/>
              </a:rPr>
              <a:t>1. Kể tên 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3500439" y="2884839"/>
            <a:ext cx="4114800" cy="1971683"/>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27" y="315562"/>
            <a:ext cx="2028824" cy="15569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38" y="89805"/>
            <a:ext cx="1959999" cy="1743945"/>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04595" y="1920816"/>
            <a:ext cx="942296" cy="7800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2120" tIns="121060" rIns="242120" bIns="121060" rtlCol="0" anchor="ctr"/>
          <a:lstStyle/>
          <a:p>
            <a:pPr algn="ctr"/>
            <a:r>
              <a:rPr lang="en-US" sz="3200" b="1" dirty="0">
                <a:solidFill>
                  <a:schemeClr val="bg1"/>
                </a:solidFill>
                <a:latin typeface="Arial Rounded MT Bold" pitchFamily="34" charset="0"/>
                <a:cs typeface="Times New Roman" pitchFamily="18" charset="0"/>
              </a:rPr>
              <a:t>1</a:t>
            </a:r>
          </a:p>
        </p:txBody>
      </p:sp>
      <p:sp>
        <p:nvSpPr>
          <p:cNvPr id="4" name="Rectangle 3"/>
          <p:cNvSpPr/>
          <p:nvPr/>
        </p:nvSpPr>
        <p:spPr>
          <a:xfrm>
            <a:off x="1681991" y="1854239"/>
            <a:ext cx="7035995" cy="913199"/>
          </a:xfrm>
          <a:prstGeom prst="rect">
            <a:avLst/>
          </a:prstGeom>
        </p:spPr>
        <p:txBody>
          <a:bodyPr wrap="square">
            <a:spAutoFit/>
          </a:bodyPr>
          <a:lstStyle/>
          <a:p>
            <a:pPr>
              <a:spcBef>
                <a:spcPts val="133"/>
              </a:spcBef>
              <a:spcAft>
                <a:spcPts val="133"/>
              </a:spcAft>
            </a:pPr>
            <a:r>
              <a:rPr lang="en-US" sz="2667" b="1" dirty="0" err="1">
                <a:solidFill>
                  <a:schemeClr val="tx1"/>
                </a:solidFill>
                <a:latin typeface="Times New Roman" panose="02020603050405020304" pitchFamily="18" charset="0"/>
                <a:cs typeface="Times New Roman" panose="02020603050405020304" pitchFamily="18" charset="0"/>
              </a:rPr>
              <a:t>Kể</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tên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những</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câu</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chuyện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về</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thiên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nhiên</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mà</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em</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đã</a:t>
            </a:r>
            <a:r>
              <a:rPr lang="en-US" sz="2667" b="1" dirty="0">
                <a:solidFill>
                  <a:schemeClr val="tx1"/>
                </a:solidFill>
                <a:latin typeface="Times New Roman" panose="02020603050405020304" pitchFamily="18" charset="0"/>
                <a:cs typeface="Times New Roman" panose="02020603050405020304" pitchFamily="18" charset="0"/>
              </a:rPr>
              <a:t> </a:t>
            </a:r>
            <a:r>
              <a:rPr lang="en-US" sz="2667" b="1" dirty="0" err="1">
                <a:solidFill>
                  <a:schemeClr val="tx1"/>
                </a:solidFill>
                <a:latin typeface="Times New Roman" panose="02020603050405020304" pitchFamily="18" charset="0"/>
                <a:cs typeface="Times New Roman" panose="02020603050405020304" pitchFamily="18" charset="0"/>
              </a:rPr>
              <a:t>đọc</a:t>
            </a:r>
            <a:endParaRPr lang="vi-VN" sz="2667"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AD62CAB-799F-44C9-BA9D-68E27D0C7EFC}"/>
              </a:ext>
            </a:extLst>
          </p:cNvPr>
          <p:cNvSpPr txBox="1"/>
          <p:nvPr/>
        </p:nvSpPr>
        <p:spPr>
          <a:xfrm>
            <a:off x="819096" y="2854504"/>
            <a:ext cx="7667679" cy="1323632"/>
          </a:xfrm>
          <a:prstGeom prst="rect">
            <a:avLst/>
          </a:prstGeom>
          <a:noFill/>
        </p:spPr>
        <p:txBody>
          <a:bodyPr wrap="square">
            <a:spAutoFit/>
          </a:bodyPr>
          <a:lstStyle/>
          <a:p>
            <a:r>
              <a:rPr lang="vi-VN" sz="2667" dirty="0">
                <a:solidFill>
                  <a:srgbClr val="002060"/>
                </a:solidFill>
                <a:latin typeface="+mj-lt"/>
              </a:rPr>
              <a:t>Nàng tiên mưa, Đám mây đen xấu xí, Giọt nước Tí Xíu,</a:t>
            </a:r>
            <a:r>
              <a:rPr lang="en-US" sz="2667" dirty="0">
                <a:solidFill>
                  <a:srgbClr val="002060"/>
                </a:solidFill>
                <a:latin typeface="+mj-lt"/>
              </a:rPr>
              <a:t> </a:t>
            </a:r>
            <a:r>
              <a:rPr lang="en-US" sz="2667" dirty="0" err="1">
                <a:solidFill>
                  <a:srgbClr val="002060"/>
                </a:solidFill>
                <a:latin typeface="Times New Roman" panose="02020603050405020304" pitchFamily="18" charset="0"/>
                <a:cs typeface="Times New Roman" panose="02020603050405020304" pitchFamily="18" charset="0"/>
              </a:rPr>
              <a:t>Chuyện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một</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khu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vườn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nhỏ</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Ông</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Mạnh</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thắng</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Thần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Gió</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Câu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chuyện</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về</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bảy</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sắc</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cầu</a:t>
            </a:r>
            <a:r>
              <a:rPr lang="en-US" sz="2667" dirty="0">
                <a:solidFill>
                  <a:srgbClr val="002060"/>
                </a:solidFill>
                <a:latin typeface="Times New Roman" panose="02020603050405020304" pitchFamily="18" charset="0"/>
                <a:cs typeface="Times New Roman" panose="02020603050405020304" pitchFamily="18" charset="0"/>
              </a:rPr>
              <a:t> </a:t>
            </a:r>
            <a:r>
              <a:rPr lang="en-US" sz="2667" dirty="0" err="1">
                <a:solidFill>
                  <a:srgbClr val="002060"/>
                </a:solidFill>
                <a:latin typeface="Times New Roman" panose="02020603050405020304" pitchFamily="18" charset="0"/>
                <a:cs typeface="Times New Roman" panose="02020603050405020304" pitchFamily="18" charset="0"/>
              </a:rPr>
              <a:t>vồng</a:t>
            </a:r>
            <a:r>
              <a:rPr lang="en-US" sz="2667"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751319-9973-4810-84FD-3B223A247843}"/>
              </a:ext>
            </a:extLst>
          </p:cNvPr>
          <p:cNvSpPr txBox="1"/>
          <p:nvPr/>
        </p:nvSpPr>
        <p:spPr>
          <a:xfrm>
            <a:off x="583921" y="1388626"/>
            <a:ext cx="7964224" cy="3754874"/>
          </a:xfrm>
          <a:prstGeom prst="rect">
            <a:avLst/>
          </a:prstGeom>
          <a:noFill/>
        </p:spPr>
        <p:txBody>
          <a:bodyPr wrap="square">
            <a:spAutoFit/>
          </a:bodyPr>
          <a:lstStyle/>
          <a:p>
            <a:pPr algn="ctr"/>
            <a:r>
              <a:rPr lang="vi-VN" b="1" dirty="0">
                <a:latin typeface="+mj-lt"/>
              </a:rPr>
              <a:t>Chuyện một khu vườn nhỏ</a:t>
            </a:r>
            <a:endParaRPr lang="vi-VN" dirty="0">
              <a:latin typeface="+mj-lt"/>
            </a:endParaRPr>
          </a:p>
          <a:p>
            <a:pPr algn="just"/>
            <a:r>
              <a:rPr lang="en-US" dirty="0">
                <a:latin typeface="+mj-lt"/>
              </a:rPr>
              <a:t>	</a:t>
            </a:r>
            <a:r>
              <a:rPr lang="vi-VN" dirty="0">
                <a:latin typeface="+mj-lt"/>
              </a:rPr>
              <a:t>Bé Thu rất khoái ra ban công ngồi với ông nội, nghe ông rủ rỉ giảng về từng loài cây.</a:t>
            </a:r>
          </a:p>
          <a:p>
            <a:pPr algn="just"/>
            <a:r>
              <a:rPr lang="vi-VN" dirty="0">
                <a:latin typeface="+mj-lt"/>
              </a:rPr>
              <a:t>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a:p>
            <a:pPr algn="just"/>
            <a:r>
              <a:rPr lang="vi-VN" dirty="0">
                <a:latin typeface="+mj-lt"/>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dirty="0">
                <a:latin typeface="+mj-lt"/>
              </a:rPr>
              <a:t>- Ông ơi, đúng là có chú chim vừa đỗ ở đây bắt sâu và hót nữa ông nhỉ!</a:t>
            </a:r>
          </a:p>
          <a:p>
            <a:pPr algn="just"/>
            <a:r>
              <a:rPr lang="vi-VN" dirty="0">
                <a:latin typeface="+mj-lt"/>
              </a:rPr>
              <a:t>Ông nó hiền hậu quay lại xoa đầu cả hai đứa:</a:t>
            </a:r>
          </a:p>
          <a:p>
            <a:pPr marL="380990" indent="-380990" algn="just">
              <a:buFontTx/>
              <a:buChar char="-"/>
            </a:pPr>
            <a:r>
              <a:rPr lang="vi-VN" dirty="0">
                <a:latin typeface="+mj-lt"/>
              </a:rPr>
              <a:t>Ừ, đúng rồi! Đất lành chim đậu, có gì lạ đâu hả cháu?</a:t>
            </a:r>
            <a:endParaRPr lang="en-US" dirty="0">
              <a:latin typeface="+mj-lt"/>
            </a:endParaRPr>
          </a:p>
          <a:p>
            <a:pPr algn="just"/>
            <a:r>
              <a:rPr lang="en-US" dirty="0">
                <a:latin typeface="Times New Roman" panose="02020603050405020304" pitchFamily="18" charset="0"/>
                <a:cs typeface="Times New Roman" panose="02020603050405020304" pitchFamily="18" charset="0"/>
              </a:rPr>
              <a:t>                                                                                                      Theo </a:t>
            </a:r>
            <a:r>
              <a:rPr lang="en-US" dirty="0" err="1">
                <a:latin typeface="Times New Roman" panose="02020603050405020304" pitchFamily="18" charset="0"/>
                <a:cs typeface="Times New Roman" panose="02020603050405020304" pitchFamily="18" charset="0"/>
              </a:rPr>
              <a:t>Vân</a:t>
            </a:r>
            <a:r>
              <a:rPr lang="en-US" dirty="0">
                <a:latin typeface="Times New Roman" panose="02020603050405020304" pitchFamily="18" charset="0"/>
                <a:cs typeface="Times New Roman" panose="02020603050405020304" pitchFamily="18" charset="0"/>
              </a:rPr>
              <a:t> Long</a:t>
            </a:r>
            <a:endParaRPr lang="vi-VN" dirty="0">
              <a:latin typeface="Times New Roman" panose="02020603050405020304" pitchFamily="18" charset="0"/>
              <a:cs typeface="Times New Roman" panose="02020603050405020304" pitchFamily="18" charset="0"/>
            </a:endParaRPr>
          </a:p>
          <a:p>
            <a:pPr algn="just"/>
            <a:r>
              <a:rPr lang="vi-VN" dirty="0">
                <a:latin typeface="+mj-lt"/>
              </a:rPr>
              <a:t> </a:t>
            </a:r>
          </a:p>
        </p:txBody>
      </p:sp>
    </p:spTree>
    <p:extLst>
      <p:ext uri="{BB962C8B-B14F-4D97-AF65-F5344CB8AC3E}">
        <p14:creationId xmlns:p14="http://schemas.microsoft.com/office/powerpoint/2010/main" val="245094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9E6DC67-9AFD-9F44-AE16-92B28C235C95}"/>
              </a:ext>
            </a:extLst>
          </p:cNvPr>
          <p:cNvSpPr txBox="1"/>
          <p:nvPr/>
        </p:nvSpPr>
        <p:spPr>
          <a:xfrm>
            <a:off x="563891" y="203910"/>
            <a:ext cx="8122908" cy="4902881"/>
          </a:xfrm>
          <a:prstGeom prst="rect">
            <a:avLst/>
          </a:prstGeom>
          <a:noFill/>
        </p:spPr>
        <p:txBody>
          <a:bodyPr wrap="square" rtlCol="0">
            <a:spAutoFit/>
          </a:bodyPr>
          <a:lstStyle/>
          <a:p>
            <a:pPr algn="ctr"/>
            <a:r>
              <a:rPr lang="vi-VN" sz="2000" b="1" dirty="0">
                <a:latin typeface="+mj-lt"/>
              </a:rPr>
              <a:t>Ông Mạnh thắng Thần Gió</a:t>
            </a:r>
            <a:endParaRPr lang="en-US" sz="2000" b="1" dirty="0">
              <a:latin typeface="+mj-lt"/>
            </a:endParaRPr>
          </a:p>
          <a:p>
            <a:r>
              <a:rPr lang="vi-VN" sz="1600" dirty="0">
                <a:latin typeface="+mj-lt"/>
              </a:rPr>
              <a:t>    Ngày xưa, loài người chưa biết làm nhà, phải ở hang núi. Về sau, nhiều người về đồng bằng và ven biển sinh sống. Đây là nơi Thần Gió hoành hành.</a:t>
            </a:r>
          </a:p>
          <a:p>
            <a:r>
              <a:rPr lang="vi-VN" sz="1600" dirty="0">
                <a:latin typeface="+mj-lt"/>
              </a:rPr>
              <a:t>    Một hôm, Thần Gió gặp một người tên là Mạnh. Thần xô ông Mạnh ngã lăn quay. Ông lồm cồm bò dậy, nổi giận, quát:</a:t>
            </a:r>
          </a:p>
          <a:p>
            <a:r>
              <a:rPr lang="vi-VN" sz="1600" dirty="0">
                <a:latin typeface="+mj-lt"/>
              </a:rPr>
              <a:t>- Thật độc ác!</a:t>
            </a:r>
          </a:p>
          <a:p>
            <a:r>
              <a:rPr lang="vi-VN" sz="1600" dirty="0">
                <a:latin typeface="+mj-lt"/>
              </a:rPr>
              <a:t>   Thần Gió bay đi với tiếng cười ngạo nghễ.</a:t>
            </a:r>
          </a:p>
          <a:p>
            <a:r>
              <a:rPr lang="vi-VN" sz="1600" dirty="0">
                <a:latin typeface="+mj-lt"/>
              </a:rPr>
              <a:t>    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sz="1600" dirty="0">
                <a:latin typeface="+mj-lt"/>
              </a:rPr>
              <a:t>    Ngôi nhà đã làm xong. Đêm ấy, Thần Gió lại đến đập cửa, thét:</a:t>
            </a:r>
          </a:p>
          <a:p>
            <a:r>
              <a:rPr lang="vi-VN" sz="1600" dirty="0">
                <a:latin typeface="+mj-lt"/>
              </a:rPr>
              <a:t>- Mở cửa ra!</a:t>
            </a:r>
          </a:p>
          <a:p>
            <a:r>
              <a:rPr lang="vi-VN" sz="1600" dirty="0">
                <a:latin typeface="+mj-lt"/>
              </a:rPr>
              <a:t>- Không! Sáng mai ta sẽ mở cửa mời ông vào.</a:t>
            </a:r>
          </a:p>
          <a:p>
            <a:r>
              <a:rPr lang="vi-VN" sz="1600" dirty="0">
                <a:latin typeface="+mj-lt"/>
              </a:rPr>
              <a:t>   Sáng hôm sau, mặt trời lên, ông Mạnh mở cửa, thấy cây cối xung quanh đổ rạp. Rõ ràng đêm qua Thần Gió đã giận dữ, lồng lộn mà không thể xô đổ ngôi nhà.</a:t>
            </a:r>
          </a:p>
          <a:p>
            <a:r>
              <a:rPr lang="vi-VN" sz="1600" dirty="0">
                <a:latin typeface="+mj-lt"/>
              </a:rPr>
              <a:t>    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sz="1600"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2449</TotalTime>
  <Words>278</Words>
  <Application>Microsoft Office PowerPoint</Application>
  <PresentationFormat>On-screen Show (16:9)</PresentationFormat>
  <Paragraphs>53</Paragraphs>
  <Slides>13</Slides>
  <Notes>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Calibri</vt:lpstr>
      <vt:lpstr>UTM Cookies</vt:lpstr>
      <vt:lpstr>Arial</vt:lpstr>
      <vt:lpstr>Microsoft YaHei</vt:lpstr>
      <vt:lpstr>等线</vt:lpstr>
      <vt:lpstr>Times New Roman</vt:lpstr>
      <vt:lpstr>UTM Avo</vt:lpstr>
      <vt:lpstr>Montserrat</vt:lpstr>
      <vt:lpstr>iCiel Crocante</vt:lpstr>
      <vt:lpstr>Microsoft YaHei</vt:lpstr>
      <vt:lpstr>SimSun</vt:lpstr>
      <vt:lpstr>Arial Rounded MT Bold</vt:lpstr>
      <vt:lpstr>Kalam</vt:lpstr>
      <vt:lpstr>Calibri Light</vt:lpstr>
      <vt:lpstr>Arial-Rounded</vt:lpstr>
      <vt:lpstr>Doodle Sketchbook by Slidesgo</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ChatGPT</cp:lastModifiedBy>
  <cp:revision>220</cp:revision>
  <dcterms:modified xsi:type="dcterms:W3CDTF">2024-02-05T03:15:15Z</dcterms:modified>
</cp:coreProperties>
</file>