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64" r:id="rId3"/>
    <p:sldId id="283" r:id="rId4"/>
    <p:sldId id="289" r:id="rId5"/>
    <p:sldId id="295" r:id="rId6"/>
    <p:sldId id="287" r:id="rId7"/>
    <p:sldId id="290" r:id="rId8"/>
    <p:sldId id="291" r:id="rId9"/>
    <p:sldId id="279" r:id="rId10"/>
    <p:sldId id="294" r:id="rId11"/>
    <p:sldId id="293" r:id="rId12"/>
    <p:sldId id="284" r:id="rId13"/>
    <p:sldId id="292" r:id="rId14"/>
    <p:sldId id="298" r:id="rId15"/>
    <p:sldId id="297" r:id="rId16"/>
    <p:sldId id="270" r:id="rId17"/>
    <p:sldId id="301" r:id="rId18"/>
    <p:sldId id="28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5" d="100"/>
          <a:sy n="65" d="100"/>
        </p:scale>
        <p:origin x="87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20/11/2022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8236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15</a:t>
            </a:fld>
            <a:endParaRPr lang="zh-CN" altLang="en-US">
              <a:solidFill>
                <a:prstClr val="black"/>
              </a:solidFill>
            </a:endParaRPr>
          </a:p>
        </p:txBody>
      </p:sp>
    </p:spTree>
    <p:extLst>
      <p:ext uri="{BB962C8B-B14F-4D97-AF65-F5344CB8AC3E}">
        <p14:creationId xmlns:p14="http://schemas.microsoft.com/office/powerpoint/2010/main" val="308082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0088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5249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363564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0075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20/11/2022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07819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3844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20/11/2022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737416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20/11/2022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467155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20/11/2022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176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970797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20/11/2022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418459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20/11/2022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6320241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png"/><Relationship Id="rId4" Type="http://schemas.openxmlformats.org/officeDocument/2006/relationships/image" Target="../media/image10.emf"/><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09" y="737917"/>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202" y="132811"/>
            <a:ext cx="1271913" cy="126847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41" y="121552"/>
            <a:ext cx="1872591" cy="1881314"/>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18440" y="4855135"/>
            <a:ext cx="9025559" cy="1870054"/>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2466456" y="2080798"/>
            <a:ext cx="42889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LUYỆN TẬP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3101462" y="1095528"/>
            <a:ext cx="3548426" cy="923330"/>
          </a:xfrm>
          <a:prstGeom prst="rect">
            <a:avLst/>
          </a:prstGeom>
          <a:noFill/>
        </p:spPr>
        <p:txBody>
          <a:bodyPr wrap="square" rtlCol="0">
            <a:spAutoFit/>
          </a:bodyPr>
          <a:lstStyle/>
          <a:p>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Tuần 12</a:t>
            </a:r>
          </a:p>
        </p:txBody>
      </p:sp>
      <p:sp>
        <p:nvSpPr>
          <p:cNvPr id="3" name="Rectangle 2">
            <a:extLst>
              <a:ext uri="{FF2B5EF4-FFF2-40B4-BE49-F238E27FC236}">
                <a16:creationId xmlns:a16="http://schemas.microsoft.com/office/drawing/2014/main" id="{4FBF7FC9-CAEA-5048-EAE6-0276B61BC5BF}"/>
              </a:ext>
            </a:extLst>
          </p:cNvPr>
          <p:cNvSpPr/>
          <p:nvPr/>
        </p:nvSpPr>
        <p:spPr>
          <a:xfrm>
            <a:off x="1898098" y="3184418"/>
            <a:ext cx="5554277" cy="1077218"/>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VIẾT ĐOẠN VĂN </a:t>
            </a:r>
          </a:p>
          <a:p>
            <a:pPr algn="ctr"/>
            <a:r>
              <a:rPr lang="en-US" sz="3200" b="1" cap="all" dirty="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GIỚI THIỆU MỘT ĐỒ CHƠI</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p:stCondLst>
                              <p:cond delay="3500"/>
                            </p:stCondLst>
                            <p:childTnLst>
                              <p:par>
                                <p:cTn id="44" presetID="16" presetClass="entr" presetSubtype="21"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39960" y="640025"/>
            <a:ext cx="8864080" cy="1094489"/>
            <a:chOff x="719423" y="680016"/>
            <a:chExt cx="8864080" cy="1094489"/>
          </a:xfrm>
        </p:grpSpPr>
        <p:sp>
          <p:nvSpPr>
            <p:cNvPr id="16" name="TextBox 15"/>
            <p:cNvSpPr txBox="1"/>
            <p:nvPr/>
          </p:nvSpPr>
          <p:spPr>
            <a:xfrm>
              <a:off x="1268063" y="697287"/>
              <a:ext cx="8315440" cy="1077218"/>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giới thiệu một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719423" y="680016"/>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graphicFrame>
        <p:nvGraphicFramePr>
          <p:cNvPr id="7" name="Table 3">
            <a:extLst>
              <a:ext uri="{FF2B5EF4-FFF2-40B4-BE49-F238E27FC236}">
                <a16:creationId xmlns:a16="http://schemas.microsoft.com/office/drawing/2014/main" id="{8658DFA6-82C9-479A-A770-FF2BC781AEAE}"/>
              </a:ext>
            </a:extLst>
          </p:cNvPr>
          <p:cNvGraphicFramePr>
            <a:graphicFrameLocks noGrp="1"/>
          </p:cNvGraphicFramePr>
          <p:nvPr>
            <p:extLst>
              <p:ext uri="{D42A27DB-BD31-4B8C-83A1-F6EECF244321}">
                <p14:modId xmlns:p14="http://schemas.microsoft.com/office/powerpoint/2010/main" val="2424626629"/>
              </p:ext>
            </p:extLst>
          </p:nvPr>
        </p:nvGraphicFramePr>
        <p:xfrm>
          <a:off x="304800" y="2718313"/>
          <a:ext cx="8315440" cy="2958183"/>
        </p:xfrm>
        <a:graphic>
          <a:graphicData uri="http://schemas.openxmlformats.org/drawingml/2006/table">
            <a:tbl>
              <a:tblPr firstRow="1" bandRow="1">
                <a:tableStyleId>{5C22544A-7EE6-4342-B048-85BDC9FD1C3A}</a:tableStyleId>
              </a:tblPr>
              <a:tblGrid>
                <a:gridCol w="8315440">
                  <a:extLst>
                    <a:ext uri="{9D8B030D-6E8A-4147-A177-3AD203B41FA5}">
                      <a16:colId xmlns:a16="http://schemas.microsoft.com/office/drawing/2014/main" val="3143623115"/>
                    </a:ext>
                  </a:extLst>
                </a:gridCol>
              </a:tblGrid>
              <a:tr h="0">
                <a:tc>
                  <a:txBody>
                    <a:bodyPr/>
                    <a:lstStyle/>
                    <a:p>
                      <a:r>
                        <a:rPr lang="en-US" sz="3200" b="0" kern="1200" dirty="0">
                          <a:solidFill>
                            <a:schemeClr val="tx1"/>
                          </a:solidFill>
                          <a:latin typeface="Times New Roman" panose="02020603050405020304" pitchFamily="18" charset="0"/>
                          <a:ea typeface="+mn-ea"/>
                          <a:cs typeface="Times New Roman" panose="02020603050405020304" pitchFamily="18" charset="0"/>
                        </a:rPr>
                        <a:t>1. </a:t>
                      </a:r>
                      <a:r>
                        <a:rPr lang="en-US" sz="3200" b="0"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nội</a:t>
                      </a:r>
                      <a:r>
                        <a:rPr lang="en-US" sz="3200" b="0" kern="1200" dirty="0">
                          <a:solidFill>
                            <a:schemeClr val="tx1"/>
                          </a:solidFill>
                          <a:latin typeface="Times New Roman" panose="02020603050405020304" pitchFamily="18" charset="0"/>
                          <a:ea typeface="+mn-ea"/>
                          <a:cs typeface="Times New Roman" panose="02020603050405020304" pitchFamily="18" charset="0"/>
                        </a:rPr>
                        <a:t> dung </a:t>
                      </a:r>
                      <a:r>
                        <a:rPr lang="en-US" sz="3200" b="0" kern="1200" dirty="0" err="1">
                          <a:solidFill>
                            <a:schemeClr val="tx1"/>
                          </a:solidFill>
                          <a:latin typeface="Times New Roman" panose="02020603050405020304" pitchFamily="18" charset="0"/>
                          <a:ea typeface="+mn-ea"/>
                          <a:cs typeface="Times New Roman" panose="02020603050405020304" pitchFamily="18" charset="0"/>
                        </a:rPr>
                        <a:t>theo</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yêu</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cầu</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b="0" kern="1200" dirty="0">
                          <a:solidFill>
                            <a:schemeClr val="tx1"/>
                          </a:solidFill>
                          <a:latin typeface="Times New Roman" panose="02020603050405020304" pitchFamily="18" charset="0"/>
                          <a:ea typeface="+mn-ea"/>
                          <a:cs typeface="Times New Roman" panose="02020603050405020304" pitchFamily="18" charset="0"/>
                        </a:rPr>
                        <a:t> </a:t>
                      </a:r>
                      <a:r>
                        <a:rPr lang="en-US" sz="3200" b="0" kern="1200" dirty="0" err="1">
                          <a:solidFill>
                            <a:schemeClr val="tx1"/>
                          </a:solidFill>
                          <a:latin typeface="Times New Roman" panose="02020603050405020304" pitchFamily="18" charset="0"/>
                          <a:ea typeface="+mn-ea"/>
                          <a:cs typeface="Times New Roman" panose="02020603050405020304" pitchFamily="18" charset="0"/>
                        </a:rPr>
                        <a:t>bài</a:t>
                      </a:r>
                      <a:endParaRPr lang="en-US" sz="3200" b="0" kern="1200" dirty="0">
                        <a:solidFill>
                          <a:schemeClr val="tx1"/>
                        </a:solidFill>
                        <a:latin typeface="Times New Roman" panose="02020603050405020304" pitchFamily="18" charset="0"/>
                        <a:ea typeface="+mn-ea"/>
                        <a:cs typeface="Times New Roman" panose="02020603050405020304" pitchFamily="18" charset="0"/>
                      </a:endParaRPr>
                    </a:p>
                  </a:txBody>
                  <a:tcPr>
                    <a:noFill/>
                  </a:tcPr>
                </a:tc>
                <a:extLst>
                  <a:ext uri="{0D108BD9-81ED-4DB2-BD59-A6C34878D82A}">
                    <a16:rowId xmlns:a16="http://schemas.microsoft.com/office/drawing/2014/main" val="3572166733"/>
                  </a:ext>
                </a:extLst>
              </a:tr>
              <a:tr h="824583">
                <a:tc>
                  <a:txBody>
                    <a:bodyPr/>
                    <a:lstStyle/>
                    <a:p>
                      <a:r>
                        <a:rPr lang="en-US" sz="3200" kern="1200" dirty="0">
                          <a:solidFill>
                            <a:schemeClr val="tx1"/>
                          </a:solidFill>
                          <a:latin typeface="Times New Roman" panose="02020603050405020304" pitchFamily="18" charset="0"/>
                          <a:ea typeface="+mn-ea"/>
                          <a:cs typeface="Times New Roman" panose="02020603050405020304" pitchFamily="18" charset="0"/>
                        </a:rPr>
                        <a:t>2. </a:t>
                      </a:r>
                      <a:r>
                        <a:rPr lang="en-US" sz="3200" kern="1200" dirty="0" err="1">
                          <a:solidFill>
                            <a:schemeClr val="tx1"/>
                          </a:solidFill>
                          <a:latin typeface="Times New Roman" panose="02020603050405020304" pitchFamily="18" charset="0"/>
                          <a:ea typeface="+mn-ea"/>
                          <a:cs typeface="Times New Roman" panose="02020603050405020304" pitchFamily="18" charset="0"/>
                        </a:rPr>
                        <a:t>Diễn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đạt</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câu</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rõ</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ràng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đủ</a:t>
                      </a:r>
                      <a:r>
                        <a:rPr lang="en-US" sz="3200" kern="1200" dirty="0">
                          <a:solidFill>
                            <a:schemeClr val="tx1"/>
                          </a:solidFill>
                          <a:latin typeface="Times New Roman" panose="02020603050405020304" pitchFamily="18" charset="0"/>
                          <a:ea typeface="+mn-ea"/>
                          <a:cs typeface="Times New Roman" panose="02020603050405020304" pitchFamily="18" charset="0"/>
                        </a:rPr>
                        <a:t> ý, </a:t>
                      </a:r>
                      <a:r>
                        <a:rPr lang="en-US" sz="3200" kern="1200" dirty="0" err="1">
                          <a:solidFill>
                            <a:schemeClr val="tx1"/>
                          </a:solidFill>
                          <a:latin typeface="Times New Roman" panose="02020603050405020304" pitchFamily="18" charset="0"/>
                          <a:ea typeface="+mn-ea"/>
                          <a:cs typeface="Times New Roman" panose="02020603050405020304" pitchFamily="18" charset="0"/>
                        </a:rPr>
                        <a:t>dùng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từ</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chính</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xác</a:t>
                      </a:r>
                      <a:r>
                        <a:rPr lang="en-US" sz="3200" kern="1200" dirty="0">
                          <a:solidFill>
                            <a:schemeClr val="tx1"/>
                          </a:solidFill>
                          <a:latin typeface="Times New Roman" panose="02020603050405020304" pitchFamily="18" charset="0"/>
                          <a:ea typeface="+mn-ea"/>
                          <a:cs typeface="Times New Roman" panose="02020603050405020304" pitchFamily="18" charset="0"/>
                        </a:rPr>
                        <a:t> </a:t>
                      </a:r>
                    </a:p>
                  </a:txBody>
                  <a:tcPr>
                    <a:noFill/>
                  </a:tcPr>
                </a:tc>
                <a:extLst>
                  <a:ext uri="{0D108BD9-81ED-4DB2-BD59-A6C34878D82A}">
                    <a16:rowId xmlns:a16="http://schemas.microsoft.com/office/drawing/2014/main" val="2731848885"/>
                  </a:ext>
                </a:extLst>
              </a:tr>
              <a:tr h="824922">
                <a:tc>
                  <a:txBody>
                    <a:bodyPr/>
                    <a:lstStyle/>
                    <a:p>
                      <a:r>
                        <a:rPr lang="en-US" sz="3200" kern="1200" dirty="0">
                          <a:solidFill>
                            <a:schemeClr val="tx1"/>
                          </a:solidFill>
                          <a:latin typeface="Times New Roman" panose="02020603050405020304" pitchFamily="18" charset="0"/>
                          <a:ea typeface="+mn-ea"/>
                          <a:cs typeface="Times New Roman" panose="02020603050405020304" pitchFamily="18" charset="0"/>
                        </a:rPr>
                        <a:t>3. </a:t>
                      </a:r>
                      <a:r>
                        <a:rPr lang="en-US" sz="3200" kern="1200" dirty="0" err="1">
                          <a:solidFill>
                            <a:schemeClr val="tx1"/>
                          </a:solidFill>
                          <a:latin typeface="Times New Roman" panose="02020603050405020304" pitchFamily="18" charset="0"/>
                          <a:ea typeface="+mn-ea"/>
                          <a:cs typeface="Times New Roman" panose="02020603050405020304" pitchFamily="18" charset="0"/>
                        </a:rPr>
                        <a:t>Trình</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bày</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đúng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chữ</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sạch</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sẽ</a:t>
                      </a:r>
                      <a:endParaRPr lang="en-US" sz="3200" kern="1200" dirty="0">
                        <a:solidFill>
                          <a:schemeClr val="tx1"/>
                        </a:solidFill>
                        <a:latin typeface="Times New Roman" panose="02020603050405020304" pitchFamily="18" charset="0"/>
                        <a:ea typeface="+mn-ea"/>
                        <a:cs typeface="Times New Roman" panose="02020603050405020304" pitchFamily="18" charset="0"/>
                      </a:endParaRPr>
                    </a:p>
                    <a:p>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Câu</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văn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đầu</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tiên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của</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đoạn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văn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lùi</a:t>
                      </a:r>
                      <a:r>
                        <a:rPr lang="en-US" sz="3200" kern="1200" dirty="0">
                          <a:solidFill>
                            <a:schemeClr val="tx1"/>
                          </a:solidFill>
                          <a:latin typeface="Times New Roman" panose="02020603050405020304" pitchFamily="18" charset="0"/>
                          <a:ea typeface="+mn-ea"/>
                          <a:cs typeface="Times New Roman" panose="02020603050405020304" pitchFamily="18" charset="0"/>
                        </a:rPr>
                        <a:t> 1 ô. </a:t>
                      </a:r>
                      <a:r>
                        <a:rPr lang="en-US" sz="3200" kern="1200" dirty="0" err="1">
                          <a:solidFill>
                            <a:schemeClr val="tx1"/>
                          </a:solidFill>
                          <a:latin typeface="Times New Roman" panose="02020603050405020304" pitchFamily="18" charset="0"/>
                          <a:ea typeface="+mn-ea"/>
                          <a:cs typeface="Times New Roman" panose="02020603050405020304" pitchFamily="18" charset="0"/>
                        </a:rPr>
                        <a:t>Các</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câu</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văn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viết</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liền</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mạch</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không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xuống</a:t>
                      </a:r>
                      <a:r>
                        <a:rPr lang="en-US" sz="3200" kern="1200" dirty="0">
                          <a:solidFill>
                            <a:schemeClr val="tx1"/>
                          </a:solidFill>
                          <a:latin typeface="Times New Roman" panose="02020603050405020304" pitchFamily="18" charset="0"/>
                          <a:ea typeface="+mn-ea"/>
                          <a:cs typeface="Times New Roman" panose="02020603050405020304" pitchFamily="18" charset="0"/>
                        </a:rPr>
                        <a:t> </a:t>
                      </a:r>
                      <a:r>
                        <a:rPr lang="en-US" sz="3200" kern="1200" dirty="0" err="1">
                          <a:solidFill>
                            <a:schemeClr val="tx1"/>
                          </a:solidFill>
                          <a:latin typeface="Times New Roman" panose="02020603050405020304" pitchFamily="18" charset="0"/>
                          <a:ea typeface="+mn-ea"/>
                          <a:cs typeface="Times New Roman" panose="02020603050405020304" pitchFamily="18" charset="0"/>
                        </a:rPr>
                        <a:t>dòng</a:t>
                      </a:r>
                      <a:r>
                        <a:rPr lang="en-US" sz="3200" kern="1200" dirty="0">
                          <a:solidFill>
                            <a:schemeClr val="tx1"/>
                          </a:solidFill>
                          <a:latin typeface="Times New Roman" panose="02020603050405020304" pitchFamily="18" charset="0"/>
                          <a:ea typeface="+mn-ea"/>
                          <a:cs typeface="Times New Roman" panose="02020603050405020304" pitchFamily="18" charset="0"/>
                        </a:rPr>
                        <a:t>.</a:t>
                      </a:r>
                    </a:p>
                  </a:txBody>
                  <a:tcPr>
                    <a:noFill/>
                  </a:tcPr>
                </a:tc>
                <a:extLst>
                  <a:ext uri="{0D108BD9-81ED-4DB2-BD59-A6C34878D82A}">
                    <a16:rowId xmlns:a16="http://schemas.microsoft.com/office/drawing/2014/main" val="392097917"/>
                  </a:ext>
                </a:extLst>
              </a:tr>
            </a:tbl>
          </a:graphicData>
        </a:graphic>
      </p:graphicFrame>
      <p:sp>
        <p:nvSpPr>
          <p:cNvPr id="3" name="TextBox 2"/>
          <p:cNvSpPr txBox="1"/>
          <p:nvPr/>
        </p:nvSpPr>
        <p:spPr>
          <a:xfrm>
            <a:off x="1754396" y="1963651"/>
            <a:ext cx="500149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TIÊU CHÍ VIẾT ĐOẠN VĂN</a:t>
            </a:r>
            <a:endParaRPr lang="vi-VN"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94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58093"/>
            <a:ext cx="8775031" cy="608687"/>
            <a:chOff x="579463" y="698084"/>
            <a:chExt cx="10842330" cy="608687"/>
          </a:xfrm>
        </p:grpSpPr>
        <p:sp>
          <p:nvSpPr>
            <p:cNvPr id="16" name="TextBox 15"/>
            <p:cNvSpPr txBox="1"/>
            <p:nvPr/>
          </p:nvSpPr>
          <p:spPr>
            <a:xfrm>
              <a:off x="1128103" y="721996"/>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giới thiệu một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579463" y="698084"/>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9" t="26754" r="15171" b="21272"/>
          <a:stretch/>
        </p:blipFill>
        <p:spPr bwMode="auto">
          <a:xfrm>
            <a:off x="222015" y="2182503"/>
            <a:ext cx="8775031" cy="38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0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4B26D2C-1BC9-4238-BC4C-795267AEDD6F}"/>
              </a:ext>
            </a:extLst>
          </p:cNvPr>
          <p:cNvSpPr txBox="1"/>
          <p:nvPr/>
        </p:nvSpPr>
        <p:spPr>
          <a:xfrm>
            <a:off x="537408" y="2090639"/>
            <a:ext cx="8069181" cy="3892861"/>
          </a:xfrm>
          <a:prstGeom prst="rect">
            <a:avLst/>
          </a:prstGeom>
          <a:noFill/>
        </p:spPr>
        <p:txBody>
          <a:bodyPr wrap="square" rtlCol="0">
            <a:spAutoFit/>
          </a:bodyPr>
          <a:lstStyle/>
          <a:p>
            <a:pPr algn="just">
              <a:lnSpc>
                <a:spcPct val="150000"/>
              </a:lnSpc>
            </a:pPr>
            <a:r>
              <a:rPr lang="en-US" sz="2800" b="1" dirty="0">
                <a:solidFill>
                  <a:srgbClr val="002060"/>
                </a:solidFill>
                <a:latin typeface="Times New Roman" panose="02020603050405020304" pitchFamily="18" charset="0"/>
                <a:cs typeface="Times New Roman" panose="02020603050405020304" pitchFamily="18" charset="0"/>
              </a:rPr>
              <a:t>       Vào dịp nghỉ hè, bố đã tự tay làm một chiếc diều cho em. Chiếc diều được làm từ những thanh tre uốn cong, dán giấy mỏng rực rỡ màu sắc. Diều hình cánh bướm. Phần đuôi diều có hai sợi dây dài. Khi bay lên, cánh diều chao liệng, đuôi diều phấp phới tung bay. Em yêu chiếc diều nhỏ xinh này lắm.</a:t>
            </a:r>
          </a:p>
        </p:txBody>
      </p:sp>
      <p:sp>
        <p:nvSpPr>
          <p:cNvPr id="3" name="矩形: 一个圆顶角，剪去另一个顶角 8">
            <a:extLst>
              <a:ext uri="{FF2B5EF4-FFF2-40B4-BE49-F238E27FC236}">
                <a16:creationId xmlns:a16="http://schemas.microsoft.com/office/drawing/2014/main" id="{F46735CD-E9B0-4C59-942F-AF2537A219B6}"/>
              </a:ext>
            </a:extLst>
          </p:cNvPr>
          <p:cNvSpPr/>
          <p:nvPr/>
        </p:nvSpPr>
        <p:spPr>
          <a:xfrm>
            <a:off x="318825" y="1903801"/>
            <a:ext cx="8506345" cy="4721305"/>
          </a:xfrm>
          <a:prstGeom prst="snipRoundRect">
            <a:avLst/>
          </a:prstGeom>
          <a:solidFill>
            <a:schemeClr val="bg1">
              <a:alpha val="16000"/>
            </a:schemeClr>
          </a:solidFill>
          <a:ln w="76200">
            <a:solidFill>
              <a:srgbClr val="5BBE97"/>
            </a:solidFill>
          </a:ln>
          <a:effectLst>
            <a:outerShdw blurRad="279400" dist="101600" dir="7200000" sx="101000" sy="101000" algn="tl" rotWithShape="0">
              <a:prstClr val="black">
                <a:alpha val="5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7514" t="28752" r="25708" b="8670"/>
          <a:stretch/>
        </p:blipFill>
        <p:spPr>
          <a:xfrm rot="19788530">
            <a:off x="5804204" y="602615"/>
            <a:ext cx="3175223" cy="1510993"/>
          </a:xfrm>
          <a:prstGeom prst="rect">
            <a:avLst/>
          </a:prstGeom>
        </p:spPr>
      </p:pic>
    </p:spTree>
    <p:extLst>
      <p:ext uri="{BB962C8B-B14F-4D97-AF65-F5344CB8AC3E}">
        <p14:creationId xmlns:p14="http://schemas.microsoft.com/office/powerpoint/2010/main" val="30928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45"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anim calcmode="lin" valueType="num">
                                      <p:cBhvr>
                                        <p:cTn id="18" dur="2000" fill="hold"/>
                                        <p:tgtEl>
                                          <p:spTgt spid="2"/>
                                        </p:tgtEl>
                                        <p:attrNameLst>
                                          <p:attrName>ppt_w</p:attrName>
                                        </p:attrNameLst>
                                      </p:cBhvr>
                                      <p:tavLst>
                                        <p:tav tm="0" fmla="#ppt_w*sin(2.5*pi*$)">
                                          <p:val>
                                            <p:fltVal val="0"/>
                                          </p:val>
                                        </p:tav>
                                        <p:tav tm="100000">
                                          <p:val>
                                            <p:fltVal val="1"/>
                                          </p:val>
                                        </p:tav>
                                      </p:tavLst>
                                    </p:anim>
                                    <p:anim calcmode="lin" valueType="num">
                                      <p:cBhvr>
                                        <p:cTn id="1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0657" y="1708484"/>
            <a:ext cx="7910311" cy="31085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Nhân dịp sinh nhật của em, mẹ tặng em một con búp bê rất đáng yêu. Búp bê được làm bằng nhựa dẻo.  Cô bé khoác trên người bộ váy hồng và đôi giày nhỏ xíu. Mái tóc vàng óng được buộc thành hai bím tóc với chiếc dây buộc màu xanh da trời. Búp bê là món đồ chơi em yêu thích nhất. Em sẽ giữ gìn búp bê thật cẩn thận.</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4FED48D3-146C-F6AB-F013-1C3449EEFFE5}"/>
              </a:ext>
            </a:extLst>
          </p:cNvPr>
          <p:cNvPicPr>
            <a:picLocks noChangeAspect="1"/>
          </p:cNvPicPr>
          <p:nvPr/>
        </p:nvPicPr>
        <p:blipFill>
          <a:blip r:embed="rId2"/>
          <a:stretch>
            <a:fillRect/>
          </a:stretch>
        </p:blipFill>
        <p:spPr>
          <a:xfrm>
            <a:off x="0" y="581681"/>
            <a:ext cx="9144000" cy="5362148"/>
          </a:xfrm>
          <a:prstGeom prst="rect">
            <a:avLst/>
          </a:prstGeom>
        </p:spPr>
      </p:pic>
    </p:spTree>
    <p:extLst>
      <p:ext uri="{BB962C8B-B14F-4D97-AF65-F5344CB8AC3E}">
        <p14:creationId xmlns:p14="http://schemas.microsoft.com/office/powerpoint/2010/main" val="293470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Calibri"/>
              <a:ea typeface="宋体" panose="02010600030101010101" pitchFamily="2" charset="-122"/>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2400">
              <a:solidFill>
                <a:prstClr val="white"/>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224490" y="5001195"/>
            <a:ext cx="1334324" cy="1742365"/>
          </a:xfrm>
          <a:prstGeom prst="rect">
            <a:avLst/>
          </a:prstGeom>
          <a:noFill/>
          <a:ln w="9525">
            <a:noFill/>
          </a:ln>
        </p:spPr>
      </p:pic>
      <p:pic>
        <p:nvPicPr>
          <p:cNvPr id="33" name="图片 8"/>
          <p:cNvPicPr>
            <a:picLocks noChangeAspect="1"/>
          </p:cNvPicPr>
          <p:nvPr/>
        </p:nvPicPr>
        <p:blipFill>
          <a:blip r:embed="rId5"/>
          <a:stretch>
            <a:fillRect/>
          </a:stretch>
        </p:blipFill>
        <p:spPr>
          <a:xfrm>
            <a:off x="7836963" y="5506364"/>
            <a:ext cx="1044547" cy="1443211"/>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89617" y="417304"/>
            <a:ext cx="7979372" cy="769441"/>
          </a:xfrm>
          <a:prstGeom prst="rect">
            <a:avLst/>
          </a:prstGeom>
          <a:noFill/>
        </p:spPr>
        <p:txBody>
          <a:bodyPr wrap="square" rtlCol="0">
            <a:spAutoFit/>
          </a:bodyPr>
          <a:lstStyle/>
          <a:p>
            <a:pPr>
              <a:defRPr/>
            </a:pPr>
            <a:r>
              <a:rPr lang="en-US" altLang="zh-CN"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139099" y="1280474"/>
            <a:ext cx="10516459" cy="2036637"/>
            <a:chOff x="774356" y="888444"/>
            <a:chExt cx="10516459" cy="2036637"/>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385735" y="2401861"/>
              <a:ext cx="8905080" cy="523220"/>
            </a:xfrm>
            <a:prstGeom prst="rect">
              <a:avLst/>
            </a:prstGeom>
            <a:noFill/>
          </p:spPr>
          <p:txBody>
            <a:bodyPr wrap="square" rtlCol="0">
              <a:spAutoFit/>
            </a:bodyPr>
            <a:lstStyle/>
            <a:p>
              <a:pPr>
                <a:defRP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Viết được đoạn văn giới thiệu đồ chơi yêu thích</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2872" y="1469634"/>
            <a:ext cx="8814729" cy="1903003"/>
            <a:chOff x="752655" y="876872"/>
            <a:chExt cx="8483326" cy="190300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81512" y="876872"/>
              <a:ext cx="7154469" cy="954107"/>
            </a:xfrm>
            <a:prstGeom prst="rect">
              <a:avLst/>
            </a:prstGeom>
            <a:noFill/>
          </p:spPr>
          <p:txBody>
            <a:bodyPr wrap="square" rtlCol="0">
              <a:spAutoFit/>
            </a:bodyPr>
            <a:lstStyle/>
            <a:p>
              <a:pPr>
                <a:defRP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Phát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triển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vốn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tên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đồ</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chơi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đặt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đặc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điểm</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363234" y="4039788"/>
            <a:ext cx="8233064" cy="714672"/>
            <a:chOff x="778314" y="3315253"/>
            <a:chExt cx="7029520"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5724229" cy="523220"/>
            </a:xfrm>
            <a:prstGeom prst="rect">
              <a:avLst/>
            </a:prstGeom>
            <a:noFill/>
          </p:spPr>
          <p:txBody>
            <a:bodyPr wrap="square" rtlCol="0">
              <a:spAutoFit/>
            </a:bodyPr>
            <a:lstStyle/>
            <a:p>
              <a:pPr>
                <a:defRPr/>
              </a:pP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giữ gìn, bảo quản đồ chơi</a:t>
              </a:r>
            </a:p>
          </p:txBody>
        </p:sp>
      </p:grpSp>
    </p:spTree>
    <p:extLst>
      <p:ext uri="{BB962C8B-B14F-4D97-AF65-F5344CB8AC3E}">
        <p14:creationId xmlns:p14="http://schemas.microsoft.com/office/powerpoint/2010/main" val="329896409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0256048"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8451605" y="116092"/>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9171819" y="37779"/>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0043480"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0141226" y="1623418"/>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133527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9108266" y="4754461"/>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198996" y="1554957"/>
            <a:ext cx="7979372" cy="646331"/>
          </a:xfrm>
          <a:prstGeom prst="rect">
            <a:avLst/>
          </a:prstGeom>
          <a:noFill/>
        </p:spPr>
        <p:txBody>
          <a:bodyPr wrap="square" rtlCol="0">
            <a:spAutoFit/>
          </a:bodyPr>
          <a:lstStyle/>
          <a:p>
            <a:r>
              <a:rPr lang="en-US" altLang="zh-CN"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VẬN DỤNG</a:t>
            </a:r>
            <a:endParaRPr lang="zh-CN" altLang="en-US" sz="36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5" name="TextBox 4"/>
          <p:cNvSpPr txBox="1"/>
          <p:nvPr/>
        </p:nvSpPr>
        <p:spPr>
          <a:xfrm>
            <a:off x="1745736" y="2828835"/>
            <a:ext cx="8432632" cy="120032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Viết đoạn văn vào vở</a:t>
            </a:r>
          </a:p>
          <a:p>
            <a:r>
              <a:rPr lang="en-US" sz="3600" dirty="0">
                <a:latin typeface="Times New Roman" panose="02020603050405020304" pitchFamily="18" charset="0"/>
                <a:cs typeface="Times New Roman" panose="02020603050405020304" pitchFamily="18" charset="0"/>
              </a:rPr>
              <a:t>Chuẩn bị bài sau</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4003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5556" y="162372"/>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679" y="25227"/>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511193" y="4761372"/>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909" y="4333986"/>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191729" y="3698572"/>
            <a:ext cx="880478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6" name="TextBox 15">
            <a:extLst>
              <a:ext uri="{FF2B5EF4-FFF2-40B4-BE49-F238E27FC236}">
                <a16:creationId xmlns:a16="http://schemas.microsoft.com/office/drawing/2014/main" id="{305C553B-76D6-40C2-9444-290FF0CAAE6A}"/>
              </a:ext>
            </a:extLst>
          </p:cNvPr>
          <p:cNvSpPr txBox="1"/>
          <p:nvPr/>
        </p:nvSpPr>
        <p:spPr>
          <a:xfrm>
            <a:off x="755189" y="2495263"/>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6"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43DA-B61D-94CB-1964-BEC733C6C6C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E8BA956-959B-405B-53C7-4395D95352C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37705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2291143" y="2121420"/>
            <a:ext cx="3606074" cy="1578244"/>
            <a:chOff x="1019898" y="1867152"/>
            <a:chExt cx="3659489" cy="1947937"/>
          </a:xfrm>
        </p:grpSpPr>
        <p:pic>
          <p:nvPicPr>
            <p:cNvPr id="18" name="PA_图片 6">
              <a:extLst>
                <a:ext uri="{FF2B5EF4-FFF2-40B4-BE49-F238E27FC236}">
                  <a16:creationId xmlns:a16="http://schemas.microsoft.com/office/drawing/2014/main" id="{BA648142-D2CE-45F0-BAF5-71CB000BD56B}"/>
                </a:ext>
              </a:extLst>
            </p:cNvPr>
            <p:cNvPicPr>
              <a:picLocks noChangeAspect="1"/>
            </p:cNvPicPr>
            <p:nvPr>
              <p:custDataLst>
                <p:tags r:id="rId4"/>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19" name="TextBox 18"/>
            <p:cNvSpPr txBox="1"/>
            <p:nvPr/>
          </p:nvSpPr>
          <p:spPr>
            <a:xfrm>
              <a:off x="1531064" y="2511544"/>
              <a:ext cx="3148323" cy="5698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Màu sắc</a:t>
              </a:r>
            </a:p>
          </p:txBody>
        </p:sp>
      </p:grpSp>
      <p:grpSp>
        <p:nvGrpSpPr>
          <p:cNvPr id="20" name="Group 19"/>
          <p:cNvGrpSpPr/>
          <p:nvPr/>
        </p:nvGrpSpPr>
        <p:grpSpPr>
          <a:xfrm>
            <a:off x="-172717" y="2106477"/>
            <a:ext cx="3606074" cy="1578244"/>
            <a:chOff x="1019898" y="1867152"/>
            <a:chExt cx="3659489" cy="1947937"/>
          </a:xfrm>
        </p:grpSpPr>
        <p:pic>
          <p:nvPicPr>
            <p:cNvPr id="21" name="PA_图片 6">
              <a:extLst>
                <a:ext uri="{FF2B5EF4-FFF2-40B4-BE49-F238E27FC236}">
                  <a16:creationId xmlns:a16="http://schemas.microsoft.com/office/drawing/2014/main" id="{BA648142-D2CE-45F0-BAF5-71CB000BD56B}"/>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2" name="TextBox 21"/>
            <p:cNvSpPr txBox="1"/>
            <p:nvPr/>
          </p:nvSpPr>
          <p:spPr>
            <a:xfrm>
              <a:off x="1531064" y="2511544"/>
              <a:ext cx="3148323" cy="5698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 dạng</a:t>
              </a:r>
            </a:p>
          </p:txBody>
        </p:sp>
      </p:grpSp>
      <p:grpSp>
        <p:nvGrpSpPr>
          <p:cNvPr id="23" name="Group 22"/>
          <p:cNvGrpSpPr/>
          <p:nvPr/>
        </p:nvGrpSpPr>
        <p:grpSpPr>
          <a:xfrm>
            <a:off x="4235363" y="2148557"/>
            <a:ext cx="3606074" cy="1578244"/>
            <a:chOff x="1019898" y="1782531"/>
            <a:chExt cx="3659489" cy="1947937"/>
          </a:xfrm>
        </p:grpSpPr>
        <p:pic>
          <p:nvPicPr>
            <p:cNvPr id="24" name="PA_图片 6">
              <a:extLst>
                <a:ext uri="{FF2B5EF4-FFF2-40B4-BE49-F238E27FC236}">
                  <a16:creationId xmlns:a16="http://schemas.microsoft.com/office/drawing/2014/main" id="{BA648142-D2CE-45F0-BAF5-71CB000BD56B}"/>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19898" y="1782531"/>
              <a:ext cx="3142938" cy="1947937"/>
            </a:xfrm>
            <a:prstGeom prst="rect">
              <a:avLst/>
            </a:prstGeom>
          </p:spPr>
        </p:pic>
        <p:sp>
          <p:nvSpPr>
            <p:cNvPr id="25" name="TextBox 24"/>
            <p:cNvSpPr txBox="1"/>
            <p:nvPr/>
          </p:nvSpPr>
          <p:spPr>
            <a:xfrm>
              <a:off x="1531064" y="2511544"/>
              <a:ext cx="3148323" cy="5698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Chất liệu</a:t>
              </a:r>
            </a:p>
          </p:txBody>
        </p:sp>
      </p:grpSp>
      <p:grpSp>
        <p:nvGrpSpPr>
          <p:cNvPr id="26" name="Group 25"/>
          <p:cNvGrpSpPr/>
          <p:nvPr/>
        </p:nvGrpSpPr>
        <p:grpSpPr>
          <a:xfrm>
            <a:off x="6121582" y="2148557"/>
            <a:ext cx="3606074" cy="1578244"/>
            <a:chOff x="1019898" y="1867152"/>
            <a:chExt cx="3659489" cy="1947937"/>
          </a:xfrm>
        </p:grpSpPr>
        <p:pic>
          <p:nvPicPr>
            <p:cNvPr id="27" name="PA_图片 6">
              <a:extLst>
                <a:ext uri="{FF2B5EF4-FFF2-40B4-BE49-F238E27FC236}">
                  <a16:creationId xmlns:a16="http://schemas.microsoft.com/office/drawing/2014/main" id="{BA648142-D2CE-45F0-BAF5-71CB000BD56B}"/>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19898" y="1867152"/>
              <a:ext cx="3142938" cy="1947937"/>
            </a:xfrm>
            <a:prstGeom prst="rect">
              <a:avLst/>
            </a:prstGeom>
          </p:spPr>
        </p:pic>
        <p:sp>
          <p:nvSpPr>
            <p:cNvPr id="28" name="TextBox 27"/>
            <p:cNvSpPr txBox="1"/>
            <p:nvPr/>
          </p:nvSpPr>
          <p:spPr>
            <a:xfrm>
              <a:off x="1531064" y="2511544"/>
              <a:ext cx="3148323" cy="5698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C66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Kích thước</a:t>
              </a:r>
            </a:p>
          </p:txBody>
        </p:sp>
      </p:grpSp>
      <p:grpSp>
        <p:nvGrpSpPr>
          <p:cNvPr id="4" name="Group 3"/>
          <p:cNvGrpSpPr/>
          <p:nvPr/>
        </p:nvGrpSpPr>
        <p:grpSpPr>
          <a:xfrm>
            <a:off x="1419183" y="1339751"/>
            <a:ext cx="5209992" cy="781671"/>
            <a:chOff x="2943183" y="1058779"/>
            <a:chExt cx="5209992" cy="781671"/>
          </a:xfrm>
        </p:grpSpPr>
        <p:sp>
          <p:nvSpPr>
            <p:cNvPr id="2" name="Rounded Rectangle 1"/>
            <p:cNvSpPr/>
            <p:nvPr/>
          </p:nvSpPr>
          <p:spPr>
            <a:xfrm>
              <a:off x="2943183" y="1058779"/>
              <a:ext cx="5045785"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14B26D2C-1BC9-4238-BC4C-795267AEDD6F}"/>
                </a:ext>
              </a:extLst>
            </p:cNvPr>
            <p:cNvSpPr txBox="1"/>
            <p:nvPr/>
          </p:nvSpPr>
          <p:spPr>
            <a:xfrm>
              <a:off x="3083186" y="1191507"/>
              <a:ext cx="506998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1. Đồ chơi có đặc điểm gì?</a:t>
              </a:r>
            </a:p>
          </p:txBody>
        </p:sp>
      </p:grpSp>
      <p:grpSp>
        <p:nvGrpSpPr>
          <p:cNvPr id="3" name="Group 2"/>
          <p:cNvGrpSpPr/>
          <p:nvPr/>
        </p:nvGrpSpPr>
        <p:grpSpPr>
          <a:xfrm>
            <a:off x="890663" y="3802505"/>
            <a:ext cx="6758504" cy="781671"/>
            <a:chOff x="3107391" y="3768226"/>
            <a:chExt cx="6758504" cy="781671"/>
          </a:xfrm>
        </p:grpSpPr>
        <p:sp>
          <p:nvSpPr>
            <p:cNvPr id="30" name="Rounded Rectangle 29"/>
            <p:cNvSpPr/>
            <p:nvPr/>
          </p:nvSpPr>
          <p:spPr>
            <a:xfrm>
              <a:off x="3107391" y="3768226"/>
              <a:ext cx="6574788"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14B26D2C-1BC9-4238-BC4C-795267AEDD6F}"/>
                </a:ext>
              </a:extLst>
            </p:cNvPr>
            <p:cNvSpPr txBox="1"/>
            <p:nvPr/>
          </p:nvSpPr>
          <p:spPr>
            <a:xfrm>
              <a:off x="3247393" y="3900954"/>
              <a:ext cx="661850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2. Đồ chơi đó được chơi như thế nào?</a:t>
              </a:r>
            </a:p>
          </p:txBody>
        </p:sp>
      </p:grpSp>
      <p:grpSp>
        <p:nvGrpSpPr>
          <p:cNvPr id="5" name="Group 4"/>
          <p:cNvGrpSpPr/>
          <p:nvPr/>
        </p:nvGrpSpPr>
        <p:grpSpPr>
          <a:xfrm>
            <a:off x="819064" y="5127413"/>
            <a:ext cx="5806223" cy="781671"/>
            <a:chOff x="2414663" y="5033230"/>
            <a:chExt cx="5806223" cy="781671"/>
          </a:xfrm>
        </p:grpSpPr>
        <p:sp>
          <p:nvSpPr>
            <p:cNvPr id="33" name="Rounded Rectangle 32"/>
            <p:cNvSpPr/>
            <p:nvPr/>
          </p:nvSpPr>
          <p:spPr>
            <a:xfrm>
              <a:off x="2414663" y="5033230"/>
              <a:ext cx="5574305" cy="781671"/>
            </a:xfrm>
            <a:prstGeom prst="roundRect">
              <a:avLst/>
            </a:prstGeom>
            <a:noFill/>
            <a:ln w="38100">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4" name="TextBox 33">
              <a:extLst>
                <a:ext uri="{FF2B5EF4-FFF2-40B4-BE49-F238E27FC236}">
                  <a16:creationId xmlns:a16="http://schemas.microsoft.com/office/drawing/2014/main" id="{14B26D2C-1BC9-4238-BC4C-795267AEDD6F}"/>
                </a:ext>
              </a:extLst>
            </p:cNvPr>
            <p:cNvSpPr txBox="1"/>
            <p:nvPr/>
          </p:nvSpPr>
          <p:spPr>
            <a:xfrm>
              <a:off x="2485796" y="5165958"/>
              <a:ext cx="573509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itchFamily="34" charset="0"/>
                  <a:cs typeface="Times New Roman" panose="02020603050405020304" pitchFamily="18" charset="0"/>
                </a:rPr>
                <a:t>3. Vì sao em thích đồ chơi đó?</a:t>
              </a:r>
            </a:p>
          </p:txBody>
        </p:sp>
      </p:grpSp>
      <p:grpSp>
        <p:nvGrpSpPr>
          <p:cNvPr id="35" name="Group 34"/>
          <p:cNvGrpSpPr/>
          <p:nvPr/>
        </p:nvGrpSpPr>
        <p:grpSpPr>
          <a:xfrm>
            <a:off x="2128711" y="192506"/>
            <a:ext cx="4500465" cy="866274"/>
            <a:chOff x="3652710" y="192506"/>
            <a:chExt cx="4500465" cy="866274"/>
          </a:xfrm>
        </p:grpSpPr>
        <p:sp>
          <p:nvSpPr>
            <p:cNvPr id="6" name="Cloud Callout 5"/>
            <p:cNvSpPr/>
            <p:nvPr/>
          </p:nvSpPr>
          <p:spPr>
            <a:xfrm>
              <a:off x="3866147" y="192506"/>
              <a:ext cx="4287028" cy="866274"/>
            </a:xfrm>
            <a:prstGeom prst="cloudCallout">
              <a:avLst/>
            </a:prstGeom>
            <a:noFill/>
            <a:ln w="38100">
              <a:solidFill>
                <a:srgbClr val="00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1" name="TextBox 40"/>
            <p:cNvSpPr txBox="1"/>
            <p:nvPr/>
          </p:nvSpPr>
          <p:spPr>
            <a:xfrm>
              <a:off x="3652710" y="192506"/>
              <a:ext cx="4387827" cy="461665"/>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2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Gợi ý</a:t>
              </a:r>
            </a:p>
          </p:txBody>
        </p:sp>
      </p:grpSp>
    </p:spTree>
    <p:extLst>
      <p:ext uri="{BB962C8B-B14F-4D97-AF65-F5344CB8AC3E}">
        <p14:creationId xmlns:p14="http://schemas.microsoft.com/office/powerpoint/2010/main" val="151754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animEffect transition="in" filter="fade">
                                      <p:cBhvr>
                                        <p:cTn id="21" dur="500"/>
                                        <p:tgtEl>
                                          <p:spTgt spid="20"/>
                                        </p:tgtEl>
                                      </p:cBhvr>
                                    </p:animEffect>
                                  </p:childTnLst>
                                </p:cTn>
                              </p:par>
                              <p:par>
                                <p:cTn id="22" presetID="53" presetClass="entr" presetSubtype="16"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ppt_w</p:attrName>
                                        </p:attrNameLst>
                                      </p:cBhvr>
                                      <p:tavLst>
                                        <p:tav tm="0">
                                          <p:val>
                                            <p:fltVal val="0"/>
                                          </p:val>
                                        </p:tav>
                                        <p:tav tm="100000">
                                          <p:val>
                                            <p:strVal val="#ppt_w"/>
                                          </p:val>
                                        </p:tav>
                                      </p:tavLst>
                                    </p:anim>
                                    <p:anim calcmode="lin" valueType="num">
                                      <p:cBhvr>
                                        <p:cTn id="25" dur="500" fill="hold"/>
                                        <p:tgtEl>
                                          <p:spTgt spid="17"/>
                                        </p:tgtEl>
                                        <p:attrNameLst>
                                          <p:attrName>ppt_h</p:attrName>
                                        </p:attrNameLst>
                                      </p:cBhvr>
                                      <p:tavLst>
                                        <p:tav tm="0">
                                          <p:val>
                                            <p:fltVal val="0"/>
                                          </p:val>
                                        </p:tav>
                                        <p:tav tm="100000">
                                          <p:val>
                                            <p:strVal val="#ppt_h"/>
                                          </p:val>
                                        </p:tav>
                                      </p:tavLst>
                                    </p:anim>
                                    <p:animEffect transition="in" filter="fade">
                                      <p:cBhvr>
                                        <p:cTn id="26" dur="500"/>
                                        <p:tgtEl>
                                          <p:spTgt spid="17"/>
                                        </p:tgtEl>
                                      </p:cBhvr>
                                    </p:animEffect>
                                  </p:childTnLst>
                                </p:cTn>
                              </p:par>
                              <p:par>
                                <p:cTn id="27" presetID="53" presetClass="entr" presetSubtype="16" fill="hold" nodeType="withEffect">
                                  <p:stCondLst>
                                    <p:cond delay="10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nodeType="withEffect">
                                  <p:stCondLst>
                                    <p:cond delay="150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1000"/>
                                        <p:tgtEl>
                                          <p:spTgt spid="3"/>
                                        </p:tgtEl>
                                      </p:cBhvr>
                                    </p:animEffect>
                                    <p:anim calcmode="lin" valueType="num">
                                      <p:cBhvr>
                                        <p:cTn id="42" dur="1000" fill="hold"/>
                                        <p:tgtEl>
                                          <p:spTgt spid="3"/>
                                        </p:tgtEl>
                                        <p:attrNameLst>
                                          <p:attrName>ppt_x</p:attrName>
                                        </p:attrNameLst>
                                      </p:cBhvr>
                                      <p:tavLst>
                                        <p:tav tm="0">
                                          <p:val>
                                            <p:strVal val="#ppt_x"/>
                                          </p:val>
                                        </p:tav>
                                        <p:tav tm="100000">
                                          <p:val>
                                            <p:strVal val="#ppt_x"/>
                                          </p:val>
                                        </p:tav>
                                      </p:tavLst>
                                    </p:anim>
                                    <p:anim calcmode="lin" valueType="num">
                                      <p:cBhvr>
                                        <p:cTn id="4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anim calcmode="lin" valueType="num">
                                      <p:cBhvr>
                                        <p:cTn id="49" dur="1000" fill="hold"/>
                                        <p:tgtEl>
                                          <p:spTgt spid="5"/>
                                        </p:tgtEl>
                                        <p:attrNameLst>
                                          <p:attrName>ppt_x</p:attrName>
                                        </p:attrNameLst>
                                      </p:cBhvr>
                                      <p:tavLst>
                                        <p:tav tm="0">
                                          <p:val>
                                            <p:strVal val="#ppt_x"/>
                                          </p:val>
                                        </p:tav>
                                        <p:tav tm="100000">
                                          <p:val>
                                            <p:strVal val="#ppt_x"/>
                                          </p:val>
                                        </p:tav>
                                      </p:tavLst>
                                    </p:anim>
                                    <p:anim calcmode="lin" valueType="num">
                                      <p:cBhvr>
                                        <p:cTn id="5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6859879" y="820456"/>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6681798" y="142935"/>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7304126" y="8413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8257747" y="191792"/>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7796436" y="97694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543050" y="5753100"/>
            <a:ext cx="12211050" cy="1104900"/>
          </a:xfrm>
          <a:prstGeom prst="rect">
            <a:avLst/>
          </a:prstGeom>
        </p:spPr>
      </p:pic>
      <p:pic>
        <p:nvPicPr>
          <p:cNvPr id="32" name="图片 7"/>
          <p:cNvPicPr>
            <a:picLocks noChangeAspect="1"/>
          </p:cNvPicPr>
          <p:nvPr/>
        </p:nvPicPr>
        <p:blipFill>
          <a:blip r:embed="rId4"/>
          <a:stretch>
            <a:fillRect/>
          </a:stretch>
        </p:blipFill>
        <p:spPr>
          <a:xfrm>
            <a:off x="6844" y="4662148"/>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7302695" y="479490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1289617" y="417304"/>
            <a:ext cx="7979372" cy="769441"/>
          </a:xfrm>
          <a:prstGeom prst="rect">
            <a:avLst/>
          </a:prstGeom>
          <a:noFill/>
        </p:spPr>
        <p:txBody>
          <a:bodyPr wrap="square" rtlCol="0">
            <a:spAutoFit/>
          </a:bodyPr>
          <a:lstStyle/>
          <a:p>
            <a:r>
              <a:rPr lang="en-US" altLang="zh-CN"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CẦU CẦN ĐẠT</a:t>
            </a:r>
            <a:endParaRPr lang="zh-CN" altLang="en-US" sz="4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224659" y="1265908"/>
            <a:ext cx="8883607" cy="2065604"/>
            <a:chOff x="774356" y="888444"/>
            <a:chExt cx="10197507" cy="2065604"/>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66783" y="2430828"/>
              <a:ext cx="8905080"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Viết được đoạn văn giới thiệu đồ chơi yêu thích</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62883" y="1385343"/>
            <a:ext cx="8756458" cy="2024255"/>
            <a:chOff x="752655" y="755620"/>
            <a:chExt cx="8427245" cy="2024255"/>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136686" y="755620"/>
              <a:ext cx="7043214" cy="954107"/>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Phát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triển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vốn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về</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tên</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đồ</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chơi</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đặt</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nêu</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đặc</a:t>
              </a:r>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itchFamily="34" charset="0"/>
                  <a:cs typeface="Times New Roman" panose="02020603050405020304" pitchFamily="18" charset="0"/>
                </a:rPr>
                <a:t>điểm</a:t>
              </a:r>
              <a:endPar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363234" y="4039788"/>
            <a:ext cx="8233064" cy="714672"/>
            <a:chOff x="778314" y="3315253"/>
            <a:chExt cx="7029520"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5724229"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ea typeface="Arial-Rounded" pitchFamily="34" charset="0"/>
                  <a:cs typeface="Times New Roman" panose="02020603050405020304" pitchFamily="18" charset="0"/>
                </a:rPr>
                <a:t>Có ý thức giữ gìn, bảo quản đồ chơi</a:t>
              </a: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par>
                          <p:cTn id="77" fill="hold">
                            <p:stCondLst>
                              <p:cond delay="1000"/>
                            </p:stCondLst>
                            <p:childTnLst>
                              <p:par>
                                <p:cTn id="78" presetID="22" presetClass="entr" presetSubtype="8" fill="hold" nodeType="after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left)">
                                      <p:cBhvr>
                                        <p:cTn id="8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5771" y="192466"/>
            <a:ext cx="8597177"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Giới thiệu các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714" b="62500" l="63971" r="71250"/>
                    </a14:imgEffect>
                  </a14:imgLayer>
                </a14:imgProps>
              </a:ext>
              <a:ext uri="{28A0092B-C50C-407E-A947-70E740481C1C}">
                <a14:useLocalDpi xmlns:a14="http://schemas.microsoft.com/office/drawing/2010/main" val="0"/>
              </a:ext>
            </a:extLst>
          </a:blip>
          <a:srcRect l="64044" t="41447" r="28650" b="37939"/>
          <a:stretch/>
        </p:blipFill>
        <p:spPr bwMode="auto">
          <a:xfrm>
            <a:off x="4094750" y="3294436"/>
            <a:ext cx="1561430" cy="2487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39974" b="61328" l="33088" r="43750"/>
                    </a14:imgEffect>
                  </a14:imgLayer>
                </a14:imgProps>
              </a:ext>
              <a:ext uri="{28A0092B-C50C-407E-A947-70E740481C1C}">
                <a14:useLocalDpi xmlns:a14="http://schemas.microsoft.com/office/drawing/2010/main" val="0"/>
              </a:ext>
            </a:extLst>
          </a:blip>
          <a:srcRect l="32836" t="37500" r="56142" b="35746"/>
          <a:stretch/>
        </p:blipFill>
        <p:spPr bwMode="auto">
          <a:xfrm>
            <a:off x="3924970" y="838797"/>
            <a:ext cx="1731210" cy="237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776289" y="741107"/>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37760" b="58073" l="43162" r="59412"/>
                    </a14:imgEffect>
                  </a14:imgLayer>
                </a14:imgProps>
              </a:ext>
              <a:ext uri="{28A0092B-C50C-407E-A947-70E740481C1C}">
                <a14:useLocalDpi xmlns:a14="http://schemas.microsoft.com/office/drawing/2010/main" val="0"/>
              </a:ext>
            </a:extLst>
          </a:blip>
          <a:srcRect l="42790" t="37500" r="40368" b="42544"/>
          <a:stretch/>
        </p:blipFill>
        <p:spPr bwMode="auto">
          <a:xfrm>
            <a:off x="6682874" y="1412066"/>
            <a:ext cx="2396958" cy="1603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36979" b="63542" l="72059" r="80956"/>
                    </a14:imgEffect>
                  </a14:imgLayer>
                </a14:imgProps>
              </a:ext>
              <a:ext uri="{28A0092B-C50C-407E-A947-70E740481C1C}">
                <a14:useLocalDpi xmlns:a14="http://schemas.microsoft.com/office/drawing/2010/main" val="0"/>
              </a:ext>
            </a:extLst>
          </a:blip>
          <a:srcRect l="72322" t="37500" r="18885" b="35746"/>
          <a:stretch/>
        </p:blipFill>
        <p:spPr bwMode="auto">
          <a:xfrm>
            <a:off x="7283117" y="3183466"/>
            <a:ext cx="1459831" cy="2508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8">
            <a:extLst>
              <a:ext uri="{BEBA8EAE-BF5A-486C-A8C5-ECC9F3942E4B}">
                <a14:imgProps xmlns:a14="http://schemas.microsoft.com/office/drawing/2010/main">
                  <a14:imgLayer r:embed="rId3">
                    <a14:imgEffect>
                      <a14:backgroundRemoval t="38672" b="51042" l="56912" r="64706"/>
                    </a14:imgEffect>
                  </a14:imgLayer>
                </a14:imgProps>
              </a:ext>
              <a:ext uri="{28A0092B-C50C-407E-A947-70E740481C1C}">
                <a14:useLocalDpi xmlns:a14="http://schemas.microsoft.com/office/drawing/2010/main" val="0"/>
              </a:ext>
            </a:extLst>
          </a:blip>
          <a:srcRect l="56670" t="37500" r="35662" b="47368"/>
          <a:stretch/>
        </p:blipFill>
        <p:spPr bwMode="auto">
          <a:xfrm>
            <a:off x="524044" y="3294437"/>
            <a:ext cx="2042694" cy="227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81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par>
                                <p:cTn id="17" presetID="53"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par>
                                <p:cTn id="32" presetID="53" presetClass="entr" presetSubtype="16"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500" fill="hold"/>
                                        <p:tgtEl>
                                          <p:spTgt spid="1026"/>
                                        </p:tgtEl>
                                        <p:attrNameLst>
                                          <p:attrName>ppt_w</p:attrName>
                                        </p:attrNameLst>
                                      </p:cBhvr>
                                      <p:tavLst>
                                        <p:tav tm="0">
                                          <p:val>
                                            <p:fltVal val="0"/>
                                          </p:val>
                                        </p:tav>
                                        <p:tav tm="100000">
                                          <p:val>
                                            <p:strVal val="#ppt_w"/>
                                          </p:val>
                                        </p:tav>
                                      </p:tavLst>
                                    </p:anim>
                                    <p:anim calcmode="lin" valueType="num">
                                      <p:cBhvr>
                                        <p:cTn id="35" dur="500" fill="hold"/>
                                        <p:tgtEl>
                                          <p:spTgt spid="1026"/>
                                        </p:tgtEl>
                                        <p:attrNameLst>
                                          <p:attrName>ppt_h</p:attrName>
                                        </p:attrNameLst>
                                      </p:cBhvr>
                                      <p:tavLst>
                                        <p:tav tm="0">
                                          <p:val>
                                            <p:fltVal val="0"/>
                                          </p:val>
                                        </p:tav>
                                        <p:tav tm="100000">
                                          <p:val>
                                            <p:strVal val="#ppt_h"/>
                                          </p:val>
                                        </p:tav>
                                      </p:tavLst>
                                    </p:anim>
                                    <p:animEffect transition="in" filter="fade">
                                      <p:cBhvr>
                                        <p:cTn id="36" dur="500"/>
                                        <p:tgtEl>
                                          <p:spTgt spid="1026"/>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2752" y="354699"/>
            <a:ext cx="8385674"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Giới thiệu các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9" t="26754" r="15171" b="21272"/>
          <a:stretch/>
        </p:blipFill>
        <p:spPr bwMode="auto">
          <a:xfrm>
            <a:off x="322752" y="1406834"/>
            <a:ext cx="8385673" cy="38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22752" y="192466"/>
            <a:ext cx="8408294" cy="646331"/>
            <a:chOff x="238537" y="232458"/>
            <a:chExt cx="10777433" cy="646331"/>
          </a:xfrm>
        </p:grpSpPr>
        <p:sp>
          <p:nvSpPr>
            <p:cNvPr id="13" name="TextBox 12"/>
            <p:cNvSpPr txBox="1"/>
            <p:nvPr/>
          </p:nvSpPr>
          <p:spPr>
            <a:xfrm>
              <a:off x="722280" y="232458"/>
              <a:ext cx="10293690" cy="646331"/>
            </a:xfrm>
            <a:prstGeom prst="rect">
              <a:avLst/>
            </a:prstGeom>
            <a:noFill/>
          </p:spPr>
          <p:txBody>
            <a:bodyPr wrap="square" rtlCol="0">
              <a:spAutoFit/>
            </a:bodyPr>
            <a:lstStyle/>
            <a:p>
              <a:r>
                <a:rPr lang="en-US" sz="3600" b="1" dirty="0">
                  <a:solidFill>
                    <a:srgbClr val="008200"/>
                  </a:solidFill>
                  <a:latin typeface="Times New Roman" panose="02020603050405020304" pitchFamily="18" charset="0"/>
                  <a:cs typeface="Times New Roman" panose="02020603050405020304" pitchFamily="18" charset="0"/>
                </a:rPr>
                <a:t> </a:t>
              </a:r>
              <a:r>
                <a:rPr lang="en-US" sz="3200" b="1" dirty="0">
                  <a:solidFill>
                    <a:srgbClr val="008200"/>
                  </a:solidFill>
                  <a:latin typeface="Times New Roman" panose="02020603050405020304" pitchFamily="18" charset="0"/>
                  <a:cs typeface="Times New Roman" panose="02020603050405020304" pitchFamily="18" charset="0"/>
                </a:rPr>
                <a:t>Giới thiệu các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4" name="Oval 13"/>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a:t>
              </a:r>
            </a:p>
          </p:txBody>
        </p:sp>
      </p:gr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9" t="26754" r="15171" b="21272"/>
          <a:stretch/>
        </p:blipFill>
        <p:spPr bwMode="auto">
          <a:xfrm>
            <a:off x="355455" y="1073615"/>
            <a:ext cx="8088388" cy="38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34767" y="4726542"/>
            <a:ext cx="3509233" cy="1938992"/>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TIÊU CHÍ NHẬN XÉT</a:t>
            </a:r>
          </a:p>
          <a:p>
            <a:pPr marL="342900" indent="-342900">
              <a:buAutoNum type="arabicPeriod"/>
            </a:pPr>
            <a:r>
              <a:rPr lang="en-US" sz="2000" dirty="0">
                <a:solidFill>
                  <a:srgbClr val="FF0000"/>
                </a:solidFill>
                <a:latin typeface="Times New Roman" panose="02020603050405020304" pitchFamily="18" charset="0"/>
                <a:cs typeface="Times New Roman" panose="02020603050405020304" pitchFamily="18" charset="0"/>
              </a:rPr>
              <a:t>Đủ 3 nội dung theo yêu cầu </a:t>
            </a:r>
          </a:p>
          <a:p>
            <a:r>
              <a:rPr lang="en-US" sz="2000" dirty="0">
                <a:latin typeface="Times New Roman" panose="02020603050405020304" pitchFamily="18" charset="0"/>
                <a:cs typeface="Times New Roman" panose="02020603050405020304" pitchFamily="18" charset="0"/>
              </a:rPr>
              <a:t>( tên đồ chơi, đặc điểm nổi bật, nhận xét về đồ chơi)</a:t>
            </a:r>
          </a:p>
          <a:p>
            <a:r>
              <a:rPr lang="en-US" sz="2000" dirty="0">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Diễn đạt rõ ý</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a:t>
            </a:r>
            <a:r>
              <a:rPr lang="en-US" sz="2000" dirty="0">
                <a:solidFill>
                  <a:srgbClr val="FF0000"/>
                </a:solidFill>
                <a:latin typeface="Times New Roman" panose="02020603050405020304" pitchFamily="18" charset="0"/>
                <a:cs typeface="Times New Roman" panose="02020603050405020304" pitchFamily="18" charset="0"/>
              </a:rPr>
              <a:t>Nói to, rõ ràng, tự nhiên</a:t>
            </a:r>
          </a:p>
        </p:txBody>
      </p:sp>
    </p:spTree>
    <p:extLst>
      <p:ext uri="{BB962C8B-B14F-4D97-AF65-F5344CB8AC3E}">
        <p14:creationId xmlns:p14="http://schemas.microsoft.com/office/powerpoint/2010/main" val="11063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3840" y="599565"/>
            <a:ext cx="896389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 Em muốn giới thiệu đồ chơi nào?</a:t>
            </a:r>
            <a:endParaRPr lang="vi-VN" sz="28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85738" y="1427020"/>
            <a:ext cx="9324109" cy="523220"/>
          </a:xfrm>
          <a:prstGeom prst="rect">
            <a:avLst/>
          </a:prstGeom>
          <a:noFill/>
        </p:spPr>
        <p:txBody>
          <a:bodyPr wrap="square" rtlCol="0">
            <a:spAutoFit/>
          </a:bodyPr>
          <a:lstStyle/>
          <a:p>
            <a:r>
              <a:rPr lang="en-US" sz="2800" dirty="0">
                <a:solidFill>
                  <a:srgbClr val="00B0F0"/>
                </a:solidFill>
                <a:latin typeface="Times New Roman" panose="02020603050405020304" pitchFamily="18" charset="0"/>
                <a:cs typeface="Times New Roman" panose="02020603050405020304" pitchFamily="18" charset="0"/>
              </a:rPr>
              <a:t>Em muốn giới thiệu đồ chơi búp bê.</a:t>
            </a:r>
            <a:endParaRPr lang="vi-VN" sz="2800" dirty="0">
              <a:solidFill>
                <a:srgbClr val="00B0F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2509" y="2286001"/>
            <a:ext cx="76200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Búp bê là đồ chơi em yêu thích.</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56308" y="3178155"/>
            <a:ext cx="8368146" cy="954107"/>
          </a:xfrm>
          <a:prstGeom prst="rect">
            <a:avLst/>
          </a:prstGeom>
          <a:noFill/>
        </p:spPr>
        <p:txBody>
          <a:bodyPr wrap="square" rtlCol="0">
            <a:spAutoFit/>
          </a:bodyPr>
          <a:lstStyle/>
          <a:p>
            <a:r>
              <a:rPr lang="en-US" sz="2800" dirty="0">
                <a:solidFill>
                  <a:srgbClr val="7030A0"/>
                </a:solidFill>
                <a:latin typeface="Times New Roman" panose="02020603050405020304" pitchFamily="18" charset="0"/>
                <a:cs typeface="Times New Roman" panose="02020603050405020304" pitchFamily="18" charset="0"/>
              </a:rPr>
              <a:t>Nhân dịp sinh nhật lần thứ sáu, mẹ tặng em một con búp bê xinh xắn.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3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6775308" y="453595"/>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5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213" y="581892"/>
            <a:ext cx="817060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2) Đồ chơi đó có đặc điểm gì nổi bật? ( chất liệu, hình dáng, màu sắc, …)</a:t>
            </a:r>
            <a:endParaRPr lang="vi-VN" sz="2800" b="1"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7302227" y="1058945"/>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9213" y="1862041"/>
            <a:ext cx="7342909"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Búp bê được làm bằng nhựa dẻo.  Cô bé khoác trên người bộ váy hồng và đôi giày nhỏ xíu. Mái tóc vàng óng được buộc thành hai bím tóc với chiếc dây buộc màu xanh da trời. </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17825" y="4003965"/>
            <a:ext cx="8475452" cy="1384995"/>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Cô búp bê nhựa có đôi mắt đen tròn, khuôn mặt tươi cười. Mái tóc của cô vàng óng Chiếc váy hồng giúp búp bê thêm đẹp và rạng rỡ.  </a:t>
            </a: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94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457" y="498764"/>
            <a:ext cx="812323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3) Em có nhận xét gì về đồ chơi đó?</a:t>
            </a:r>
            <a:endParaRPr lang="vi-VN" sz="2800" b="1"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9974" b="64583" l="20221" r="33015">
                        <a14:foregroundMark x1="25956" y1="46875" x2="27941" y2="46615"/>
                      </a14:backgroundRemoval>
                    </a14:imgEffect>
                  </a14:imgLayer>
                </a14:imgProps>
              </a:ext>
              <a:ext uri="{28A0092B-C50C-407E-A947-70E740481C1C}">
                <a14:useLocalDpi xmlns:a14="http://schemas.microsoft.com/office/drawing/2010/main" val="0"/>
              </a:ext>
            </a:extLst>
          </a:blip>
          <a:srcRect l="20433" t="37500" r="67300" b="35746"/>
          <a:stretch/>
        </p:blipFill>
        <p:spPr bwMode="auto">
          <a:xfrm>
            <a:off x="6918769" y="0"/>
            <a:ext cx="1982954" cy="2442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5690" y="1403005"/>
            <a:ext cx="6954982" cy="523220"/>
          </a:xfrm>
          <a:prstGeom prst="rect">
            <a:avLst/>
          </a:prstGeom>
          <a:noFill/>
        </p:spPr>
        <p:txBody>
          <a:bodyPr wrap="square" rtlCol="0">
            <a:spAutoFit/>
          </a:bodyPr>
          <a:lstStyle/>
          <a:p>
            <a:r>
              <a:rPr lang="en-US" sz="2800" dirty="0">
                <a:solidFill>
                  <a:srgbClr val="FFC000"/>
                </a:solidFill>
                <a:latin typeface="Times New Roman" panose="02020603050405020304" pitchFamily="18" charset="0"/>
                <a:cs typeface="Times New Roman" panose="02020603050405020304" pitchFamily="18" charset="0"/>
              </a:rPr>
              <a:t>Em rất thích cô búp bê này.</a:t>
            </a:r>
            <a:endParaRPr lang="vi-VN" sz="2800" dirty="0">
              <a:solidFill>
                <a:srgbClr val="FFC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83457" y="2347928"/>
            <a:ext cx="7689273" cy="954107"/>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Em yêu búp bê lắm. Em coi búp bê như em gái của mình.</a:t>
            </a:r>
            <a:endParaRPr lang="vi-VN" sz="28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61109" y="3622841"/>
            <a:ext cx="8021782" cy="954107"/>
          </a:xfrm>
          <a:prstGeom prst="rect">
            <a:avLst/>
          </a:prstGeom>
          <a:noFill/>
        </p:spPr>
        <p:txBody>
          <a:bodyPr wrap="square" rtlCol="0">
            <a:spAutoFit/>
          </a:bodyPr>
          <a:lstStyle/>
          <a:p>
            <a:r>
              <a:rPr lang="en-US" sz="2800" dirty="0">
                <a:solidFill>
                  <a:srgbClr val="002060"/>
                </a:solidFill>
                <a:latin typeface="Times New Roman" panose="02020603050405020304" pitchFamily="18" charset="0"/>
                <a:cs typeface="Times New Roman" panose="02020603050405020304" pitchFamily="18" charset="0"/>
              </a:rPr>
              <a:t>Em sẽ giữ gìn búp bê cẩn thận. Búp bê là món đồ chơi mà em yêu thích nhất. </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75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98206" y="621958"/>
            <a:ext cx="8126362" cy="584775"/>
            <a:chOff x="99991" y="661949"/>
            <a:chExt cx="10706556" cy="584775"/>
          </a:xfrm>
        </p:grpSpPr>
        <p:sp>
          <p:nvSpPr>
            <p:cNvPr id="16" name="TextBox 15"/>
            <p:cNvSpPr txBox="1"/>
            <p:nvPr/>
          </p:nvSpPr>
          <p:spPr>
            <a:xfrm>
              <a:off x="512857" y="661949"/>
              <a:ext cx="10293690" cy="584775"/>
            </a:xfrm>
            <a:prstGeom prst="rect">
              <a:avLst/>
            </a:prstGeom>
            <a:noFill/>
          </p:spPr>
          <p:txBody>
            <a:bodyPr wrap="square" rtlCol="0">
              <a:spAutoFit/>
            </a:bodyPr>
            <a:lstStyle/>
            <a:p>
              <a:r>
                <a:rPr lang="en-US" sz="3200" b="1" dirty="0">
                  <a:solidFill>
                    <a:srgbClr val="008200"/>
                  </a:solidFill>
                  <a:latin typeface="Times New Roman" panose="02020603050405020304" pitchFamily="18" charset="0"/>
                  <a:cs typeface="Times New Roman" panose="02020603050405020304" pitchFamily="18" charset="0"/>
                </a:rPr>
                <a:t> Viết 3 – 4 câu giới thiệu một đồ chơi mà trẻ em yêu thích.</a:t>
              </a:r>
              <a:endParaRPr lang="vi-VN" sz="3200" b="1" dirty="0">
                <a:solidFill>
                  <a:srgbClr val="008200"/>
                </a:solidFill>
                <a:latin typeface="Times New Roman" panose="02020603050405020304" pitchFamily="18" charset="0"/>
                <a:cs typeface="Times New Roman" panose="02020603050405020304" pitchFamily="18" charset="0"/>
              </a:endParaRPr>
            </a:p>
          </p:txBody>
        </p:sp>
        <p:sp>
          <p:nvSpPr>
            <p:cNvPr id="17" name="Oval 16"/>
            <p:cNvSpPr/>
            <p:nvPr/>
          </p:nvSpPr>
          <p:spPr>
            <a:xfrm>
              <a:off x="99991" y="698084"/>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2</a:t>
              </a:r>
            </a:p>
          </p:txBody>
        </p:sp>
      </p:grpSp>
      <p:cxnSp>
        <p:nvCxnSpPr>
          <p:cNvPr id="3" name="Straight Connector 2">
            <a:extLst>
              <a:ext uri="{FF2B5EF4-FFF2-40B4-BE49-F238E27FC236}">
                <a16:creationId xmlns:a16="http://schemas.microsoft.com/office/drawing/2014/main" id="{4D4842E6-5273-4A4C-1325-5C470E8C9B27}"/>
              </a:ext>
            </a:extLst>
          </p:cNvPr>
          <p:cNvCxnSpPr/>
          <p:nvPr/>
        </p:nvCxnSpPr>
        <p:spPr>
          <a:xfrm>
            <a:off x="988142" y="1206733"/>
            <a:ext cx="212376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E13FD0B-8324-29D9-3F13-04321046FA38}"/>
              </a:ext>
            </a:extLst>
          </p:cNvPr>
          <p:cNvCxnSpPr>
            <a:cxnSpLocks/>
          </p:cNvCxnSpPr>
          <p:nvPr/>
        </p:nvCxnSpPr>
        <p:spPr>
          <a:xfrm>
            <a:off x="5948516" y="1206733"/>
            <a:ext cx="244331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063660-54A8-1E47-D13F-A7CD02FFD299}"/>
              </a:ext>
            </a:extLst>
          </p:cNvPr>
          <p:cNvCxnSpPr/>
          <p:nvPr/>
        </p:nvCxnSpPr>
        <p:spPr>
          <a:xfrm>
            <a:off x="814628" y="1727843"/>
            <a:ext cx="2123768"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6A30FB3-8236-7A43-F70D-9229E3A6C4A7}"/>
              </a:ext>
            </a:extLst>
          </p:cNvPr>
          <p:cNvPicPr>
            <a:picLocks noChangeAspect="1"/>
          </p:cNvPicPr>
          <p:nvPr/>
        </p:nvPicPr>
        <p:blipFill>
          <a:blip r:embed="rId2"/>
          <a:stretch>
            <a:fillRect/>
          </a:stretch>
        </p:blipFill>
        <p:spPr>
          <a:xfrm>
            <a:off x="398206" y="2395673"/>
            <a:ext cx="8090093" cy="3804234"/>
          </a:xfrm>
          <a:prstGeom prst="rect">
            <a:avLst/>
          </a:prstGeom>
        </p:spPr>
      </p:pic>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885</TotalTime>
  <Words>728</Words>
  <Application>Microsoft Office PowerPoint</Application>
  <PresentationFormat>On-screen Show (4:3)</PresentationFormat>
  <Paragraphs>64</Paragraphs>
  <Slides>18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211</cp:revision>
  <dcterms:created xsi:type="dcterms:W3CDTF">2021-05-29T04:05:18Z</dcterms:created>
  <dcterms:modified xsi:type="dcterms:W3CDTF">2022-11-20T09:03:26Z</dcterms:modified>
</cp:coreProperties>
</file>