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Lst>
  <p:notesMasterIdLst>
    <p:notesMasterId r:id="rId15"/>
  </p:notesMasterIdLst>
  <p:sldIdLst>
    <p:sldId id="256" r:id="rId3"/>
    <p:sldId id="288" r:id="rId4"/>
    <p:sldId id="290" r:id="rId5"/>
    <p:sldId id="292" r:id="rId6"/>
    <p:sldId id="279" r:id="rId7"/>
    <p:sldId id="294" r:id="rId8"/>
    <p:sldId id="289" r:id="rId9"/>
    <p:sldId id="295" r:id="rId10"/>
    <p:sldId id="293" r:id="rId11"/>
    <p:sldId id="270" r:id="rId12"/>
    <p:sldId id="296"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7" d="100"/>
          <a:sy n="67" d="100"/>
        </p:scale>
        <p:origin x="25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170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19790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87014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76202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390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40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592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652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646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109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01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737908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058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70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24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8297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33952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50943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83274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32133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3113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73082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11/1/2024</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22391529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29229817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5" y="1072362"/>
            <a:ext cx="9163665"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846" y="84204"/>
            <a:ext cx="1478610" cy="1474614"/>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9" y="78096"/>
            <a:ext cx="1979312" cy="1988532"/>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4"/>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8"/>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66718" y="5094590"/>
            <a:ext cx="8994737" cy="1474614"/>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3000098" y="2080798"/>
            <a:ext cx="3221651"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TẬP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3637615" y="1208681"/>
            <a:ext cx="2998712"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7</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3" name="TextBox 2">
            <a:extLst>
              <a:ext uri="{FF2B5EF4-FFF2-40B4-BE49-F238E27FC236}">
                <a16:creationId xmlns:a16="http://schemas.microsoft.com/office/drawing/2014/main" id="{C5C3D63C-2CF2-EAF2-B18B-0C350A5DA2E8}"/>
              </a:ext>
            </a:extLst>
          </p:cNvPr>
          <p:cNvSpPr txBox="1"/>
          <p:nvPr/>
        </p:nvSpPr>
        <p:spPr>
          <a:xfrm>
            <a:off x="157319" y="3145114"/>
            <a:ext cx="863498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VIẾT ĐOẠN VĂN GIỚI THIỆU MỘT ĐỒ VẬT (61)</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732" y="3"/>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4"/>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8"/>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1524000" y="3698574"/>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755189" y="2495262"/>
            <a:ext cx="7633146" cy="1493358"/>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05C553B-76D6-40C2-9444-290FF0CAAE6A}"/>
              </a:ext>
            </a:extLst>
          </p:cNvPr>
          <p:cNvSpPr txBox="1"/>
          <p:nvPr/>
        </p:nvSpPr>
        <p:spPr>
          <a:xfrm>
            <a:off x="346364" y="174865"/>
            <a:ext cx="8645237" cy="7478970"/>
          </a:xfrm>
          <a:prstGeom prst="rect">
            <a:avLst/>
          </a:prstGeom>
          <a:noFill/>
        </p:spPr>
        <p:txBody>
          <a:bodyPr wrap="square" rtlCol="0">
            <a:spAutoFit/>
          </a:bodyPr>
          <a:lstStyle/>
          <a:p>
            <a:pPr>
              <a:lnSpc>
                <a:spcPct val="150000"/>
              </a:lnSpc>
            </a:pPr>
            <a:r>
              <a:rPr lang="en-US" sz="3200" dirty="0">
                <a:solidFill>
                  <a:srgbClr val="FF0000"/>
                </a:solidFill>
                <a:latin typeface="iCiel Crocante" panose="02000000000000000000" pitchFamily="2" charset="0"/>
              </a:rPr>
              <a:t>   </a:t>
            </a:r>
            <a:r>
              <a:rPr lang="en-US" sz="3200" dirty="0" err="1">
                <a:latin typeface="iCiel Crocante" panose="02000000000000000000" pitchFamily="2" charset="0"/>
              </a:rPr>
              <a:t>Nhân</a:t>
            </a:r>
            <a:r>
              <a:rPr lang="en-US" sz="3200" dirty="0">
                <a:latin typeface="iCiel Crocante" panose="02000000000000000000" pitchFamily="2" charset="0"/>
              </a:rPr>
              <a:t> </a:t>
            </a:r>
            <a:r>
              <a:rPr lang="en-US" sz="3200" dirty="0" err="1">
                <a:latin typeface="iCiel Crocante" panose="02000000000000000000" pitchFamily="2" charset="0"/>
              </a:rPr>
              <a:t>dịp</a:t>
            </a:r>
            <a:r>
              <a:rPr lang="en-US" sz="3200" dirty="0">
                <a:latin typeface="iCiel Crocante" panose="02000000000000000000" pitchFamily="2" charset="0"/>
              </a:rPr>
              <a:t> </a:t>
            </a:r>
            <a:r>
              <a:rPr lang="en-US" sz="3200" dirty="0" err="1">
                <a:latin typeface="iCiel Crocante" panose="02000000000000000000" pitchFamily="2" charset="0"/>
              </a:rPr>
              <a:t>sinh</a:t>
            </a:r>
            <a:r>
              <a:rPr lang="en-US" sz="3200" dirty="0">
                <a:latin typeface="iCiel Crocante" panose="02000000000000000000" pitchFamily="2" charset="0"/>
              </a:rPr>
              <a:t> </a:t>
            </a:r>
            <a:r>
              <a:rPr lang="en-US" sz="3200" dirty="0" err="1">
                <a:latin typeface="iCiel Crocante" panose="02000000000000000000" pitchFamily="2" charset="0"/>
              </a:rPr>
              <a:t>nhật</a:t>
            </a:r>
            <a:r>
              <a:rPr lang="en-US" sz="3200" dirty="0">
                <a:latin typeface="iCiel Crocante" panose="02000000000000000000" pitchFamily="2" charset="0"/>
              </a:rPr>
              <a:t>, </a:t>
            </a:r>
            <a:r>
              <a:rPr lang="en-US" sz="3200" dirty="0" err="1">
                <a:latin typeface="iCiel Crocante" panose="02000000000000000000" pitchFamily="2" charset="0"/>
              </a:rPr>
              <a:t>mẹ</a:t>
            </a:r>
            <a:r>
              <a:rPr lang="en-US" sz="3200" dirty="0">
                <a:latin typeface="iCiel Crocante" panose="02000000000000000000" pitchFamily="2" charset="0"/>
              </a:rPr>
              <a:t> </a:t>
            </a:r>
            <a:r>
              <a:rPr lang="en-US" sz="3200" dirty="0" err="1">
                <a:latin typeface="iCiel Crocante" panose="02000000000000000000" pitchFamily="2" charset="0"/>
              </a:rPr>
              <a:t>em</a:t>
            </a:r>
            <a:r>
              <a:rPr lang="en-US" sz="3200" dirty="0">
                <a:latin typeface="iCiel Crocante" panose="02000000000000000000" pitchFamily="2" charset="0"/>
              </a:rPr>
              <a:t> </a:t>
            </a:r>
            <a:r>
              <a:rPr lang="en-US" sz="3200" dirty="0" err="1">
                <a:latin typeface="iCiel Crocante" panose="02000000000000000000" pitchFamily="2" charset="0"/>
              </a:rPr>
              <a:t>đã</a:t>
            </a:r>
            <a:r>
              <a:rPr lang="en-US" sz="3200" dirty="0">
                <a:latin typeface="iCiel Crocante" panose="02000000000000000000" pitchFamily="2" charset="0"/>
              </a:rPr>
              <a:t> </a:t>
            </a:r>
            <a:r>
              <a:rPr lang="en-US" sz="3200" dirty="0" err="1">
                <a:latin typeface="iCiel Crocante" panose="02000000000000000000" pitchFamily="2" charset="0"/>
              </a:rPr>
              <a:t>mua</a:t>
            </a:r>
            <a:r>
              <a:rPr lang="en-US" sz="3200" dirty="0">
                <a:latin typeface="iCiel Crocante" panose="02000000000000000000" pitchFamily="2" charset="0"/>
              </a:rPr>
              <a:t> </a:t>
            </a:r>
            <a:r>
              <a:rPr lang="en-US" sz="3200" dirty="0" err="1">
                <a:latin typeface="iCiel Crocante" panose="02000000000000000000" pitchFamily="2" charset="0"/>
              </a:rPr>
              <a:t>cho</a:t>
            </a:r>
            <a:r>
              <a:rPr lang="en-US" sz="3200" dirty="0">
                <a:latin typeface="iCiel Crocante" panose="02000000000000000000" pitchFamily="2" charset="0"/>
              </a:rPr>
              <a:t> </a:t>
            </a:r>
            <a:r>
              <a:rPr lang="en-US" sz="3200" dirty="0" err="1">
                <a:latin typeface="iCiel Crocante" panose="02000000000000000000" pitchFamily="2" charset="0"/>
              </a:rPr>
              <a:t>em</a:t>
            </a:r>
            <a:r>
              <a:rPr lang="en-US" sz="3200" dirty="0">
                <a:latin typeface="iCiel Crocante" panose="02000000000000000000" pitchFamily="2" charset="0"/>
              </a:rPr>
              <a:t> </a:t>
            </a:r>
            <a:r>
              <a:rPr lang="en-US" sz="3200" dirty="0" err="1">
                <a:latin typeface="iCiel Crocante" panose="02000000000000000000" pitchFamily="2" charset="0"/>
              </a:rPr>
              <a:t>một</a:t>
            </a:r>
            <a:r>
              <a:rPr lang="en-US" sz="3200" dirty="0">
                <a:latin typeface="iCiel Crocante" panose="02000000000000000000" pitchFamily="2" charset="0"/>
              </a:rPr>
              <a:t> </a:t>
            </a:r>
            <a:r>
              <a:rPr lang="en-US" sz="3200" dirty="0" err="1">
                <a:latin typeface="iCiel Crocante" panose="02000000000000000000" pitchFamily="2" charset="0"/>
              </a:rPr>
              <a:t>hộp</a:t>
            </a:r>
            <a:r>
              <a:rPr lang="en-US" sz="3200" dirty="0">
                <a:latin typeface="iCiel Crocante" panose="02000000000000000000" pitchFamily="2" charset="0"/>
              </a:rPr>
              <a:t> </a:t>
            </a:r>
            <a:r>
              <a:rPr lang="en-US" sz="3200" dirty="0" err="1">
                <a:latin typeface="iCiel Crocante" panose="02000000000000000000" pitchFamily="2" charset="0"/>
              </a:rPr>
              <a:t>sáp</a:t>
            </a:r>
            <a:r>
              <a:rPr lang="en-US" sz="3200" dirty="0">
                <a:latin typeface="iCiel Crocante" panose="02000000000000000000" pitchFamily="2" charset="0"/>
              </a:rPr>
              <a:t> </a:t>
            </a:r>
            <a:r>
              <a:rPr lang="en-US" sz="3200" dirty="0" err="1">
                <a:latin typeface="iCiel Crocante" panose="02000000000000000000" pitchFamily="2" charset="0"/>
              </a:rPr>
              <a:t>màu</a:t>
            </a:r>
            <a:r>
              <a:rPr lang="en-US" sz="3200" dirty="0">
                <a:latin typeface="iCiel Crocante" panose="02000000000000000000" pitchFamily="2" charset="0"/>
              </a:rPr>
              <a:t> </a:t>
            </a:r>
            <a:r>
              <a:rPr lang="en-US" sz="3200" dirty="0" err="1">
                <a:latin typeface="iCiel Crocante" panose="02000000000000000000" pitchFamily="2" charset="0"/>
              </a:rPr>
              <a:t>mới</a:t>
            </a:r>
            <a:r>
              <a:rPr lang="en-US" sz="3200" dirty="0">
                <a:latin typeface="iCiel Crocante" panose="02000000000000000000" pitchFamily="2" charset="0"/>
              </a:rPr>
              <a:t>. </a:t>
            </a:r>
            <a:r>
              <a:rPr lang="en-US" sz="3200" dirty="0" err="1">
                <a:solidFill>
                  <a:srgbClr val="FF0000"/>
                </a:solidFill>
                <a:latin typeface="iCiel Crocante" panose="02000000000000000000" pitchFamily="2" charset="0"/>
              </a:rPr>
              <a:t>Hộp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sáp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màu</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có</a:t>
            </a:r>
            <a:r>
              <a:rPr lang="en-US" sz="3200" dirty="0">
                <a:solidFill>
                  <a:srgbClr val="FF0000"/>
                </a:solidFill>
                <a:latin typeface="iCiel Crocante" panose="02000000000000000000" pitchFamily="2" charset="0"/>
              </a:rPr>
              <a:t> 12 </a:t>
            </a:r>
            <a:r>
              <a:rPr lang="en-US" sz="3200" dirty="0" err="1">
                <a:solidFill>
                  <a:srgbClr val="FF0000"/>
                </a:solidFill>
                <a:latin typeface="iCiel Crocante" panose="02000000000000000000" pitchFamily="2" charset="0"/>
              </a:rPr>
              <a:t>chiếc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mỗi</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chiếc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bút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dài</a:t>
            </a:r>
            <a:r>
              <a:rPr lang="en-US" sz="3200" dirty="0">
                <a:solidFill>
                  <a:srgbClr val="FF0000"/>
                </a:solidFill>
                <a:latin typeface="iCiel Crocante" panose="02000000000000000000" pitchFamily="2" charset="0"/>
              </a:rPr>
              <a:t> 7 cm, thon </a:t>
            </a:r>
            <a:r>
              <a:rPr lang="en-US" sz="3200" dirty="0" err="1">
                <a:solidFill>
                  <a:srgbClr val="FF0000"/>
                </a:solidFill>
                <a:latin typeface="iCiel Crocante" panose="02000000000000000000" pitchFamily="2" charset="0"/>
              </a:rPr>
              <a:t>thon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như</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chiếc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đũa</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Nó</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được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làm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bằng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sáp</a:t>
            </a:r>
            <a:r>
              <a:rPr lang="en-US" sz="3200" dirty="0">
                <a:solidFill>
                  <a:srgbClr val="FF0000"/>
                </a:solidFill>
                <a:latin typeface="iCiel Crocante" panose="02000000000000000000" pitchFamily="2" charset="0"/>
              </a:rPr>
              <a:t>. </a:t>
            </a:r>
            <a:r>
              <a:rPr lang="en-US" sz="3200" dirty="0" err="1">
                <a:solidFill>
                  <a:srgbClr val="00B0F0"/>
                </a:solidFill>
                <a:latin typeface="iCiel Crocante" panose="02000000000000000000" pitchFamily="2" charset="0"/>
              </a:rPr>
              <a:t>Mỗi</a:t>
            </a:r>
            <a:r>
              <a:rPr lang="en-US" sz="3200" dirty="0">
                <a:solidFill>
                  <a:srgbClr val="00B0F0"/>
                </a:solidFill>
                <a:latin typeface="iCiel Crocante" panose="02000000000000000000" pitchFamily="2" charset="0"/>
              </a:rPr>
              <a:t> </a:t>
            </a:r>
            <a:r>
              <a:rPr lang="en-US" sz="3200" dirty="0" err="1">
                <a:solidFill>
                  <a:srgbClr val="00B0F0"/>
                </a:solidFill>
                <a:latin typeface="iCiel Crocante" panose="02000000000000000000" pitchFamily="2" charset="0"/>
              </a:rPr>
              <a:t>chiếc</a:t>
            </a:r>
            <a:r>
              <a:rPr lang="en-US" sz="3200" dirty="0">
                <a:solidFill>
                  <a:srgbClr val="00B0F0"/>
                </a:solidFill>
                <a:latin typeface="iCiel Crocante" panose="02000000000000000000" pitchFamily="2" charset="0"/>
              </a:rPr>
              <a:t> </a:t>
            </a:r>
            <a:r>
              <a:rPr lang="en-US" sz="3200" dirty="0" err="1">
                <a:solidFill>
                  <a:srgbClr val="00B0F0"/>
                </a:solidFill>
                <a:latin typeface="iCiel Crocante" panose="02000000000000000000" pitchFamily="2" charset="0"/>
              </a:rPr>
              <a:t>bút</a:t>
            </a:r>
            <a:r>
              <a:rPr lang="en-US" sz="3200" dirty="0">
                <a:solidFill>
                  <a:srgbClr val="00B0F0"/>
                </a:solidFill>
                <a:latin typeface="iCiel Crocante" panose="02000000000000000000" pitchFamily="2" charset="0"/>
              </a:rPr>
              <a:t> </a:t>
            </a:r>
            <a:r>
              <a:rPr lang="en-US" sz="3200" dirty="0" err="1">
                <a:solidFill>
                  <a:srgbClr val="00B0F0"/>
                </a:solidFill>
                <a:latin typeface="iCiel Crocante" panose="02000000000000000000" pitchFamily="2" charset="0"/>
              </a:rPr>
              <a:t>sáp</a:t>
            </a:r>
            <a:r>
              <a:rPr lang="en-US" sz="3200" dirty="0">
                <a:solidFill>
                  <a:srgbClr val="00B0F0"/>
                </a:solidFill>
                <a:latin typeface="iCiel Crocante" panose="02000000000000000000" pitchFamily="2" charset="0"/>
              </a:rPr>
              <a:t> </a:t>
            </a:r>
            <a:r>
              <a:rPr lang="en-US" sz="3200" dirty="0" err="1">
                <a:solidFill>
                  <a:srgbClr val="00B0F0"/>
                </a:solidFill>
                <a:latin typeface="iCiel Crocante" panose="02000000000000000000" pitchFamily="2" charset="0"/>
              </a:rPr>
              <a:t>lại</a:t>
            </a:r>
            <a:r>
              <a:rPr lang="en-US" sz="3200" dirty="0">
                <a:solidFill>
                  <a:srgbClr val="00B0F0"/>
                </a:solidFill>
                <a:latin typeface="iCiel Crocante" panose="02000000000000000000" pitchFamily="2" charset="0"/>
              </a:rPr>
              <a:t> </a:t>
            </a:r>
            <a:r>
              <a:rPr lang="en-US" sz="3200" dirty="0" err="1">
                <a:solidFill>
                  <a:srgbClr val="00B0F0"/>
                </a:solidFill>
                <a:latin typeface="iCiel Crocante" panose="02000000000000000000" pitchFamily="2" charset="0"/>
              </a:rPr>
              <a:t>có</a:t>
            </a:r>
            <a:r>
              <a:rPr lang="en-US" sz="3200" dirty="0">
                <a:solidFill>
                  <a:srgbClr val="00B0F0"/>
                </a:solidFill>
                <a:latin typeface="iCiel Crocante" panose="02000000000000000000" pitchFamily="2" charset="0"/>
              </a:rPr>
              <a:t> </a:t>
            </a:r>
            <a:r>
              <a:rPr lang="en-US" sz="3200" dirty="0" err="1">
                <a:solidFill>
                  <a:srgbClr val="00B0F0"/>
                </a:solidFill>
                <a:latin typeface="iCiel Crocante" panose="02000000000000000000" pitchFamily="2" charset="0"/>
              </a:rPr>
              <a:t>một</a:t>
            </a:r>
            <a:r>
              <a:rPr lang="en-US" sz="3200" dirty="0">
                <a:solidFill>
                  <a:srgbClr val="00B0F0"/>
                </a:solidFill>
                <a:latin typeface="iCiel Crocante" panose="02000000000000000000" pitchFamily="2" charset="0"/>
              </a:rPr>
              <a:t> </a:t>
            </a:r>
            <a:r>
              <a:rPr lang="en-US" sz="3200" dirty="0" err="1">
                <a:solidFill>
                  <a:srgbClr val="00B0F0"/>
                </a:solidFill>
                <a:latin typeface="iCiel Crocante" panose="02000000000000000000" pitchFamily="2" charset="0"/>
              </a:rPr>
              <a:t>màu</a:t>
            </a:r>
            <a:r>
              <a:rPr lang="en-US" sz="3200" dirty="0">
                <a:solidFill>
                  <a:srgbClr val="00B0F0"/>
                </a:solidFill>
                <a:latin typeface="iCiel Crocante" panose="02000000000000000000" pitchFamily="2" charset="0"/>
              </a:rPr>
              <a:t> </a:t>
            </a:r>
            <a:r>
              <a:rPr lang="en-US" sz="3200" dirty="0" err="1">
                <a:solidFill>
                  <a:srgbClr val="00B0F0"/>
                </a:solidFill>
                <a:latin typeface="iCiel Crocante" panose="02000000000000000000" pitchFamily="2" charset="0"/>
              </a:rPr>
              <a:t>khác</a:t>
            </a:r>
            <a:r>
              <a:rPr lang="en-US" sz="3200" dirty="0">
                <a:solidFill>
                  <a:srgbClr val="00B0F0"/>
                </a:solidFill>
                <a:latin typeface="iCiel Crocante" panose="02000000000000000000" pitchFamily="2" charset="0"/>
              </a:rPr>
              <a:t> </a:t>
            </a:r>
            <a:r>
              <a:rPr lang="en-US" sz="3200" dirty="0" err="1">
                <a:solidFill>
                  <a:srgbClr val="00B0F0"/>
                </a:solidFill>
                <a:latin typeface="iCiel Crocante" panose="02000000000000000000" pitchFamily="2" charset="0"/>
              </a:rPr>
              <a:t>nhau</a:t>
            </a:r>
            <a:r>
              <a:rPr lang="en-US" sz="3200" dirty="0">
                <a:solidFill>
                  <a:srgbClr val="FF0000"/>
                </a:solidFill>
                <a:latin typeface="iCiel Crocante" panose="02000000000000000000" pitchFamily="2" charset="0"/>
              </a:rPr>
              <a:t>. </a:t>
            </a:r>
            <a:r>
              <a:rPr lang="en-US" sz="3200" dirty="0" err="1">
                <a:latin typeface="iCiel Crocante" panose="02000000000000000000" pitchFamily="2" charset="0"/>
              </a:rPr>
              <a:t>Em</a:t>
            </a:r>
            <a:r>
              <a:rPr lang="en-US" sz="3200" dirty="0">
                <a:latin typeface="iCiel Crocante" panose="02000000000000000000" pitchFamily="2" charset="0"/>
              </a:rPr>
              <a:t> </a:t>
            </a:r>
            <a:r>
              <a:rPr lang="en-US" sz="3200" dirty="0" err="1">
                <a:latin typeface="iCiel Crocante" panose="02000000000000000000" pitchFamily="2" charset="0"/>
              </a:rPr>
              <a:t>dùng</a:t>
            </a:r>
            <a:r>
              <a:rPr lang="en-US" sz="3200" dirty="0">
                <a:latin typeface="iCiel Crocante" panose="02000000000000000000" pitchFamily="2" charset="0"/>
              </a:rPr>
              <a:t> </a:t>
            </a:r>
            <a:r>
              <a:rPr lang="en-US" sz="3200" dirty="0" err="1">
                <a:latin typeface="iCiel Crocante" panose="02000000000000000000" pitchFamily="2" charset="0"/>
              </a:rPr>
              <a:t>bút</a:t>
            </a:r>
            <a:r>
              <a:rPr lang="en-US" sz="3200" dirty="0">
                <a:latin typeface="iCiel Crocante" panose="02000000000000000000" pitchFamily="2" charset="0"/>
              </a:rPr>
              <a:t> </a:t>
            </a:r>
            <a:r>
              <a:rPr lang="en-US" sz="3200" dirty="0" err="1">
                <a:latin typeface="iCiel Crocante" panose="02000000000000000000" pitchFamily="2" charset="0"/>
              </a:rPr>
              <a:t>sáp</a:t>
            </a:r>
            <a:r>
              <a:rPr lang="en-US" sz="3200" dirty="0">
                <a:latin typeface="iCiel Crocante" panose="02000000000000000000" pitchFamily="2" charset="0"/>
              </a:rPr>
              <a:t> </a:t>
            </a:r>
            <a:r>
              <a:rPr lang="en-US" sz="3200" dirty="0" err="1">
                <a:latin typeface="iCiel Crocante" panose="02000000000000000000" pitchFamily="2" charset="0"/>
              </a:rPr>
              <a:t>màu</a:t>
            </a:r>
            <a:r>
              <a:rPr lang="en-US" sz="3200" dirty="0">
                <a:latin typeface="iCiel Crocante" panose="02000000000000000000" pitchFamily="2" charset="0"/>
              </a:rPr>
              <a:t> </a:t>
            </a:r>
            <a:r>
              <a:rPr lang="en-US" sz="3200" dirty="0" err="1">
                <a:latin typeface="iCiel Crocante" panose="02000000000000000000" pitchFamily="2" charset="0"/>
              </a:rPr>
              <a:t>đỏ</a:t>
            </a:r>
            <a:r>
              <a:rPr lang="en-US" sz="3200" dirty="0">
                <a:latin typeface="iCiel Crocante" panose="02000000000000000000" pitchFamily="2" charset="0"/>
              </a:rPr>
              <a:t> </a:t>
            </a:r>
            <a:r>
              <a:rPr lang="en-US" sz="3200" dirty="0" err="1">
                <a:latin typeface="iCiel Crocante" panose="02000000000000000000" pitchFamily="2" charset="0"/>
              </a:rPr>
              <a:t>tô</a:t>
            </a:r>
            <a:r>
              <a:rPr lang="en-US" sz="3200" dirty="0">
                <a:latin typeface="iCiel Crocante" panose="02000000000000000000" pitchFamily="2" charset="0"/>
              </a:rPr>
              <a:t> </a:t>
            </a:r>
            <a:r>
              <a:rPr lang="en-US" sz="3200" dirty="0" err="1">
                <a:latin typeface="iCiel Crocante" panose="02000000000000000000" pitchFamily="2" charset="0"/>
              </a:rPr>
              <a:t>những</a:t>
            </a:r>
            <a:r>
              <a:rPr lang="en-US" sz="3200" dirty="0">
                <a:latin typeface="iCiel Crocante" panose="02000000000000000000" pitchFamily="2" charset="0"/>
              </a:rPr>
              <a:t> </a:t>
            </a:r>
            <a:r>
              <a:rPr lang="en-US" sz="3200" dirty="0" err="1">
                <a:latin typeface="iCiel Crocante" panose="02000000000000000000" pitchFamily="2" charset="0"/>
              </a:rPr>
              <a:t>bông</a:t>
            </a:r>
            <a:r>
              <a:rPr lang="en-US" sz="3200" dirty="0">
                <a:latin typeface="iCiel Crocante" panose="02000000000000000000" pitchFamily="2" charset="0"/>
              </a:rPr>
              <a:t> </a:t>
            </a:r>
            <a:r>
              <a:rPr lang="en-US" sz="3200" dirty="0" err="1">
                <a:latin typeface="iCiel Crocante" panose="02000000000000000000" pitchFamily="2" charset="0"/>
              </a:rPr>
              <a:t>hoa</a:t>
            </a:r>
            <a:r>
              <a:rPr lang="en-US" sz="3200" dirty="0">
                <a:latin typeface="iCiel Crocante" panose="02000000000000000000" pitchFamily="2" charset="0"/>
              </a:rPr>
              <a:t> </a:t>
            </a:r>
            <a:r>
              <a:rPr lang="en-US" sz="3200" dirty="0" err="1">
                <a:latin typeface="iCiel Crocante" panose="02000000000000000000" pitchFamily="2" charset="0"/>
              </a:rPr>
              <a:t>hồng</a:t>
            </a:r>
            <a:r>
              <a:rPr lang="en-US" sz="3200" dirty="0">
                <a:latin typeface="iCiel Crocante" panose="02000000000000000000" pitchFamily="2" charset="0"/>
              </a:rPr>
              <a:t>, </a:t>
            </a:r>
            <a:r>
              <a:rPr lang="en-US" sz="3200" dirty="0" err="1">
                <a:latin typeface="iCiel Crocante" panose="02000000000000000000" pitchFamily="2" charset="0"/>
              </a:rPr>
              <a:t>dùng</a:t>
            </a:r>
            <a:r>
              <a:rPr lang="en-US" sz="3200" dirty="0">
                <a:latin typeface="iCiel Crocante" panose="02000000000000000000" pitchFamily="2" charset="0"/>
              </a:rPr>
              <a:t> </a:t>
            </a:r>
            <a:r>
              <a:rPr lang="en-US" sz="3200" dirty="0" err="1">
                <a:latin typeface="iCiel Crocante" panose="02000000000000000000" pitchFamily="2" charset="0"/>
              </a:rPr>
              <a:t>bút</a:t>
            </a:r>
            <a:r>
              <a:rPr lang="en-US" sz="3200" dirty="0">
                <a:latin typeface="iCiel Crocante" panose="02000000000000000000" pitchFamily="2" charset="0"/>
              </a:rPr>
              <a:t> </a:t>
            </a:r>
            <a:r>
              <a:rPr lang="en-US" sz="3200" dirty="0" err="1">
                <a:latin typeface="iCiel Crocante" panose="02000000000000000000" pitchFamily="2" charset="0"/>
              </a:rPr>
              <a:t>sáp</a:t>
            </a:r>
            <a:r>
              <a:rPr lang="en-US" sz="3200" dirty="0">
                <a:latin typeface="iCiel Crocante" panose="02000000000000000000" pitchFamily="2" charset="0"/>
              </a:rPr>
              <a:t> </a:t>
            </a:r>
            <a:r>
              <a:rPr lang="en-US" sz="3200" dirty="0" err="1">
                <a:latin typeface="iCiel Crocante" panose="02000000000000000000" pitchFamily="2" charset="0"/>
              </a:rPr>
              <a:t>màu</a:t>
            </a:r>
            <a:r>
              <a:rPr lang="en-US" sz="3200" dirty="0">
                <a:latin typeface="iCiel Crocante" panose="02000000000000000000" pitchFamily="2" charset="0"/>
              </a:rPr>
              <a:t> cam </a:t>
            </a:r>
            <a:r>
              <a:rPr lang="en-US" sz="3200" dirty="0" err="1">
                <a:latin typeface="iCiel Crocante" panose="02000000000000000000" pitchFamily="2" charset="0"/>
              </a:rPr>
              <a:t>để</a:t>
            </a:r>
            <a:r>
              <a:rPr lang="en-US" sz="3200" dirty="0">
                <a:latin typeface="iCiel Crocante" panose="02000000000000000000" pitchFamily="2" charset="0"/>
              </a:rPr>
              <a:t> </a:t>
            </a:r>
            <a:r>
              <a:rPr lang="en-US" sz="3200" dirty="0" err="1">
                <a:latin typeface="iCiel Crocante" panose="02000000000000000000" pitchFamily="2" charset="0"/>
              </a:rPr>
              <a:t>tô</a:t>
            </a:r>
            <a:r>
              <a:rPr lang="en-US" sz="3200" dirty="0">
                <a:latin typeface="iCiel Crocante" panose="02000000000000000000" pitchFamily="2" charset="0"/>
              </a:rPr>
              <a:t> </a:t>
            </a:r>
            <a:r>
              <a:rPr lang="en-US" sz="3200" dirty="0" err="1">
                <a:latin typeface="iCiel Crocante" panose="02000000000000000000" pitchFamily="2" charset="0"/>
              </a:rPr>
              <a:t>ông</a:t>
            </a:r>
            <a:r>
              <a:rPr lang="en-US" sz="3200" dirty="0">
                <a:latin typeface="iCiel Crocante" panose="02000000000000000000" pitchFamily="2" charset="0"/>
              </a:rPr>
              <a:t> </a:t>
            </a:r>
            <a:r>
              <a:rPr lang="en-US" sz="3200" dirty="0" err="1">
                <a:latin typeface="iCiel Crocante" panose="02000000000000000000" pitchFamily="2" charset="0"/>
              </a:rPr>
              <a:t>mặt</a:t>
            </a:r>
            <a:r>
              <a:rPr lang="en-US" sz="3200" dirty="0">
                <a:latin typeface="iCiel Crocante" panose="02000000000000000000" pitchFamily="2" charset="0"/>
              </a:rPr>
              <a:t> </a:t>
            </a:r>
            <a:r>
              <a:rPr lang="en-US" sz="3200" dirty="0" err="1">
                <a:latin typeface="iCiel Crocante" panose="02000000000000000000" pitchFamily="2" charset="0"/>
              </a:rPr>
              <a:t>trời</a:t>
            </a:r>
            <a:r>
              <a:rPr lang="en-US" sz="3200" dirty="0">
                <a:latin typeface="iCiel Crocante" panose="02000000000000000000" pitchFamily="2" charset="0"/>
              </a:rPr>
              <a:t>. </a:t>
            </a:r>
            <a:r>
              <a:rPr lang="en-US" sz="3200" dirty="0" err="1">
                <a:latin typeface="iCiel Crocante" panose="02000000000000000000" pitchFamily="2" charset="0"/>
              </a:rPr>
              <a:t>Nhờ</a:t>
            </a:r>
            <a:r>
              <a:rPr lang="en-US" sz="3200" dirty="0">
                <a:latin typeface="iCiel Crocante" panose="02000000000000000000" pitchFamily="2" charset="0"/>
              </a:rPr>
              <a:t> </a:t>
            </a:r>
            <a:r>
              <a:rPr lang="en-US" sz="3200" dirty="0" err="1">
                <a:latin typeface="iCiel Crocante" panose="02000000000000000000" pitchFamily="2" charset="0"/>
              </a:rPr>
              <a:t>có</a:t>
            </a:r>
            <a:r>
              <a:rPr lang="en-US" sz="3200" dirty="0">
                <a:latin typeface="iCiel Crocante" panose="02000000000000000000" pitchFamily="2" charset="0"/>
              </a:rPr>
              <a:t> </a:t>
            </a:r>
            <a:r>
              <a:rPr lang="en-US" sz="3200" dirty="0" err="1">
                <a:latin typeface="iCiel Crocante" panose="02000000000000000000" pitchFamily="2" charset="0"/>
              </a:rPr>
              <a:t>hộp</a:t>
            </a:r>
            <a:r>
              <a:rPr lang="en-US" sz="3200" dirty="0">
                <a:latin typeface="iCiel Crocante" panose="02000000000000000000" pitchFamily="2" charset="0"/>
              </a:rPr>
              <a:t> </a:t>
            </a:r>
            <a:r>
              <a:rPr lang="en-US" sz="3200" dirty="0" err="1">
                <a:latin typeface="iCiel Crocante" panose="02000000000000000000" pitchFamily="2" charset="0"/>
              </a:rPr>
              <a:t>bút</a:t>
            </a:r>
            <a:r>
              <a:rPr lang="en-US" sz="3200" dirty="0">
                <a:latin typeface="iCiel Crocante" panose="02000000000000000000" pitchFamily="2" charset="0"/>
              </a:rPr>
              <a:t> </a:t>
            </a:r>
            <a:r>
              <a:rPr lang="en-US" sz="3200" dirty="0" err="1">
                <a:latin typeface="iCiel Crocante" panose="02000000000000000000" pitchFamily="2" charset="0"/>
              </a:rPr>
              <a:t>này</a:t>
            </a:r>
            <a:r>
              <a:rPr lang="en-US" sz="3200" dirty="0">
                <a:latin typeface="iCiel Crocante" panose="02000000000000000000" pitchFamily="2" charset="0"/>
              </a:rPr>
              <a:t>, </a:t>
            </a:r>
            <a:r>
              <a:rPr lang="en-US" sz="3200" dirty="0" err="1">
                <a:latin typeface="iCiel Crocante" panose="02000000000000000000" pitchFamily="2" charset="0"/>
              </a:rPr>
              <a:t>em</a:t>
            </a:r>
            <a:r>
              <a:rPr lang="en-US" sz="3200" dirty="0">
                <a:latin typeface="iCiel Crocante" panose="02000000000000000000" pitchFamily="2" charset="0"/>
              </a:rPr>
              <a:t> </a:t>
            </a:r>
            <a:r>
              <a:rPr lang="en-US" sz="3200" dirty="0" err="1">
                <a:latin typeface="iCiel Crocante" panose="02000000000000000000" pitchFamily="2" charset="0"/>
              </a:rPr>
              <a:t>đã</a:t>
            </a:r>
            <a:r>
              <a:rPr lang="en-US" sz="3200" dirty="0">
                <a:latin typeface="iCiel Crocante" panose="02000000000000000000" pitchFamily="2" charset="0"/>
              </a:rPr>
              <a:t> </a:t>
            </a:r>
            <a:r>
              <a:rPr lang="en-US" sz="3200" dirty="0" err="1">
                <a:latin typeface="iCiel Crocante" panose="02000000000000000000" pitchFamily="2" charset="0"/>
              </a:rPr>
              <a:t>vẽ</a:t>
            </a:r>
            <a:r>
              <a:rPr lang="en-US" sz="3200" dirty="0">
                <a:latin typeface="iCiel Crocante" panose="02000000000000000000" pitchFamily="2" charset="0"/>
              </a:rPr>
              <a:t> </a:t>
            </a:r>
            <a:r>
              <a:rPr lang="en-US" sz="3200" dirty="0" err="1">
                <a:latin typeface="iCiel Crocante" panose="02000000000000000000" pitchFamily="2" charset="0"/>
              </a:rPr>
              <a:t>những</a:t>
            </a:r>
            <a:r>
              <a:rPr lang="en-US" sz="3200" dirty="0">
                <a:latin typeface="iCiel Crocante" panose="02000000000000000000" pitchFamily="2" charset="0"/>
              </a:rPr>
              <a:t> </a:t>
            </a:r>
            <a:r>
              <a:rPr lang="en-US" sz="3200" dirty="0" err="1">
                <a:latin typeface="iCiel Crocante" panose="02000000000000000000" pitchFamily="2" charset="0"/>
              </a:rPr>
              <a:t>bức</a:t>
            </a:r>
            <a:r>
              <a:rPr lang="en-US" sz="3200" dirty="0">
                <a:latin typeface="iCiel Crocante" panose="02000000000000000000" pitchFamily="2" charset="0"/>
              </a:rPr>
              <a:t> </a:t>
            </a:r>
            <a:r>
              <a:rPr lang="en-US" sz="3200" dirty="0" err="1">
                <a:latin typeface="iCiel Crocante" panose="02000000000000000000" pitchFamily="2" charset="0"/>
              </a:rPr>
              <a:t>tranh</a:t>
            </a:r>
            <a:r>
              <a:rPr lang="en-US" sz="3200" dirty="0">
                <a:latin typeface="iCiel Crocante" panose="02000000000000000000" pitchFamily="2" charset="0"/>
              </a:rPr>
              <a:t> </a:t>
            </a:r>
            <a:r>
              <a:rPr lang="en-US" sz="3200" dirty="0" err="1">
                <a:latin typeface="iCiel Crocante" panose="02000000000000000000" pitchFamily="2" charset="0"/>
              </a:rPr>
              <a:t>đẹp</a:t>
            </a:r>
            <a:r>
              <a:rPr lang="en-US" sz="3200" dirty="0">
                <a:latin typeface="iCiel Crocante" panose="02000000000000000000" pitchFamily="2" charset="0"/>
              </a:rPr>
              <a:t>. Ai ai </a:t>
            </a:r>
            <a:r>
              <a:rPr lang="en-US" sz="3200" dirty="0" err="1">
                <a:latin typeface="iCiel Crocante" panose="02000000000000000000" pitchFamily="2" charset="0"/>
              </a:rPr>
              <a:t>cũng</a:t>
            </a:r>
            <a:r>
              <a:rPr lang="en-US" sz="3200" dirty="0">
                <a:latin typeface="iCiel Crocante" panose="02000000000000000000" pitchFamily="2" charset="0"/>
              </a:rPr>
              <a:t> </a:t>
            </a:r>
            <a:r>
              <a:rPr lang="en-US" sz="3200" dirty="0" err="1">
                <a:latin typeface="iCiel Crocante" panose="02000000000000000000" pitchFamily="2" charset="0"/>
              </a:rPr>
              <a:t>khen</a:t>
            </a:r>
            <a:r>
              <a:rPr lang="en-US" sz="3200" dirty="0">
                <a:latin typeface="iCiel Crocante" panose="02000000000000000000" pitchFamily="2" charset="0"/>
              </a:rPr>
              <a:t> </a:t>
            </a:r>
            <a:r>
              <a:rPr lang="en-US" sz="3200" dirty="0" err="1">
                <a:latin typeface="iCiel Crocante" panose="02000000000000000000" pitchFamily="2" charset="0"/>
              </a:rPr>
              <a:t>ngợi</a:t>
            </a:r>
            <a:r>
              <a:rPr lang="en-US" sz="3200" dirty="0">
                <a:latin typeface="iCiel Crocante" panose="02000000000000000000" pitchFamily="2" charset="0"/>
              </a:rPr>
              <a:t> </a:t>
            </a:r>
            <a:r>
              <a:rPr lang="en-US" sz="3200" dirty="0" err="1">
                <a:latin typeface="iCiel Crocante" panose="02000000000000000000" pitchFamily="2" charset="0"/>
              </a:rPr>
              <a:t>bức</a:t>
            </a:r>
            <a:r>
              <a:rPr lang="en-US" sz="3200" dirty="0">
                <a:latin typeface="iCiel Crocante" panose="02000000000000000000" pitchFamily="2" charset="0"/>
              </a:rPr>
              <a:t> </a:t>
            </a:r>
            <a:r>
              <a:rPr lang="en-US" sz="3200" dirty="0" err="1">
                <a:latin typeface="iCiel Crocante" panose="02000000000000000000" pitchFamily="2" charset="0"/>
              </a:rPr>
              <a:t>tranh</a:t>
            </a:r>
            <a:r>
              <a:rPr lang="en-US" sz="3200" dirty="0">
                <a:latin typeface="iCiel Crocante" panose="02000000000000000000" pitchFamily="2" charset="0"/>
              </a:rPr>
              <a:t> </a:t>
            </a:r>
            <a:r>
              <a:rPr lang="en-US" sz="3200" dirty="0" err="1">
                <a:latin typeface="iCiel Crocante" panose="02000000000000000000" pitchFamily="2" charset="0"/>
              </a:rPr>
              <a:t>công</a:t>
            </a:r>
            <a:r>
              <a:rPr lang="en-US" sz="3200" dirty="0">
                <a:latin typeface="iCiel Crocante" panose="02000000000000000000" pitchFamily="2" charset="0"/>
              </a:rPr>
              <a:t> </a:t>
            </a:r>
            <a:r>
              <a:rPr lang="en-US" sz="3200" dirty="0" err="1">
                <a:latin typeface="iCiel Crocante" panose="02000000000000000000" pitchFamily="2" charset="0"/>
              </a:rPr>
              <a:t>viên</a:t>
            </a:r>
            <a:r>
              <a:rPr lang="en-US" sz="3200" dirty="0">
                <a:latin typeface="iCiel Crocante" panose="02000000000000000000" pitchFamily="2" charset="0"/>
              </a:rPr>
              <a:t> </a:t>
            </a:r>
            <a:r>
              <a:rPr lang="en-US" sz="3200" dirty="0" err="1">
                <a:latin typeface="iCiel Crocante" panose="02000000000000000000" pitchFamily="2" charset="0"/>
              </a:rPr>
              <a:t>với</a:t>
            </a:r>
            <a:r>
              <a:rPr lang="en-US" sz="3200" dirty="0">
                <a:latin typeface="iCiel Crocante" panose="02000000000000000000" pitchFamily="2" charset="0"/>
              </a:rPr>
              <a:t> </a:t>
            </a:r>
            <a:r>
              <a:rPr lang="en-US" sz="3200" dirty="0" err="1">
                <a:latin typeface="iCiel Crocante" panose="02000000000000000000" pitchFamily="2" charset="0"/>
              </a:rPr>
              <a:t>màu</a:t>
            </a:r>
            <a:r>
              <a:rPr lang="en-US" sz="3200" dirty="0">
                <a:latin typeface="iCiel Crocante" panose="02000000000000000000" pitchFamily="2" charset="0"/>
              </a:rPr>
              <a:t> </a:t>
            </a:r>
            <a:r>
              <a:rPr lang="en-US" sz="3200" dirty="0" err="1">
                <a:latin typeface="iCiel Crocante" panose="02000000000000000000" pitchFamily="2" charset="0"/>
              </a:rPr>
              <a:t>sắc</a:t>
            </a:r>
            <a:r>
              <a:rPr lang="en-US" sz="3200" dirty="0">
                <a:latin typeface="iCiel Crocante" panose="02000000000000000000" pitchFamily="2" charset="0"/>
              </a:rPr>
              <a:t> </a:t>
            </a:r>
            <a:r>
              <a:rPr lang="en-US" sz="3200" dirty="0" err="1">
                <a:latin typeface="iCiel Crocante" panose="02000000000000000000" pitchFamily="2" charset="0"/>
              </a:rPr>
              <a:t>rực</a:t>
            </a:r>
            <a:r>
              <a:rPr lang="en-US" sz="3200" dirty="0">
                <a:latin typeface="iCiel Crocante" panose="02000000000000000000" pitchFamily="2" charset="0"/>
              </a:rPr>
              <a:t> </a:t>
            </a:r>
            <a:r>
              <a:rPr lang="en-US" sz="3200" dirty="0" err="1">
                <a:latin typeface="iCiel Crocante" panose="02000000000000000000" pitchFamily="2" charset="0"/>
              </a:rPr>
              <a:t>rỡ</a:t>
            </a:r>
            <a:r>
              <a:rPr lang="en-US" sz="3200" dirty="0">
                <a:latin typeface="iCiel Crocante" panose="02000000000000000000" pitchFamily="2" charset="0"/>
              </a:rPr>
              <a:t>.</a:t>
            </a:r>
          </a:p>
        </p:txBody>
      </p:sp>
    </p:spTree>
    <p:extLst>
      <p:ext uri="{BB962C8B-B14F-4D97-AF65-F5344CB8AC3E}">
        <p14:creationId xmlns:p14="http://schemas.microsoft.com/office/powerpoint/2010/main" val="4060334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05C553B-76D6-40C2-9444-290FF0CAAE6A}"/>
              </a:ext>
            </a:extLst>
          </p:cNvPr>
          <p:cNvSpPr txBox="1"/>
          <p:nvPr/>
        </p:nvSpPr>
        <p:spPr>
          <a:xfrm>
            <a:off x="168812" y="466330"/>
            <a:ext cx="8736037" cy="5925340"/>
          </a:xfrm>
          <a:prstGeom prst="rect">
            <a:avLst/>
          </a:prstGeom>
          <a:noFill/>
        </p:spPr>
        <p:txBody>
          <a:bodyPr wrap="square" rtlCol="0">
            <a:spAutoFit/>
          </a:bodyPr>
          <a:lstStyle/>
          <a:p>
            <a:pPr>
              <a:lnSpc>
                <a:spcPct val="150000"/>
              </a:lnSpc>
            </a:pP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năm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mới</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mẹ</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mua</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cho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em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một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cái</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tẩy</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trông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nó</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thật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xinh</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xắn</a:t>
            </a:r>
            <a:r>
              <a:rPr lang="en-US" sz="3200" dirty="0">
                <a:solidFill>
                  <a:srgbClr val="FF0000"/>
                </a:solidFill>
                <a:latin typeface="iCiel Crocante" panose="02000000000000000000" pitchFamily="2" charset="0"/>
              </a:rPr>
              <a:t>. </a:t>
            </a:r>
            <a:r>
              <a:rPr lang="en-US" sz="3200" dirty="0" err="1">
                <a:latin typeface="iCiel Crocante" panose="02000000000000000000" pitchFamily="2" charset="0"/>
              </a:rPr>
              <a:t>Cái</a:t>
            </a:r>
            <a:r>
              <a:rPr lang="en-US" sz="3200" dirty="0">
                <a:latin typeface="iCiel Crocante" panose="02000000000000000000" pitchFamily="2" charset="0"/>
              </a:rPr>
              <a:t> </a:t>
            </a:r>
            <a:r>
              <a:rPr lang="en-US" sz="3200" dirty="0" err="1">
                <a:latin typeface="iCiel Crocante" panose="02000000000000000000" pitchFamily="2" charset="0"/>
              </a:rPr>
              <a:t>tẩy</a:t>
            </a:r>
            <a:r>
              <a:rPr lang="en-US" sz="3200" dirty="0">
                <a:latin typeface="iCiel Crocante" panose="02000000000000000000" pitchFamily="2" charset="0"/>
              </a:rPr>
              <a:t> </a:t>
            </a:r>
            <a:r>
              <a:rPr lang="en-US" sz="3200" dirty="0" err="1">
                <a:latin typeface="iCiel Crocante" panose="02000000000000000000" pitchFamily="2" charset="0"/>
              </a:rPr>
              <a:t>có</a:t>
            </a:r>
            <a:r>
              <a:rPr lang="en-US" sz="3200" dirty="0">
                <a:latin typeface="iCiel Crocante" panose="02000000000000000000" pitchFamily="2" charset="0"/>
              </a:rPr>
              <a:t> </a:t>
            </a:r>
            <a:r>
              <a:rPr lang="en-US" sz="3200" dirty="0" err="1">
                <a:latin typeface="iCiel Crocante" panose="02000000000000000000" pitchFamily="2" charset="0"/>
              </a:rPr>
              <a:t>hình</a:t>
            </a:r>
            <a:r>
              <a:rPr lang="en-US" sz="3200" dirty="0">
                <a:latin typeface="iCiel Crocante" panose="02000000000000000000" pitchFamily="2" charset="0"/>
              </a:rPr>
              <a:t> </a:t>
            </a:r>
            <a:r>
              <a:rPr lang="en-US" sz="3200" dirty="0" err="1">
                <a:latin typeface="iCiel Crocante" panose="02000000000000000000" pitchFamily="2" charset="0"/>
              </a:rPr>
              <a:t>vuông</a:t>
            </a:r>
            <a:r>
              <a:rPr lang="en-US" sz="3200" dirty="0">
                <a:latin typeface="iCiel Crocante" panose="02000000000000000000" pitchFamily="2" charset="0"/>
              </a:rPr>
              <a:t>, </a:t>
            </a:r>
            <a:r>
              <a:rPr lang="en-US" sz="3200" dirty="0" err="1">
                <a:solidFill>
                  <a:srgbClr val="FF0000"/>
                </a:solidFill>
                <a:latin typeface="iCiel Crocante" panose="02000000000000000000" pitchFamily="2" charset="0"/>
              </a:rPr>
              <a:t>mỗi</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chiều</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là</a:t>
            </a:r>
            <a:r>
              <a:rPr lang="en-US" sz="3200" dirty="0">
                <a:solidFill>
                  <a:srgbClr val="FF0000"/>
                </a:solidFill>
                <a:latin typeface="iCiel Crocante" panose="02000000000000000000" pitchFamily="2" charset="0"/>
              </a:rPr>
              <a:t> 4 cm. </a:t>
            </a:r>
            <a:r>
              <a:rPr lang="en-US" sz="3200" dirty="0" err="1">
                <a:solidFill>
                  <a:srgbClr val="FF0000"/>
                </a:solidFill>
                <a:latin typeface="iCiel Crocante" panose="02000000000000000000" pitchFamily="2" charset="0"/>
              </a:rPr>
              <a:t>Tẩy</a:t>
            </a:r>
            <a:r>
              <a:rPr lang="en-US" sz="3200" dirty="0">
                <a:solidFill>
                  <a:srgbClr val="FF0000"/>
                </a:solidFill>
                <a:latin typeface="iCiel Crocante" panose="02000000000000000000" pitchFamily="2" charset="0"/>
              </a:rPr>
              <a:t> </a:t>
            </a:r>
            <a:r>
              <a:rPr lang="en-US" sz="3200" dirty="0" err="1">
                <a:latin typeface="iCiel Crocante" panose="02000000000000000000" pitchFamily="2" charset="0"/>
              </a:rPr>
              <a:t>được</a:t>
            </a:r>
            <a:r>
              <a:rPr lang="en-US" sz="3200" dirty="0">
                <a:latin typeface="iCiel Crocante" panose="02000000000000000000" pitchFamily="2" charset="0"/>
              </a:rPr>
              <a:t> </a:t>
            </a:r>
            <a:r>
              <a:rPr lang="en-US" sz="3200" dirty="0" err="1">
                <a:latin typeface="iCiel Crocante" panose="02000000000000000000" pitchFamily="2" charset="0"/>
              </a:rPr>
              <a:t>làm</a:t>
            </a:r>
            <a:r>
              <a:rPr lang="en-US" sz="3200" dirty="0">
                <a:latin typeface="iCiel Crocante" panose="02000000000000000000" pitchFamily="2" charset="0"/>
              </a:rPr>
              <a:t> </a:t>
            </a:r>
            <a:r>
              <a:rPr lang="en-US" sz="3200" dirty="0" err="1">
                <a:latin typeface="iCiel Crocante" panose="02000000000000000000" pitchFamily="2" charset="0"/>
              </a:rPr>
              <a:t>bằng</a:t>
            </a:r>
            <a:r>
              <a:rPr lang="en-US" sz="3200" dirty="0">
                <a:latin typeface="iCiel Crocante" panose="02000000000000000000" pitchFamily="2" charset="0"/>
              </a:rPr>
              <a:t> </a:t>
            </a:r>
            <a:r>
              <a:rPr lang="en-US" sz="3200" dirty="0" err="1">
                <a:latin typeface="iCiel Crocante" panose="02000000000000000000" pitchFamily="2" charset="0"/>
              </a:rPr>
              <a:t>cao</a:t>
            </a:r>
            <a:r>
              <a:rPr lang="en-US" sz="3200" dirty="0">
                <a:latin typeface="iCiel Crocante" panose="02000000000000000000" pitchFamily="2" charset="0"/>
              </a:rPr>
              <a:t> </a:t>
            </a:r>
            <a:r>
              <a:rPr lang="en-US" sz="3200" dirty="0" err="1">
                <a:latin typeface="iCiel Crocante" panose="02000000000000000000" pitchFamily="2" charset="0"/>
              </a:rPr>
              <a:t>su</a:t>
            </a:r>
            <a:r>
              <a:rPr lang="en-US" sz="3200" dirty="0">
                <a:latin typeface="iCiel Crocante" panose="02000000000000000000" pitchFamily="2" charset="0"/>
              </a:rPr>
              <a:t>. </a:t>
            </a:r>
            <a:r>
              <a:rPr lang="en-US" sz="3200" dirty="0" err="1">
                <a:latin typeface="iCiel Crocante" panose="02000000000000000000" pitchFamily="2" charset="0"/>
              </a:rPr>
              <a:t>Nó</a:t>
            </a:r>
            <a:r>
              <a:rPr lang="en-US" sz="3200" dirty="0">
                <a:latin typeface="iCiel Crocante" panose="02000000000000000000" pitchFamily="2" charset="0"/>
              </a:rPr>
              <a:t> </a:t>
            </a:r>
            <a:r>
              <a:rPr lang="en-US" sz="3200" dirty="0" err="1">
                <a:latin typeface="iCiel Crocante" panose="02000000000000000000" pitchFamily="2" charset="0"/>
              </a:rPr>
              <a:t>được</a:t>
            </a:r>
            <a:r>
              <a:rPr lang="en-US" sz="3200" dirty="0">
                <a:latin typeface="iCiel Crocante" panose="02000000000000000000" pitchFamily="2" charset="0"/>
              </a:rPr>
              <a:t> </a:t>
            </a:r>
            <a:r>
              <a:rPr lang="en-US" sz="3200" dirty="0" err="1">
                <a:latin typeface="iCiel Crocante" panose="02000000000000000000" pitchFamily="2" charset="0"/>
              </a:rPr>
              <a:t>khoác</a:t>
            </a:r>
            <a:r>
              <a:rPr lang="en-US" sz="3200" dirty="0">
                <a:latin typeface="iCiel Crocante" panose="02000000000000000000" pitchFamily="2" charset="0"/>
              </a:rPr>
              <a:t> </a:t>
            </a:r>
            <a:r>
              <a:rPr lang="en-US" sz="3200" dirty="0" err="1">
                <a:latin typeface="iCiel Crocante" panose="02000000000000000000" pitchFamily="2" charset="0"/>
              </a:rPr>
              <a:t>tấm</a:t>
            </a:r>
            <a:r>
              <a:rPr lang="en-US" sz="3200" dirty="0">
                <a:latin typeface="iCiel Crocante" panose="02000000000000000000" pitchFamily="2" charset="0"/>
              </a:rPr>
              <a:t> </a:t>
            </a:r>
            <a:r>
              <a:rPr lang="en-US" sz="3200" dirty="0" err="1">
                <a:latin typeface="iCiel Crocante" panose="02000000000000000000" pitchFamily="2" charset="0"/>
              </a:rPr>
              <a:t>áo</a:t>
            </a:r>
            <a:r>
              <a:rPr lang="en-US" sz="3200" dirty="0">
                <a:latin typeface="iCiel Crocante" panose="02000000000000000000" pitchFamily="2" charset="0"/>
              </a:rPr>
              <a:t> </a:t>
            </a:r>
            <a:r>
              <a:rPr lang="en-US" sz="3200" dirty="0" err="1">
                <a:latin typeface="iCiel Crocante" panose="02000000000000000000" pitchFamily="2" charset="0"/>
              </a:rPr>
              <a:t>trắng</a:t>
            </a:r>
            <a:r>
              <a:rPr lang="en-US" sz="3200" dirty="0">
                <a:latin typeface="iCiel Crocante" panose="02000000000000000000" pitchFamily="2" charset="0"/>
              </a:rPr>
              <a:t> </a:t>
            </a:r>
            <a:r>
              <a:rPr lang="en-US" sz="3200" dirty="0" err="1">
                <a:latin typeface="iCiel Crocante" panose="02000000000000000000" pitchFamily="2" charset="0"/>
              </a:rPr>
              <a:t>tinh</a:t>
            </a:r>
            <a:r>
              <a:rPr lang="en-US" sz="3200" dirty="0">
                <a:latin typeface="iCiel Crocante" panose="02000000000000000000" pitchFamily="2" charset="0"/>
              </a:rPr>
              <a:t>. </a:t>
            </a:r>
            <a:r>
              <a:rPr lang="en-US" sz="3200" dirty="0" err="1">
                <a:latin typeface="iCiel Crocante" panose="02000000000000000000" pitchFamily="2" charset="0"/>
              </a:rPr>
              <a:t>Nó</a:t>
            </a:r>
            <a:r>
              <a:rPr lang="en-US" sz="3200" dirty="0">
                <a:latin typeface="iCiel Crocante" panose="02000000000000000000" pitchFamily="2" charset="0"/>
              </a:rPr>
              <a:t> </a:t>
            </a:r>
            <a:r>
              <a:rPr lang="en-US" sz="3200" dirty="0" err="1">
                <a:latin typeface="iCiel Crocante" panose="02000000000000000000" pitchFamily="2" charset="0"/>
              </a:rPr>
              <a:t>giúp</a:t>
            </a:r>
            <a:r>
              <a:rPr lang="en-US" sz="3200" dirty="0">
                <a:latin typeface="iCiel Crocante" panose="02000000000000000000" pitchFamily="2" charset="0"/>
              </a:rPr>
              <a:t> </a:t>
            </a:r>
            <a:r>
              <a:rPr lang="en-US" sz="3200" dirty="0" err="1">
                <a:latin typeface="iCiel Crocante" panose="02000000000000000000" pitchFamily="2" charset="0"/>
              </a:rPr>
              <a:t>em</a:t>
            </a:r>
            <a:r>
              <a:rPr lang="en-US" sz="3200" dirty="0">
                <a:latin typeface="iCiel Crocante" panose="02000000000000000000" pitchFamily="2" charset="0"/>
              </a:rPr>
              <a:t> </a:t>
            </a:r>
            <a:r>
              <a:rPr lang="en-US" sz="3200" dirty="0" err="1">
                <a:latin typeface="iCiel Crocante" panose="02000000000000000000" pitchFamily="2" charset="0"/>
              </a:rPr>
              <a:t>xóa</a:t>
            </a:r>
            <a:r>
              <a:rPr lang="en-US" sz="3200" dirty="0">
                <a:latin typeface="iCiel Crocante" panose="02000000000000000000" pitchFamily="2" charset="0"/>
              </a:rPr>
              <a:t> </a:t>
            </a:r>
            <a:r>
              <a:rPr lang="en-US" sz="3200" dirty="0" err="1">
                <a:latin typeface="iCiel Crocante" panose="02000000000000000000" pitchFamily="2" charset="0"/>
              </a:rPr>
              <a:t>những</a:t>
            </a:r>
            <a:r>
              <a:rPr lang="en-US" sz="3200" dirty="0">
                <a:latin typeface="iCiel Crocante" panose="02000000000000000000" pitchFamily="2" charset="0"/>
              </a:rPr>
              <a:t> </a:t>
            </a:r>
            <a:r>
              <a:rPr lang="en-US" sz="3200" dirty="0" err="1">
                <a:latin typeface="iCiel Crocante" panose="02000000000000000000" pitchFamily="2" charset="0"/>
              </a:rPr>
              <a:t>đường</a:t>
            </a:r>
            <a:r>
              <a:rPr lang="en-US" sz="3200" dirty="0">
                <a:latin typeface="iCiel Crocante" panose="02000000000000000000" pitchFamily="2" charset="0"/>
              </a:rPr>
              <a:t> </a:t>
            </a:r>
            <a:r>
              <a:rPr lang="en-US" sz="3200" dirty="0" err="1">
                <a:latin typeface="iCiel Crocante" panose="02000000000000000000" pitchFamily="2" charset="0"/>
              </a:rPr>
              <a:t>nét</a:t>
            </a:r>
            <a:r>
              <a:rPr lang="en-US" sz="3200" dirty="0">
                <a:latin typeface="iCiel Crocante" panose="02000000000000000000" pitchFamily="2" charset="0"/>
              </a:rPr>
              <a:t> </a:t>
            </a:r>
            <a:r>
              <a:rPr lang="en-US" sz="3200" dirty="0" err="1">
                <a:latin typeface="iCiel Crocante" panose="02000000000000000000" pitchFamily="2" charset="0"/>
              </a:rPr>
              <a:t>sai</a:t>
            </a:r>
            <a:r>
              <a:rPr lang="en-US" sz="3200" dirty="0">
                <a:latin typeface="iCiel Crocante" panose="02000000000000000000" pitchFamily="2" charset="0"/>
              </a:rPr>
              <a:t> </a:t>
            </a:r>
            <a:r>
              <a:rPr lang="en-US" sz="3200" dirty="0" err="1">
                <a:latin typeface="iCiel Crocante" panose="02000000000000000000" pitchFamily="2" charset="0"/>
              </a:rPr>
              <a:t>và</a:t>
            </a:r>
            <a:r>
              <a:rPr lang="en-US" sz="3200" dirty="0">
                <a:latin typeface="iCiel Crocante" panose="02000000000000000000" pitchFamily="2" charset="0"/>
              </a:rPr>
              <a:t> </a:t>
            </a:r>
            <a:r>
              <a:rPr lang="en-US" sz="3200" dirty="0" err="1">
                <a:latin typeface="iCiel Crocante" panose="02000000000000000000" pitchFamily="2" charset="0"/>
              </a:rPr>
              <a:t>xấu</a:t>
            </a:r>
            <a:r>
              <a:rPr lang="en-US" sz="3200" dirty="0">
                <a:latin typeface="iCiel Crocante" panose="02000000000000000000" pitchFamily="2" charset="0"/>
              </a:rPr>
              <a:t>, </a:t>
            </a:r>
            <a:r>
              <a:rPr lang="en-US" sz="3200" dirty="0" err="1">
                <a:latin typeface="iCiel Crocante" panose="02000000000000000000" pitchFamily="2" charset="0"/>
              </a:rPr>
              <a:t>xóa</a:t>
            </a:r>
            <a:r>
              <a:rPr lang="en-US" sz="3200" dirty="0">
                <a:latin typeface="iCiel Crocante" panose="02000000000000000000" pitchFamily="2" charset="0"/>
              </a:rPr>
              <a:t> </a:t>
            </a:r>
            <a:r>
              <a:rPr lang="en-US" sz="3200" dirty="0" err="1">
                <a:latin typeface="iCiel Crocante" panose="02000000000000000000" pitchFamily="2" charset="0"/>
              </a:rPr>
              <a:t>xong</a:t>
            </a:r>
            <a:r>
              <a:rPr lang="en-US" sz="3200" dirty="0">
                <a:latin typeface="iCiel Crocante" panose="02000000000000000000" pitchFamily="2" charset="0"/>
              </a:rPr>
              <a:t> </a:t>
            </a:r>
            <a:r>
              <a:rPr lang="en-US" sz="3200" dirty="0" err="1">
                <a:latin typeface="iCiel Crocante" panose="02000000000000000000" pitchFamily="2" charset="0"/>
              </a:rPr>
              <a:t>tờ</a:t>
            </a:r>
            <a:r>
              <a:rPr lang="en-US" sz="3200" dirty="0">
                <a:latin typeface="iCiel Crocante" panose="02000000000000000000" pitchFamily="2" charset="0"/>
              </a:rPr>
              <a:t> </a:t>
            </a:r>
            <a:r>
              <a:rPr lang="en-US" sz="3200" dirty="0" err="1">
                <a:latin typeface="iCiel Crocante" panose="02000000000000000000" pitchFamily="2" charset="0"/>
              </a:rPr>
              <a:t>giấy</a:t>
            </a:r>
            <a:r>
              <a:rPr lang="en-US" sz="3200" dirty="0">
                <a:latin typeface="iCiel Crocante" panose="02000000000000000000" pitchFamily="2" charset="0"/>
              </a:rPr>
              <a:t> </a:t>
            </a:r>
            <a:r>
              <a:rPr lang="en-US" sz="3200" dirty="0" err="1">
                <a:latin typeface="iCiel Crocante" panose="02000000000000000000" pitchFamily="2" charset="0"/>
              </a:rPr>
              <a:t>lại</a:t>
            </a:r>
            <a:r>
              <a:rPr lang="en-US" sz="3200" dirty="0">
                <a:latin typeface="iCiel Crocante" panose="02000000000000000000" pitchFamily="2" charset="0"/>
              </a:rPr>
              <a:t> </a:t>
            </a:r>
            <a:r>
              <a:rPr lang="en-US" sz="3200" dirty="0" err="1">
                <a:latin typeface="iCiel Crocante" panose="02000000000000000000" pitchFamily="2" charset="0"/>
              </a:rPr>
              <a:t>sạch</a:t>
            </a:r>
            <a:r>
              <a:rPr lang="en-US" sz="3200" dirty="0">
                <a:latin typeface="iCiel Crocante" panose="02000000000000000000" pitchFamily="2" charset="0"/>
              </a:rPr>
              <a:t> </a:t>
            </a:r>
            <a:r>
              <a:rPr lang="en-US" sz="3200" dirty="0" err="1">
                <a:latin typeface="iCiel Crocante" panose="02000000000000000000" pitchFamily="2" charset="0"/>
              </a:rPr>
              <a:t>và</a:t>
            </a:r>
            <a:r>
              <a:rPr lang="en-US" sz="3200" dirty="0">
                <a:latin typeface="iCiel Crocante" panose="02000000000000000000" pitchFamily="2" charset="0"/>
              </a:rPr>
              <a:t> </a:t>
            </a:r>
            <a:r>
              <a:rPr lang="en-US" sz="3200" dirty="0" err="1">
                <a:latin typeface="iCiel Crocante" panose="02000000000000000000" pitchFamily="2" charset="0"/>
              </a:rPr>
              <a:t>đẹp</a:t>
            </a:r>
            <a:r>
              <a:rPr lang="en-US" sz="3200" dirty="0">
                <a:latin typeface="iCiel Crocante" panose="02000000000000000000" pitchFamily="2" charset="0"/>
              </a:rPr>
              <a:t> </a:t>
            </a:r>
            <a:r>
              <a:rPr lang="en-US" sz="3200" dirty="0" err="1">
                <a:latin typeface="iCiel Crocante" panose="02000000000000000000" pitchFamily="2" charset="0"/>
              </a:rPr>
              <a:t>như</a:t>
            </a:r>
            <a:r>
              <a:rPr lang="en-US" sz="3200" dirty="0">
                <a:latin typeface="iCiel Crocante" panose="02000000000000000000" pitchFamily="2" charset="0"/>
              </a:rPr>
              <a:t> </a:t>
            </a:r>
            <a:r>
              <a:rPr lang="en-US" sz="3200" dirty="0" err="1">
                <a:latin typeface="iCiel Crocante" panose="02000000000000000000" pitchFamily="2" charset="0"/>
              </a:rPr>
              <a:t>mới</a:t>
            </a:r>
            <a:r>
              <a:rPr lang="en-US" sz="3200" dirty="0">
                <a:latin typeface="iCiel Crocante" panose="02000000000000000000" pitchFamily="2" charset="0"/>
              </a:rPr>
              <a:t>. </a:t>
            </a:r>
            <a:r>
              <a:rPr lang="en-US" sz="3200" dirty="0" err="1">
                <a:latin typeface="iCiel Crocante" panose="02000000000000000000" pitchFamily="2" charset="0"/>
              </a:rPr>
              <a:t>Lúc</a:t>
            </a:r>
            <a:r>
              <a:rPr lang="en-US" sz="3200" dirty="0">
                <a:latin typeface="iCiel Crocante" panose="02000000000000000000" pitchFamily="2" charset="0"/>
              </a:rPr>
              <a:t> </a:t>
            </a:r>
            <a:r>
              <a:rPr lang="en-US" sz="3200" dirty="0" err="1">
                <a:latin typeface="iCiel Crocante" panose="02000000000000000000" pitchFamily="2" charset="0"/>
              </a:rPr>
              <a:t>mới</a:t>
            </a:r>
            <a:r>
              <a:rPr lang="en-US" sz="3200" dirty="0">
                <a:latin typeface="iCiel Crocante" panose="02000000000000000000" pitchFamily="2" charset="0"/>
              </a:rPr>
              <a:t> </a:t>
            </a:r>
            <a:r>
              <a:rPr lang="en-US" sz="3200" dirty="0" err="1">
                <a:latin typeface="iCiel Crocante" panose="02000000000000000000" pitchFamily="2" charset="0"/>
              </a:rPr>
              <a:t>mua</a:t>
            </a:r>
            <a:r>
              <a:rPr lang="en-US" sz="3200" dirty="0">
                <a:latin typeface="iCiel Crocante" panose="02000000000000000000" pitchFamily="2" charset="0"/>
              </a:rPr>
              <a:t>, </a:t>
            </a:r>
            <a:r>
              <a:rPr lang="en-US" sz="3200" dirty="0" err="1">
                <a:latin typeface="iCiel Crocante" panose="02000000000000000000" pitchFamily="2" charset="0"/>
              </a:rPr>
              <a:t>nó</a:t>
            </a:r>
            <a:r>
              <a:rPr lang="en-US" sz="3200" dirty="0">
                <a:latin typeface="iCiel Crocante" panose="02000000000000000000" pitchFamily="2" charset="0"/>
              </a:rPr>
              <a:t> </a:t>
            </a:r>
            <a:r>
              <a:rPr lang="en-US" sz="3200" dirty="0" err="1">
                <a:latin typeface="iCiel Crocante" panose="02000000000000000000" pitchFamily="2" charset="0"/>
              </a:rPr>
              <a:t>rất</a:t>
            </a:r>
            <a:r>
              <a:rPr lang="en-US" sz="3200" dirty="0">
                <a:latin typeface="iCiel Crocante" panose="02000000000000000000" pitchFamily="2" charset="0"/>
              </a:rPr>
              <a:t> </a:t>
            </a:r>
            <a:r>
              <a:rPr lang="en-US" sz="3200" dirty="0" err="1">
                <a:latin typeface="iCiel Crocante" panose="02000000000000000000" pitchFamily="2" charset="0"/>
              </a:rPr>
              <a:t>đẹp</a:t>
            </a:r>
            <a:r>
              <a:rPr lang="en-US" sz="3200" dirty="0">
                <a:latin typeface="iCiel Crocante" panose="02000000000000000000" pitchFamily="2" charset="0"/>
              </a:rPr>
              <a:t> </a:t>
            </a:r>
            <a:r>
              <a:rPr lang="en-US" sz="3200" dirty="0" err="1">
                <a:latin typeface="iCiel Crocante" panose="02000000000000000000" pitchFamily="2" charset="0"/>
              </a:rPr>
              <a:t>và</a:t>
            </a:r>
            <a:r>
              <a:rPr lang="en-US" sz="3200" dirty="0">
                <a:latin typeface="iCiel Crocante" panose="02000000000000000000" pitchFamily="2" charset="0"/>
              </a:rPr>
              <a:t> </a:t>
            </a:r>
            <a:r>
              <a:rPr lang="en-US" sz="3200" dirty="0" err="1">
                <a:latin typeface="iCiel Crocante" panose="02000000000000000000" pitchFamily="2" charset="0"/>
              </a:rPr>
              <a:t>xinh</a:t>
            </a:r>
            <a:r>
              <a:rPr lang="en-US" sz="3200" dirty="0">
                <a:latin typeface="iCiel Crocante" panose="02000000000000000000" pitchFamily="2" charset="0"/>
              </a:rPr>
              <a:t> </a:t>
            </a:r>
            <a:r>
              <a:rPr lang="en-US" sz="3200" dirty="0" err="1">
                <a:latin typeface="iCiel Crocante" panose="02000000000000000000" pitchFamily="2" charset="0"/>
              </a:rPr>
              <a:t>xắn</a:t>
            </a:r>
            <a:r>
              <a:rPr lang="en-US" sz="3200" dirty="0">
                <a:latin typeface="iCiel Crocante" panose="02000000000000000000" pitchFamily="2" charset="0"/>
              </a:rPr>
              <a:t>. </a:t>
            </a:r>
            <a:r>
              <a:rPr lang="en-US" sz="3200" dirty="0" err="1">
                <a:latin typeface="iCiel Crocante" panose="02000000000000000000" pitchFamily="2" charset="0"/>
              </a:rPr>
              <a:t>Bây</a:t>
            </a:r>
            <a:r>
              <a:rPr lang="en-US" sz="3200" dirty="0">
                <a:latin typeface="iCiel Crocante" panose="02000000000000000000" pitchFamily="2" charset="0"/>
              </a:rPr>
              <a:t> </a:t>
            </a:r>
            <a:r>
              <a:rPr lang="en-US" sz="3200" dirty="0" err="1">
                <a:latin typeface="iCiel Crocante" panose="02000000000000000000" pitchFamily="2" charset="0"/>
              </a:rPr>
              <a:t>giờ</a:t>
            </a:r>
            <a:r>
              <a:rPr lang="en-US" sz="3200" dirty="0">
                <a:latin typeface="iCiel Crocante" panose="02000000000000000000" pitchFamily="2" charset="0"/>
              </a:rPr>
              <a:t> </a:t>
            </a:r>
            <a:r>
              <a:rPr lang="en-US" sz="3200" dirty="0" err="1">
                <a:latin typeface="iCiel Crocante" panose="02000000000000000000" pitchFamily="2" charset="0"/>
              </a:rPr>
              <a:t>nó</a:t>
            </a:r>
            <a:r>
              <a:rPr lang="en-US" sz="3200" dirty="0">
                <a:latin typeface="iCiel Crocante" panose="02000000000000000000" pitchFamily="2" charset="0"/>
              </a:rPr>
              <a:t> </a:t>
            </a:r>
            <a:r>
              <a:rPr lang="en-US" sz="3200" dirty="0" err="1">
                <a:latin typeface="iCiel Crocante" panose="02000000000000000000" pitchFamily="2" charset="0"/>
              </a:rPr>
              <a:t>đã</a:t>
            </a:r>
            <a:r>
              <a:rPr lang="en-US" sz="3200" dirty="0">
                <a:latin typeface="iCiel Crocante" panose="02000000000000000000" pitchFamily="2" charset="0"/>
              </a:rPr>
              <a:t> </a:t>
            </a:r>
            <a:r>
              <a:rPr lang="en-US" sz="3200" dirty="0" err="1">
                <a:latin typeface="iCiel Crocante" panose="02000000000000000000" pitchFamily="2" charset="0"/>
              </a:rPr>
              <a:t>cũ</a:t>
            </a:r>
            <a:r>
              <a:rPr lang="en-US" sz="3200" dirty="0">
                <a:latin typeface="iCiel Crocante" panose="02000000000000000000" pitchFamily="2" charset="0"/>
              </a:rPr>
              <a:t> </a:t>
            </a:r>
            <a:r>
              <a:rPr lang="en-US" sz="3200" dirty="0" err="1">
                <a:latin typeface="iCiel Crocante" panose="02000000000000000000" pitchFamily="2" charset="0"/>
              </a:rPr>
              <a:t>đi</a:t>
            </a:r>
            <a:r>
              <a:rPr lang="en-US" sz="3200" dirty="0">
                <a:latin typeface="iCiel Crocante" panose="02000000000000000000" pitchFamily="2" charset="0"/>
              </a:rPr>
              <a:t> </a:t>
            </a:r>
            <a:r>
              <a:rPr lang="en-US" sz="3200" dirty="0" err="1">
                <a:latin typeface="iCiel Crocante" panose="02000000000000000000" pitchFamily="2" charset="0"/>
              </a:rPr>
              <a:t>rất</a:t>
            </a:r>
            <a:r>
              <a:rPr lang="en-US" sz="3200" dirty="0">
                <a:latin typeface="iCiel Crocante" panose="02000000000000000000" pitchFamily="2" charset="0"/>
              </a:rPr>
              <a:t> </a:t>
            </a:r>
            <a:r>
              <a:rPr lang="en-US" sz="3200" dirty="0" err="1">
                <a:latin typeface="iCiel Crocante" panose="02000000000000000000" pitchFamily="2" charset="0"/>
              </a:rPr>
              <a:t>nhiều</a:t>
            </a:r>
            <a:r>
              <a:rPr lang="en-US" sz="3200" dirty="0">
                <a:latin typeface="iCiel Crocante" panose="02000000000000000000" pitchFamily="2" charset="0"/>
              </a:rPr>
              <a:t> </a:t>
            </a:r>
            <a:r>
              <a:rPr lang="en-US" sz="3200" dirty="0" err="1">
                <a:latin typeface="iCiel Crocante" panose="02000000000000000000" pitchFamily="2" charset="0"/>
              </a:rPr>
              <a:t>nhưng</a:t>
            </a:r>
            <a:r>
              <a:rPr lang="en-US" sz="3200" dirty="0">
                <a:latin typeface="iCiel Crocante" panose="02000000000000000000" pitchFamily="2" charset="0"/>
              </a:rPr>
              <a:t> </a:t>
            </a:r>
            <a:r>
              <a:rPr lang="en-US" sz="3200" dirty="0" err="1">
                <a:latin typeface="iCiel Crocante" panose="02000000000000000000" pitchFamily="2" charset="0"/>
              </a:rPr>
              <a:t>em</a:t>
            </a:r>
            <a:r>
              <a:rPr lang="en-US" sz="3200" dirty="0">
                <a:latin typeface="iCiel Crocante" panose="02000000000000000000" pitchFamily="2" charset="0"/>
              </a:rPr>
              <a:t> </a:t>
            </a:r>
            <a:r>
              <a:rPr lang="en-US" sz="3200" dirty="0" err="1">
                <a:latin typeface="iCiel Crocante" panose="02000000000000000000" pitchFamily="2" charset="0"/>
              </a:rPr>
              <a:t>vẫn</a:t>
            </a:r>
            <a:r>
              <a:rPr lang="en-US" sz="3200" dirty="0">
                <a:latin typeface="iCiel Crocante" panose="02000000000000000000" pitchFamily="2" charset="0"/>
              </a:rPr>
              <a:t> </a:t>
            </a:r>
            <a:r>
              <a:rPr lang="en-US" sz="3200" dirty="0" err="1">
                <a:latin typeface="iCiel Crocante" panose="02000000000000000000" pitchFamily="2" charset="0"/>
              </a:rPr>
              <a:t>thích</a:t>
            </a:r>
            <a:r>
              <a:rPr lang="en-US" sz="3200" dirty="0">
                <a:latin typeface="iCiel Crocante" panose="02000000000000000000" pitchFamily="2" charset="0"/>
              </a:rPr>
              <a:t> </a:t>
            </a:r>
            <a:r>
              <a:rPr lang="en-US" sz="3200" dirty="0" err="1">
                <a:latin typeface="iCiel Crocante" panose="02000000000000000000" pitchFamily="2" charset="0"/>
              </a:rPr>
              <a:t>cái</a:t>
            </a:r>
            <a:r>
              <a:rPr lang="en-US" sz="3200" dirty="0">
                <a:latin typeface="iCiel Crocante" panose="02000000000000000000" pitchFamily="2" charset="0"/>
              </a:rPr>
              <a:t> </a:t>
            </a:r>
            <a:r>
              <a:rPr lang="en-US" sz="3200" dirty="0" err="1">
                <a:latin typeface="iCiel Crocante" panose="02000000000000000000" pitchFamily="2" charset="0"/>
              </a:rPr>
              <a:t>tẩy</a:t>
            </a:r>
            <a:r>
              <a:rPr lang="en-US" sz="3200" dirty="0">
                <a:latin typeface="iCiel Crocante" panose="02000000000000000000" pitchFamily="2" charset="0"/>
              </a:rPr>
              <a:t> </a:t>
            </a:r>
            <a:r>
              <a:rPr lang="en-US" sz="3200" dirty="0" err="1">
                <a:latin typeface="iCiel Crocante" panose="02000000000000000000" pitchFamily="2" charset="0"/>
              </a:rPr>
              <a:t>này</a:t>
            </a:r>
            <a:r>
              <a:rPr lang="en-US" sz="3200" dirty="0">
                <a:latin typeface="iCiel Crocante" panose="02000000000000000000" pitchFamily="2" charset="0"/>
              </a:rPr>
              <a:t> </a:t>
            </a:r>
            <a:r>
              <a:rPr lang="en-US" sz="3200" dirty="0" err="1">
                <a:latin typeface="iCiel Crocante" panose="02000000000000000000" pitchFamily="2" charset="0"/>
              </a:rPr>
              <a:t>vì</a:t>
            </a:r>
            <a:r>
              <a:rPr lang="en-US" sz="3200" dirty="0">
                <a:latin typeface="iCiel Crocante" panose="02000000000000000000" pitchFamily="2" charset="0"/>
              </a:rPr>
              <a:t> </a:t>
            </a:r>
            <a:r>
              <a:rPr lang="en-US" sz="3200" dirty="0" err="1">
                <a:latin typeface="iCiel Crocante" panose="02000000000000000000" pitchFamily="2" charset="0"/>
              </a:rPr>
              <a:t>nó</a:t>
            </a:r>
            <a:r>
              <a:rPr lang="en-US" sz="3200" dirty="0">
                <a:latin typeface="iCiel Crocante" panose="02000000000000000000" pitchFamily="2" charset="0"/>
              </a:rPr>
              <a:t> …..</a:t>
            </a:r>
          </a:p>
        </p:txBody>
      </p:sp>
    </p:spTree>
    <p:extLst>
      <p:ext uri="{BB962C8B-B14F-4D97-AF65-F5344CB8AC3E}">
        <p14:creationId xmlns:p14="http://schemas.microsoft.com/office/powerpoint/2010/main" val="27306372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731989" y="2440960"/>
            <a:ext cx="5339027" cy="378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67181" y="536402"/>
            <a:ext cx="8123863" cy="1508105"/>
            <a:chOff x="238537" y="232458"/>
            <a:chExt cx="10841601" cy="1508105"/>
          </a:xfrm>
        </p:grpSpPr>
        <p:sp>
          <p:nvSpPr>
            <p:cNvPr id="6" name="TextBox 5"/>
            <p:cNvSpPr txBox="1"/>
            <p:nvPr/>
          </p:nvSpPr>
          <p:spPr>
            <a:xfrm>
              <a:off x="786447" y="232458"/>
              <a:ext cx="10293691" cy="1508105"/>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2400" b="1" dirty="0">
                  <a:solidFill>
                    <a:srgbClr val="008200"/>
                  </a:solidFill>
                  <a:latin typeface="Arial" pitchFamily="34" charset="0"/>
                  <a:cs typeface="Arial" pitchFamily="34" charset="0"/>
                </a:rPr>
                <a:t>Nhìn tranh, nói tên đồ vật và nêu </a:t>
              </a:r>
              <a:r>
                <a:rPr lang="en-US" sz="2400" b="1" dirty="0" err="1">
                  <a:solidFill>
                    <a:srgbClr val="008200"/>
                  </a:solidFill>
                  <a:latin typeface="Arial" pitchFamily="34" charset="0"/>
                  <a:cs typeface="Arial" pitchFamily="34" charset="0"/>
                </a:rPr>
                <a:t>công</a:t>
              </a:r>
              <a:r>
                <a:rPr lang="en-US" sz="2400" b="1" dirty="0">
                  <a:solidFill>
                    <a:srgbClr val="008200"/>
                  </a:solidFill>
                  <a:latin typeface="Arial" pitchFamily="34" charset="0"/>
                  <a:cs typeface="Arial" pitchFamily="34" charset="0"/>
                </a:rPr>
                <a:t> </a:t>
              </a:r>
              <a:r>
                <a:rPr lang="en-US" sz="2400" b="1" dirty="0" err="1">
                  <a:solidFill>
                    <a:srgbClr val="008200"/>
                  </a:solidFill>
                  <a:latin typeface="Arial" pitchFamily="34" charset="0"/>
                  <a:cs typeface="Arial" pitchFamily="34" charset="0"/>
                </a:rPr>
                <a:t>dụng</a:t>
              </a:r>
              <a:r>
                <a:rPr lang="en-US" sz="2400" b="1" dirty="0">
                  <a:solidFill>
                    <a:srgbClr val="008200"/>
                  </a:solidFill>
                  <a:latin typeface="Arial" pitchFamily="34" charset="0"/>
                  <a:cs typeface="Arial" pitchFamily="34" charset="0"/>
                </a:rPr>
                <a:t> </a:t>
              </a:r>
              <a:r>
                <a:rPr lang="en-US" sz="2400" b="1" dirty="0" err="1">
                  <a:solidFill>
                    <a:srgbClr val="008200"/>
                  </a:solidFill>
                  <a:latin typeface="Arial" pitchFamily="34" charset="0"/>
                  <a:cs typeface="Arial" pitchFamily="34" charset="0"/>
                </a:rPr>
                <a:t>của</a:t>
              </a:r>
              <a:r>
                <a:rPr lang="en-US" sz="2400" b="1" dirty="0">
                  <a:solidFill>
                    <a:srgbClr val="008200"/>
                  </a:solidFill>
                  <a:latin typeface="Arial" pitchFamily="34" charset="0"/>
                  <a:cs typeface="Arial" pitchFamily="34" charset="0"/>
                </a:rPr>
                <a:t> </a:t>
              </a:r>
              <a:r>
                <a:rPr lang="en-US" sz="2400" b="1" dirty="0" err="1">
                  <a:solidFill>
                    <a:srgbClr val="008200"/>
                  </a:solidFill>
                  <a:latin typeface="Arial" pitchFamily="34" charset="0"/>
                  <a:cs typeface="Arial" pitchFamily="34" charset="0"/>
                </a:rPr>
                <a:t>chúng</a:t>
              </a:r>
              <a:r>
                <a:rPr lang="en-US" sz="2400" b="1" dirty="0">
                  <a:solidFill>
                    <a:srgbClr val="008200"/>
                  </a:solidFill>
                  <a:latin typeface="Arial" pitchFamily="34" charset="0"/>
                  <a:cs typeface="Arial" pitchFamily="34" charset="0"/>
                </a:rPr>
                <a:t>.</a:t>
              </a:r>
              <a:endParaRPr lang="vi-VN" sz="2400" b="1" dirty="0">
                <a:solidFill>
                  <a:srgbClr val="008200"/>
                </a:solidFill>
                <a:cs typeface="Arial" pitchFamily="34" charset="0"/>
              </a:endParaRPr>
            </a:p>
            <a:p>
              <a:endParaRPr lang="en-US" sz="3200" b="1" dirty="0">
                <a:solidFill>
                  <a:srgbClr val="008200"/>
                </a:solidFill>
                <a:latin typeface="Arial" pitchFamily="34" charset="0"/>
                <a:cs typeface="Arial" pitchFamily="34"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cxnSp>
        <p:nvCxnSpPr>
          <p:cNvPr id="3" name="Straight Connector 2"/>
          <p:cNvCxnSpPr/>
          <p:nvPr/>
        </p:nvCxnSpPr>
        <p:spPr>
          <a:xfrm>
            <a:off x="857250" y="1085042"/>
            <a:ext cx="158591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77005" y="1085042"/>
            <a:ext cx="195738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61619" y="1085042"/>
            <a:ext cx="202499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4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445614" y="1622738"/>
            <a:ext cx="5881200" cy="34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 y="483965"/>
            <a:ext cx="9144000" cy="1631216"/>
            <a:chOff x="238537" y="232458"/>
            <a:chExt cx="10841601" cy="1631216"/>
          </a:xfrm>
        </p:grpSpPr>
        <p:sp>
          <p:nvSpPr>
            <p:cNvPr id="6" name="TextBox 5"/>
            <p:cNvSpPr txBox="1"/>
            <p:nvPr/>
          </p:nvSpPr>
          <p:spPr>
            <a:xfrm>
              <a:off x="786448" y="232458"/>
              <a:ext cx="10293690" cy="1631216"/>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Nhìn tranh, nói tên đồ vật và nêu công </a:t>
              </a:r>
              <a:r>
                <a:rPr lang="en-US" sz="3200" b="1" dirty="0" err="1">
                  <a:solidFill>
                    <a:srgbClr val="008200"/>
                  </a:solidFill>
                  <a:latin typeface="Arial" pitchFamily="34" charset="0"/>
                  <a:cs typeface="Arial" pitchFamily="34" charset="0"/>
                </a:rPr>
                <a:t>dụng</a:t>
              </a:r>
              <a:r>
                <a:rPr lang="en-US" sz="3200" b="1" dirty="0">
                  <a:solidFill>
                    <a:srgbClr val="008200"/>
                  </a:solidFill>
                  <a:latin typeface="Arial" pitchFamily="34" charset="0"/>
                  <a:cs typeface="Arial" pitchFamily="34" charset="0"/>
                </a:rPr>
                <a:t> </a:t>
              </a:r>
              <a:r>
                <a:rPr lang="en-US" sz="3200" b="1" dirty="0" err="1" smtClean="0">
                  <a:solidFill>
                    <a:srgbClr val="008200"/>
                  </a:solidFill>
                  <a:latin typeface="Arial" pitchFamily="34" charset="0"/>
                  <a:cs typeface="Arial" pitchFamily="34" charset="0"/>
                </a:rPr>
                <a:t>của</a:t>
              </a:r>
              <a:r>
                <a:rPr lang="en-US" sz="3200" b="1" dirty="0" smtClean="0">
                  <a:solidFill>
                    <a:srgbClr val="008200"/>
                  </a:solidFill>
                  <a:latin typeface="Arial" pitchFamily="34" charset="0"/>
                  <a:cs typeface="Arial" pitchFamily="34" charset="0"/>
                </a:rPr>
                <a:t> </a:t>
              </a:r>
              <a:r>
                <a:rPr lang="en-US" sz="3200" b="1" dirty="0" err="1" smtClean="0">
                  <a:solidFill>
                    <a:srgbClr val="008200"/>
                  </a:solidFill>
                  <a:latin typeface="Arial" pitchFamily="34" charset="0"/>
                  <a:cs typeface="Arial" pitchFamily="34" charset="0"/>
                </a:rPr>
                <a:t>chúng</a:t>
              </a:r>
              <a:endParaRPr lang="en-US" sz="3200" b="1" dirty="0">
                <a:solidFill>
                  <a:srgbClr val="008200"/>
                </a:solidFill>
                <a:latin typeface="Arial" pitchFamily="34" charset="0"/>
                <a:cs typeface="Arial" pitchFamily="34" charset="0"/>
              </a:endParaRPr>
            </a:p>
            <a:p>
              <a:endParaRPr lang="vi-VN" sz="3200" b="1" dirty="0">
                <a:solidFill>
                  <a:srgbClr val="008200"/>
                </a:solidFill>
                <a:latin typeface="Arial" pitchFamily="34" charset="0"/>
                <a:cs typeface="Arial" pitchFamily="34"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2" name="Rounded Rectangle 1"/>
          <p:cNvSpPr/>
          <p:nvPr/>
        </p:nvSpPr>
        <p:spPr>
          <a:xfrm>
            <a:off x="6705600" y="2101519"/>
            <a:ext cx="2299856" cy="3174882"/>
          </a:xfrm>
          <a:prstGeom prst="roundRect">
            <a:avLst/>
          </a:prstGeom>
          <a:no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4B26D2C-1BC9-4238-BC4C-795267AEDD6F}"/>
              </a:ext>
            </a:extLst>
          </p:cNvPr>
          <p:cNvSpPr txBox="1"/>
          <p:nvPr/>
        </p:nvSpPr>
        <p:spPr>
          <a:xfrm>
            <a:off x="6705600" y="2565575"/>
            <a:ext cx="2823772" cy="2246769"/>
          </a:xfrm>
          <a:prstGeom prst="rect">
            <a:avLst/>
          </a:prstGeom>
          <a:noFill/>
        </p:spPr>
        <p:txBody>
          <a:bodyPr wrap="square" rtlCol="0">
            <a:spAutoFit/>
          </a:bodyPr>
          <a:lstStyle/>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Giấy vẽ</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Bút chì</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Bút màu</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Tẩy</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Thước kẻ</a:t>
            </a:r>
          </a:p>
        </p:txBody>
      </p:sp>
    </p:spTree>
    <p:extLst>
      <p:ext uri="{BB962C8B-B14F-4D97-AF65-F5344CB8AC3E}">
        <p14:creationId xmlns:p14="http://schemas.microsoft.com/office/powerpoint/2010/main" val="27203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1" y="838799"/>
            <a:ext cx="9144001" cy="295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4647" y="417944"/>
            <a:ext cx="9360234" cy="646331"/>
            <a:chOff x="238537" y="232458"/>
            <a:chExt cx="10841601" cy="646331"/>
          </a:xfrm>
        </p:grpSpPr>
        <p:sp>
          <p:nvSpPr>
            <p:cNvPr id="6" name="TextBox 5"/>
            <p:cNvSpPr txBox="1"/>
            <p:nvPr/>
          </p:nvSpPr>
          <p:spPr>
            <a:xfrm>
              <a:off x="786448"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2800" b="1" dirty="0">
                  <a:solidFill>
                    <a:srgbClr val="008200"/>
                  </a:solidFill>
                  <a:latin typeface="Arial" pitchFamily="34" charset="0"/>
                  <a:cs typeface="Arial" pitchFamily="34" charset="0"/>
                </a:rPr>
                <a:t>Nhìn tranh, nói tên đồ vật và nêu </a:t>
              </a:r>
              <a:r>
                <a:rPr lang="en-US" sz="2800" b="1" dirty="0" err="1">
                  <a:solidFill>
                    <a:srgbClr val="008200"/>
                  </a:solidFill>
                  <a:latin typeface="Arial" pitchFamily="34" charset="0"/>
                  <a:cs typeface="Arial" pitchFamily="34" charset="0"/>
                </a:rPr>
                <a:t>công</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dụng</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của</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chúng</a:t>
              </a:r>
              <a:endParaRPr lang="en-US" sz="2800" b="1" dirty="0">
                <a:solidFill>
                  <a:srgbClr val="008200"/>
                </a:solidFill>
                <a:latin typeface="Arial" pitchFamily="34" charset="0"/>
                <a:cs typeface="Arial" pitchFamily="34"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graphicFrame>
        <p:nvGraphicFramePr>
          <p:cNvPr id="3" name="Table 3">
            <a:extLst>
              <a:ext uri="{FF2B5EF4-FFF2-40B4-BE49-F238E27FC236}">
                <a16:creationId xmlns:a16="http://schemas.microsoft.com/office/drawing/2014/main" id="{4DACB28F-A449-9C0C-2002-B2CCFF3F463C}"/>
              </a:ext>
            </a:extLst>
          </p:cNvPr>
          <p:cNvGraphicFramePr>
            <a:graphicFrameLocks noGrp="1"/>
          </p:cNvGraphicFramePr>
          <p:nvPr>
            <p:extLst>
              <p:ext uri="{D42A27DB-BD31-4B8C-83A1-F6EECF244321}">
                <p14:modId xmlns:p14="http://schemas.microsoft.com/office/powerpoint/2010/main" val="515410581"/>
              </p:ext>
            </p:extLst>
          </p:nvPr>
        </p:nvGraphicFramePr>
        <p:xfrm>
          <a:off x="206986" y="3894509"/>
          <a:ext cx="8808428" cy="2743200"/>
        </p:xfrm>
        <a:graphic>
          <a:graphicData uri="http://schemas.openxmlformats.org/drawingml/2006/table">
            <a:tbl>
              <a:tblPr firstRow="1" bandRow="1">
                <a:tableStyleId>{5C22544A-7EE6-4342-B048-85BDC9FD1C3A}</a:tableStyleId>
              </a:tblPr>
              <a:tblGrid>
                <a:gridCol w="2434067">
                  <a:extLst>
                    <a:ext uri="{9D8B030D-6E8A-4147-A177-3AD203B41FA5}">
                      <a16:colId xmlns:a16="http://schemas.microsoft.com/office/drawing/2014/main" val="2899921582"/>
                    </a:ext>
                  </a:extLst>
                </a:gridCol>
                <a:gridCol w="6374361">
                  <a:extLst>
                    <a:ext uri="{9D8B030D-6E8A-4147-A177-3AD203B41FA5}">
                      <a16:colId xmlns:a16="http://schemas.microsoft.com/office/drawing/2014/main" val="3234262905"/>
                    </a:ext>
                  </a:extLst>
                </a:gridCol>
              </a:tblGrid>
              <a:tr h="370840">
                <a:tc>
                  <a:txBody>
                    <a:bodyPr/>
                    <a:lstStyle/>
                    <a:p>
                      <a:pPr algn="ctr"/>
                      <a:r>
                        <a:rPr lang="en-US" sz="2400" dirty="0" err="1"/>
                        <a:t>Tên</a:t>
                      </a:r>
                      <a:r>
                        <a:rPr lang="en-US" sz="2400" dirty="0"/>
                        <a:t> </a:t>
                      </a:r>
                      <a:r>
                        <a:rPr lang="en-US" sz="2400" dirty="0" err="1"/>
                        <a:t>đồ</a:t>
                      </a:r>
                      <a:r>
                        <a:rPr lang="en-US" sz="2400" dirty="0"/>
                        <a:t> </a:t>
                      </a:r>
                      <a:r>
                        <a:rPr lang="en-US" sz="2400" dirty="0" err="1"/>
                        <a:t>vật</a:t>
                      </a:r>
                      <a:endParaRPr lang="en-US" sz="2400" dirty="0"/>
                    </a:p>
                  </a:txBody>
                  <a:tcPr/>
                </a:tc>
                <a:tc>
                  <a:txBody>
                    <a:bodyPr/>
                    <a:lstStyle/>
                    <a:p>
                      <a:pPr algn="ctr"/>
                      <a:r>
                        <a:rPr lang="en-US" sz="2400" dirty="0" err="1"/>
                        <a:t>Công</a:t>
                      </a:r>
                      <a:r>
                        <a:rPr lang="en-US" sz="2400" dirty="0"/>
                        <a:t> </a:t>
                      </a:r>
                      <a:r>
                        <a:rPr lang="en-US" sz="2400" dirty="0" err="1"/>
                        <a:t>dụng</a:t>
                      </a:r>
                      <a:endParaRPr lang="en-US" sz="2400" dirty="0"/>
                    </a:p>
                  </a:txBody>
                  <a:tcPr/>
                </a:tc>
                <a:extLst>
                  <a:ext uri="{0D108BD9-81ED-4DB2-BD59-A6C34878D82A}">
                    <a16:rowId xmlns:a16="http://schemas.microsoft.com/office/drawing/2014/main" val="3542228190"/>
                  </a:ext>
                </a:extLst>
              </a:tr>
              <a:tr h="375272">
                <a:tc>
                  <a:txBody>
                    <a:bodyPr/>
                    <a:lstStyle/>
                    <a:p>
                      <a:r>
                        <a:rPr lang="en-US" sz="2400" b="1" dirty="0" err="1"/>
                        <a:t>Giấy</a:t>
                      </a:r>
                      <a:r>
                        <a:rPr lang="en-US" sz="2400" b="1" dirty="0"/>
                        <a:t> </a:t>
                      </a:r>
                      <a:r>
                        <a:rPr lang="en-US" sz="2400" b="1" dirty="0" err="1"/>
                        <a:t>vẽ</a:t>
                      </a:r>
                      <a:endParaRPr lang="en-US" sz="2400" b="1" dirty="0"/>
                    </a:p>
                  </a:txBody>
                  <a:tcPr/>
                </a:tc>
                <a:tc>
                  <a:txBody>
                    <a:bodyPr/>
                    <a:lstStyle/>
                    <a:p>
                      <a:r>
                        <a:rPr lang="en-US" sz="2400" dirty="0" err="1"/>
                        <a:t>Vẽ</a:t>
                      </a:r>
                      <a:r>
                        <a:rPr lang="en-US" sz="2400" dirty="0"/>
                        <a:t> </a:t>
                      </a:r>
                      <a:r>
                        <a:rPr lang="en-US" sz="2400" dirty="0" err="1"/>
                        <a:t>đồ</a:t>
                      </a:r>
                      <a:r>
                        <a:rPr lang="en-US" sz="2400" dirty="0"/>
                        <a:t> </a:t>
                      </a:r>
                      <a:r>
                        <a:rPr lang="en-US" sz="2400" dirty="0" err="1"/>
                        <a:t>vật</a:t>
                      </a:r>
                      <a:r>
                        <a:rPr lang="en-US" sz="2400" dirty="0"/>
                        <a:t>, </a:t>
                      </a:r>
                      <a:r>
                        <a:rPr lang="en-US" sz="2400" dirty="0" err="1"/>
                        <a:t>hoa</a:t>
                      </a:r>
                      <a:r>
                        <a:rPr lang="en-US" sz="2400" dirty="0"/>
                        <a:t> </a:t>
                      </a:r>
                      <a:r>
                        <a:rPr lang="en-US" sz="2400" dirty="0" err="1"/>
                        <a:t>lá</a:t>
                      </a:r>
                      <a:r>
                        <a:rPr lang="en-US" sz="2400" dirty="0"/>
                        <a:t>, </a:t>
                      </a:r>
                      <a:r>
                        <a:rPr lang="en-US" sz="2400" dirty="0" err="1"/>
                        <a:t>cỏ</a:t>
                      </a:r>
                      <a:r>
                        <a:rPr lang="en-US" sz="2400" dirty="0"/>
                        <a:t> </a:t>
                      </a:r>
                      <a:r>
                        <a:rPr lang="en-US" sz="2400" dirty="0" err="1"/>
                        <a:t>cây</a:t>
                      </a:r>
                      <a:r>
                        <a:rPr lang="en-US" sz="2400" dirty="0"/>
                        <a:t>, …</a:t>
                      </a:r>
                    </a:p>
                  </a:txBody>
                  <a:tcPr/>
                </a:tc>
                <a:extLst>
                  <a:ext uri="{0D108BD9-81ED-4DB2-BD59-A6C34878D82A}">
                    <a16:rowId xmlns:a16="http://schemas.microsoft.com/office/drawing/2014/main" val="1878630668"/>
                  </a:ext>
                </a:extLst>
              </a:tr>
              <a:tr h="370840">
                <a:tc>
                  <a:txBody>
                    <a:bodyPr/>
                    <a:lstStyle/>
                    <a:p>
                      <a:r>
                        <a:rPr lang="en-US" sz="2400" b="1" dirty="0" err="1"/>
                        <a:t>Bút</a:t>
                      </a:r>
                      <a:r>
                        <a:rPr lang="en-US" sz="2400" b="1" dirty="0"/>
                        <a:t> </a:t>
                      </a:r>
                      <a:r>
                        <a:rPr lang="en-US" sz="2400" b="1" dirty="0" err="1"/>
                        <a:t>chì</a:t>
                      </a:r>
                      <a:endParaRPr lang="en-US" sz="2400" b="1" dirty="0"/>
                    </a:p>
                  </a:txBody>
                  <a:tcPr/>
                </a:tc>
                <a:tc>
                  <a:txBody>
                    <a:bodyPr/>
                    <a:lstStyle/>
                    <a:p>
                      <a:r>
                        <a:rPr lang="en-US" sz="2400" dirty="0" err="1"/>
                        <a:t>Kẻ</a:t>
                      </a:r>
                      <a:r>
                        <a:rPr lang="en-US" sz="2400" dirty="0"/>
                        <a:t> </a:t>
                      </a:r>
                      <a:r>
                        <a:rPr lang="en-US" sz="2400" dirty="0" err="1"/>
                        <a:t>đường</a:t>
                      </a:r>
                      <a:r>
                        <a:rPr lang="en-US" sz="2400" dirty="0"/>
                        <a:t> </a:t>
                      </a:r>
                      <a:r>
                        <a:rPr lang="en-US" sz="2400" dirty="0" err="1"/>
                        <a:t>thẳng</a:t>
                      </a:r>
                      <a:r>
                        <a:rPr lang="en-US" sz="2400" dirty="0"/>
                        <a:t>, </a:t>
                      </a:r>
                      <a:r>
                        <a:rPr lang="en-US" sz="2400" dirty="0" err="1"/>
                        <a:t>hình</a:t>
                      </a:r>
                      <a:r>
                        <a:rPr lang="en-US" sz="2400" dirty="0"/>
                        <a:t> tam </a:t>
                      </a:r>
                      <a:r>
                        <a:rPr lang="en-US" sz="2400" dirty="0" err="1"/>
                        <a:t>giác</a:t>
                      </a:r>
                      <a:r>
                        <a:rPr lang="en-US" sz="2400" dirty="0"/>
                        <a:t>, </a:t>
                      </a:r>
                      <a:r>
                        <a:rPr lang="en-US" sz="2400" dirty="0" err="1"/>
                        <a:t>tứ</a:t>
                      </a:r>
                      <a:r>
                        <a:rPr lang="en-US" sz="2400" dirty="0"/>
                        <a:t> </a:t>
                      </a:r>
                      <a:r>
                        <a:rPr lang="en-US" sz="2400" dirty="0" err="1"/>
                        <a:t>giác</a:t>
                      </a:r>
                      <a:r>
                        <a:rPr lang="en-US" sz="2400" dirty="0"/>
                        <a:t>, </a:t>
                      </a:r>
                      <a:r>
                        <a:rPr lang="en-US" sz="2400" dirty="0" err="1"/>
                        <a:t>vẽ</a:t>
                      </a:r>
                      <a:r>
                        <a:rPr lang="en-US" sz="2400" dirty="0"/>
                        <a:t>  </a:t>
                      </a:r>
                      <a:r>
                        <a:rPr lang="en-US" sz="2400" dirty="0" err="1"/>
                        <a:t>tranh</a:t>
                      </a:r>
                      <a:endParaRPr lang="en-US" sz="2400" dirty="0"/>
                    </a:p>
                  </a:txBody>
                  <a:tcPr/>
                </a:tc>
                <a:extLst>
                  <a:ext uri="{0D108BD9-81ED-4DB2-BD59-A6C34878D82A}">
                    <a16:rowId xmlns:a16="http://schemas.microsoft.com/office/drawing/2014/main" val="552203510"/>
                  </a:ext>
                </a:extLst>
              </a:tr>
              <a:tr h="370840">
                <a:tc>
                  <a:txBody>
                    <a:bodyPr/>
                    <a:lstStyle/>
                    <a:p>
                      <a:r>
                        <a:rPr lang="en-US" sz="2400" b="1" dirty="0" err="1"/>
                        <a:t>Bút</a:t>
                      </a:r>
                      <a:r>
                        <a:rPr lang="en-US" sz="2400" b="1" dirty="0"/>
                        <a:t> </a:t>
                      </a:r>
                      <a:r>
                        <a:rPr lang="en-US" sz="2400" b="1" dirty="0" err="1"/>
                        <a:t>màu</a:t>
                      </a:r>
                      <a:endParaRPr lang="en-US" sz="2400" b="1" dirty="0"/>
                    </a:p>
                  </a:txBody>
                  <a:tcPr/>
                </a:tc>
                <a:tc>
                  <a:txBody>
                    <a:bodyPr/>
                    <a:lstStyle/>
                    <a:p>
                      <a:r>
                        <a:rPr lang="en-US" sz="2400" dirty="0" err="1"/>
                        <a:t>Tô</a:t>
                      </a:r>
                      <a:r>
                        <a:rPr lang="en-US" sz="2400" dirty="0"/>
                        <a:t> </a:t>
                      </a:r>
                      <a:r>
                        <a:rPr lang="en-US" sz="2400" dirty="0" err="1"/>
                        <a:t>bức</a:t>
                      </a:r>
                      <a:r>
                        <a:rPr lang="en-US" sz="2400" dirty="0"/>
                        <a:t> </a:t>
                      </a:r>
                      <a:r>
                        <a:rPr lang="en-US" sz="2400" dirty="0" err="1"/>
                        <a:t>tranh</a:t>
                      </a:r>
                      <a:r>
                        <a:rPr lang="en-US" sz="2400" dirty="0"/>
                        <a:t> </a:t>
                      </a:r>
                      <a:r>
                        <a:rPr lang="en-US" sz="2400" dirty="0" err="1"/>
                        <a:t>thêm</a:t>
                      </a:r>
                      <a:r>
                        <a:rPr lang="en-US" sz="2400" dirty="0"/>
                        <a:t> </a:t>
                      </a:r>
                      <a:r>
                        <a:rPr lang="en-US" sz="2400" dirty="0" err="1"/>
                        <a:t>đẹp</a:t>
                      </a:r>
                      <a:endParaRPr lang="en-US" sz="2400" dirty="0"/>
                    </a:p>
                  </a:txBody>
                  <a:tcPr/>
                </a:tc>
                <a:extLst>
                  <a:ext uri="{0D108BD9-81ED-4DB2-BD59-A6C34878D82A}">
                    <a16:rowId xmlns:a16="http://schemas.microsoft.com/office/drawing/2014/main" val="4160099671"/>
                  </a:ext>
                </a:extLst>
              </a:tr>
              <a:tr h="370840">
                <a:tc>
                  <a:txBody>
                    <a:bodyPr/>
                    <a:lstStyle/>
                    <a:p>
                      <a:r>
                        <a:rPr lang="en-US" sz="2400" b="1" dirty="0" err="1"/>
                        <a:t>Tẩy</a:t>
                      </a:r>
                      <a:endParaRPr lang="en-US" sz="2400" b="1" dirty="0"/>
                    </a:p>
                  </a:txBody>
                  <a:tcPr/>
                </a:tc>
                <a:tc>
                  <a:txBody>
                    <a:bodyPr/>
                    <a:lstStyle/>
                    <a:p>
                      <a:r>
                        <a:rPr lang="en-US" sz="2400" dirty="0" err="1"/>
                        <a:t>Tẩy</a:t>
                      </a:r>
                      <a:r>
                        <a:rPr lang="en-US" sz="2400" dirty="0"/>
                        <a:t> </a:t>
                      </a:r>
                      <a:r>
                        <a:rPr lang="en-US" sz="2400" dirty="0" err="1"/>
                        <a:t>những</a:t>
                      </a:r>
                      <a:r>
                        <a:rPr lang="en-US" sz="2400" dirty="0"/>
                        <a:t> </a:t>
                      </a:r>
                      <a:r>
                        <a:rPr lang="en-US" sz="2400" dirty="0" err="1"/>
                        <a:t>nét</a:t>
                      </a:r>
                      <a:r>
                        <a:rPr lang="en-US" sz="2400" dirty="0"/>
                        <a:t> </a:t>
                      </a:r>
                      <a:r>
                        <a:rPr lang="en-US" sz="2400" dirty="0" err="1"/>
                        <a:t>vẽ</a:t>
                      </a:r>
                      <a:r>
                        <a:rPr lang="en-US" sz="2400" dirty="0"/>
                        <a:t>, </a:t>
                      </a:r>
                      <a:r>
                        <a:rPr lang="en-US" sz="2400" dirty="0" err="1"/>
                        <a:t>đường</a:t>
                      </a:r>
                      <a:r>
                        <a:rPr lang="en-US" sz="2400" dirty="0"/>
                        <a:t> </a:t>
                      </a:r>
                      <a:r>
                        <a:rPr lang="en-US" sz="2400" dirty="0" err="1"/>
                        <a:t>kẻ</a:t>
                      </a:r>
                      <a:r>
                        <a:rPr lang="en-US" sz="2400" dirty="0"/>
                        <a:t> </a:t>
                      </a:r>
                      <a:r>
                        <a:rPr lang="en-US" sz="2400" dirty="0" err="1"/>
                        <a:t>chưa</a:t>
                      </a:r>
                      <a:r>
                        <a:rPr lang="en-US" sz="2400" dirty="0"/>
                        <a:t> </a:t>
                      </a:r>
                      <a:r>
                        <a:rPr lang="en-US" sz="2400" dirty="0" err="1"/>
                        <a:t>đẹp</a:t>
                      </a:r>
                      <a:endParaRPr lang="en-US" sz="2400" dirty="0"/>
                    </a:p>
                  </a:txBody>
                  <a:tcPr/>
                </a:tc>
                <a:extLst>
                  <a:ext uri="{0D108BD9-81ED-4DB2-BD59-A6C34878D82A}">
                    <a16:rowId xmlns:a16="http://schemas.microsoft.com/office/drawing/2014/main" val="2375857260"/>
                  </a:ext>
                </a:extLst>
              </a:tr>
              <a:tr h="370840">
                <a:tc>
                  <a:txBody>
                    <a:bodyPr/>
                    <a:lstStyle/>
                    <a:p>
                      <a:r>
                        <a:rPr lang="en-US" sz="2400" b="1" dirty="0" err="1"/>
                        <a:t>Thước</a:t>
                      </a:r>
                      <a:r>
                        <a:rPr lang="en-US" sz="2400" b="1" dirty="0"/>
                        <a:t> </a:t>
                      </a:r>
                      <a:r>
                        <a:rPr lang="en-US" sz="2400" b="1" dirty="0" err="1"/>
                        <a:t>kẻ</a:t>
                      </a:r>
                      <a:endParaRPr lang="en-US" sz="2400" b="1" dirty="0"/>
                    </a:p>
                  </a:txBody>
                  <a:tcPr/>
                </a:tc>
                <a:tc>
                  <a:txBody>
                    <a:bodyPr/>
                    <a:lstStyle/>
                    <a:p>
                      <a:r>
                        <a:rPr lang="en-US" sz="2400" dirty="0" err="1"/>
                        <a:t>Kẻ</a:t>
                      </a:r>
                      <a:r>
                        <a:rPr lang="en-US" sz="2400" dirty="0"/>
                        <a:t> </a:t>
                      </a:r>
                      <a:r>
                        <a:rPr lang="en-US" sz="2400" dirty="0" err="1"/>
                        <a:t>những</a:t>
                      </a:r>
                      <a:r>
                        <a:rPr lang="en-US" sz="2400" dirty="0"/>
                        <a:t> </a:t>
                      </a:r>
                      <a:r>
                        <a:rPr lang="en-US" sz="2400" dirty="0" err="1"/>
                        <a:t>đường</a:t>
                      </a:r>
                      <a:r>
                        <a:rPr lang="en-US" sz="2400" dirty="0"/>
                        <a:t> </a:t>
                      </a:r>
                      <a:r>
                        <a:rPr lang="en-US" sz="2400" dirty="0" err="1"/>
                        <a:t>thẳng</a:t>
                      </a:r>
                      <a:r>
                        <a:rPr lang="en-US" sz="2400" dirty="0"/>
                        <a:t>, </a:t>
                      </a:r>
                      <a:r>
                        <a:rPr lang="en-US" sz="2400" dirty="0" err="1"/>
                        <a:t>các</a:t>
                      </a:r>
                      <a:r>
                        <a:rPr lang="en-US" sz="2400" dirty="0"/>
                        <a:t> </a:t>
                      </a:r>
                      <a:r>
                        <a:rPr lang="en-US" sz="2400" dirty="0" err="1"/>
                        <a:t>hình</a:t>
                      </a:r>
                      <a:r>
                        <a:rPr lang="en-US" sz="2400" dirty="0"/>
                        <a:t>, </a:t>
                      </a:r>
                      <a:r>
                        <a:rPr lang="en-US" sz="2400" dirty="0" err="1"/>
                        <a:t>vẽ</a:t>
                      </a:r>
                      <a:r>
                        <a:rPr lang="en-US" sz="2400" dirty="0"/>
                        <a:t> </a:t>
                      </a:r>
                      <a:r>
                        <a:rPr lang="en-US" sz="2400" dirty="0" err="1"/>
                        <a:t>tranh</a:t>
                      </a:r>
                      <a:r>
                        <a:rPr lang="en-US" sz="2400" dirty="0"/>
                        <a:t> </a:t>
                      </a:r>
                    </a:p>
                  </a:txBody>
                  <a:tcPr/>
                </a:tc>
                <a:extLst>
                  <a:ext uri="{0D108BD9-81ED-4DB2-BD59-A6C34878D82A}">
                    <a16:rowId xmlns:a16="http://schemas.microsoft.com/office/drawing/2014/main" val="3011079705"/>
                  </a:ext>
                </a:extLst>
              </a:tr>
            </a:tbl>
          </a:graphicData>
        </a:graphic>
      </p:graphicFrame>
    </p:spTree>
    <p:extLst>
      <p:ext uri="{BB962C8B-B14F-4D97-AF65-F5344CB8AC3E}">
        <p14:creationId xmlns:p14="http://schemas.microsoft.com/office/powerpoint/2010/main" val="253723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3698" y="192469"/>
            <a:ext cx="9207698" cy="1015663"/>
            <a:chOff x="1190725" y="232458"/>
            <a:chExt cx="9905455" cy="1015663"/>
          </a:xfrm>
        </p:grpSpPr>
        <p:sp>
          <p:nvSpPr>
            <p:cNvPr id="16" name="TextBox 15"/>
            <p:cNvSpPr txBox="1"/>
            <p:nvPr/>
          </p:nvSpPr>
          <p:spPr>
            <a:xfrm>
              <a:off x="1465045" y="232458"/>
              <a:ext cx="9631135" cy="1015663"/>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  </a:t>
              </a:r>
              <a:r>
                <a:rPr lang="en-US" sz="2800" b="1" dirty="0" err="1" smtClean="0">
                  <a:solidFill>
                    <a:srgbClr val="008200"/>
                  </a:solidFill>
                  <a:latin typeface="Arial" pitchFamily="34" charset="0"/>
                  <a:cs typeface="Arial" pitchFamily="34" charset="0"/>
                </a:rPr>
                <a:t>Viết</a:t>
              </a:r>
              <a:r>
                <a:rPr lang="en-US" sz="2800" b="1" dirty="0" smtClean="0">
                  <a:solidFill>
                    <a:srgbClr val="008200"/>
                  </a:solidFill>
                  <a:latin typeface="Arial" pitchFamily="34" charset="0"/>
                  <a:cs typeface="Arial" pitchFamily="34" charset="0"/>
                </a:rPr>
                <a:t> </a:t>
              </a:r>
              <a:r>
                <a:rPr lang="en-US" sz="2800" b="1" dirty="0">
                  <a:solidFill>
                    <a:srgbClr val="008200"/>
                  </a:solidFill>
                  <a:latin typeface="Arial" pitchFamily="34" charset="0"/>
                  <a:cs typeface="Arial" pitchFamily="34" charset="0"/>
                </a:rPr>
                <a:t>3 – 4 câu giới thiệu về một đồ vật </a:t>
              </a:r>
              <a:r>
                <a:rPr lang="en-US" sz="2800" b="1" dirty="0" err="1">
                  <a:solidFill>
                    <a:srgbClr val="008200"/>
                  </a:solidFill>
                  <a:latin typeface="Arial" pitchFamily="34" charset="0"/>
                  <a:cs typeface="Arial" pitchFamily="34" charset="0"/>
                </a:rPr>
                <a:t>được</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dùng</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để</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vẽ</a:t>
              </a:r>
              <a:endParaRPr lang="en-US" sz="2800" b="1" dirty="0">
                <a:solidFill>
                  <a:srgbClr val="008200"/>
                </a:solidFill>
                <a:latin typeface="Arial" pitchFamily="34" charset="0"/>
                <a:cs typeface="Arial" pitchFamily="34" charset="0"/>
              </a:endParaRPr>
            </a:p>
          </p:txBody>
        </p:sp>
        <p:sp>
          <p:nvSpPr>
            <p:cNvPr id="17" name="Oval 16"/>
            <p:cNvSpPr/>
            <p:nvPr/>
          </p:nvSpPr>
          <p:spPr>
            <a:xfrm>
              <a:off x="1190725"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901" b="74479" l="31618" r="71324"/>
                    </a14:imgEffect>
                  </a14:imgLayer>
                </a14:imgProps>
              </a:ext>
              <a:ext uri="{28A0092B-C50C-407E-A947-70E740481C1C}">
                <a14:useLocalDpi xmlns:a14="http://schemas.microsoft.com/office/drawing/2010/main" val="0"/>
              </a:ext>
            </a:extLst>
          </a:blip>
          <a:srcRect l="31703" t="31798" r="29040" b="24781"/>
          <a:stretch/>
        </p:blipFill>
        <p:spPr bwMode="auto">
          <a:xfrm>
            <a:off x="599607" y="1269684"/>
            <a:ext cx="8154650" cy="502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918DFBE7-CEA6-9DEC-4695-1AB3519E123E}"/>
              </a:ext>
            </a:extLst>
          </p:cNvPr>
          <p:cNvCxnSpPr/>
          <p:nvPr/>
        </p:nvCxnSpPr>
        <p:spPr>
          <a:xfrm>
            <a:off x="833068" y="718123"/>
            <a:ext cx="38345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3620BC-093F-B63C-A895-84B5C066D073}"/>
              </a:ext>
            </a:extLst>
          </p:cNvPr>
          <p:cNvCxnSpPr>
            <a:cxnSpLocks/>
          </p:cNvCxnSpPr>
          <p:nvPr/>
        </p:nvCxnSpPr>
        <p:spPr>
          <a:xfrm>
            <a:off x="6190939" y="741109"/>
            <a:ext cx="2685966" cy="4080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21EFEB-3CFA-B501-AD53-ADC4CB347AEC}"/>
              </a:ext>
            </a:extLst>
          </p:cNvPr>
          <p:cNvSpPr txBox="1"/>
          <p:nvPr/>
        </p:nvSpPr>
        <p:spPr>
          <a:xfrm>
            <a:off x="6190939" y="4287189"/>
            <a:ext cx="2563318" cy="646331"/>
          </a:xfrm>
          <a:prstGeom prst="rect">
            <a:avLst/>
          </a:prstGeom>
          <a:noFill/>
        </p:spPr>
        <p:txBody>
          <a:bodyPr wrap="square" rtlCol="0">
            <a:spAutoFit/>
          </a:bodyPr>
          <a:lstStyle/>
          <a:p>
            <a:r>
              <a:rPr lang="en-US" dirty="0" err="1">
                <a:solidFill>
                  <a:srgbClr val="FF0000"/>
                </a:solidFill>
              </a:rPr>
              <a:t>Màu</a:t>
            </a:r>
            <a:r>
              <a:rPr lang="en-US" dirty="0">
                <a:solidFill>
                  <a:srgbClr val="FF0000"/>
                </a:solidFill>
              </a:rPr>
              <a:t> </a:t>
            </a:r>
            <a:r>
              <a:rPr lang="en-US" dirty="0" err="1">
                <a:solidFill>
                  <a:srgbClr val="FF0000"/>
                </a:solidFill>
              </a:rPr>
              <a:t>sắc</a:t>
            </a:r>
            <a:r>
              <a:rPr lang="en-US" dirty="0">
                <a:solidFill>
                  <a:srgbClr val="FF0000"/>
                </a:solidFill>
              </a:rPr>
              <a:t>, </a:t>
            </a:r>
            <a:r>
              <a:rPr lang="en-US" dirty="0" err="1">
                <a:solidFill>
                  <a:srgbClr val="FF0000"/>
                </a:solidFill>
              </a:rPr>
              <a:t>hình</a:t>
            </a:r>
            <a:r>
              <a:rPr lang="en-US" dirty="0">
                <a:solidFill>
                  <a:srgbClr val="FF0000"/>
                </a:solidFill>
              </a:rPr>
              <a:t> </a:t>
            </a:r>
            <a:r>
              <a:rPr lang="en-US" dirty="0" err="1">
                <a:solidFill>
                  <a:srgbClr val="FF0000"/>
                </a:solidFill>
              </a:rPr>
              <a:t>dạng</a:t>
            </a:r>
            <a:r>
              <a:rPr lang="en-US" dirty="0">
                <a:solidFill>
                  <a:srgbClr val="FF0000"/>
                </a:solidFill>
              </a:rPr>
              <a:t>, </a:t>
            </a:r>
            <a:r>
              <a:rPr lang="en-US" dirty="0" err="1">
                <a:solidFill>
                  <a:srgbClr val="FF0000"/>
                </a:solidFill>
              </a:rPr>
              <a:t>kích</a:t>
            </a:r>
            <a:r>
              <a:rPr lang="en-US" dirty="0">
                <a:solidFill>
                  <a:srgbClr val="FF0000"/>
                </a:solidFill>
              </a:rPr>
              <a:t> </a:t>
            </a:r>
            <a:r>
              <a:rPr lang="en-US" dirty="0" err="1">
                <a:solidFill>
                  <a:srgbClr val="FF0000"/>
                </a:solidFill>
              </a:rPr>
              <a:t>thước</a:t>
            </a:r>
            <a:r>
              <a:rPr lang="en-US" dirty="0">
                <a:solidFill>
                  <a:srgbClr val="FF0000"/>
                </a:solidFill>
              </a:rPr>
              <a:t>, </a:t>
            </a:r>
            <a:r>
              <a:rPr lang="en-US" dirty="0" err="1">
                <a:solidFill>
                  <a:srgbClr val="FF0000"/>
                </a:solidFill>
              </a:rPr>
              <a:t>chất</a:t>
            </a:r>
            <a:r>
              <a:rPr lang="en-US" dirty="0">
                <a:solidFill>
                  <a:srgbClr val="FF0000"/>
                </a:solidFill>
              </a:rPr>
              <a:t> </a:t>
            </a:r>
            <a:r>
              <a:rPr lang="en-US" dirty="0" err="1">
                <a:solidFill>
                  <a:srgbClr val="FF0000"/>
                </a:solidFill>
              </a:rPr>
              <a:t>liệu</a:t>
            </a:r>
            <a:endParaRPr lang="vi-VN" dirty="0">
              <a:solidFill>
                <a:srgbClr val="FF0000"/>
              </a:solidFill>
            </a:endParaRPr>
          </a:p>
        </p:txBody>
      </p:sp>
      <p:cxnSp>
        <p:nvCxnSpPr>
          <p:cNvPr id="13" name="Straight Connector 12">
            <a:extLst>
              <a:ext uri="{FF2B5EF4-FFF2-40B4-BE49-F238E27FC236}">
                <a16:creationId xmlns:a16="http://schemas.microsoft.com/office/drawing/2014/main" id="{1C3620BC-093F-B63C-A895-84B5C066D073}"/>
              </a:ext>
            </a:extLst>
          </p:cNvPr>
          <p:cNvCxnSpPr>
            <a:cxnSpLocks/>
          </p:cNvCxnSpPr>
          <p:nvPr/>
        </p:nvCxnSpPr>
        <p:spPr>
          <a:xfrm>
            <a:off x="216056" y="1243778"/>
            <a:ext cx="90616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25957" y="187307"/>
            <a:ext cx="8256043" cy="1020825"/>
            <a:chOff x="1256323" y="227296"/>
            <a:chExt cx="7818319" cy="1020825"/>
          </a:xfrm>
        </p:grpSpPr>
        <p:sp>
          <p:nvSpPr>
            <p:cNvPr id="16" name="TextBox 15"/>
            <p:cNvSpPr txBox="1"/>
            <p:nvPr/>
          </p:nvSpPr>
          <p:spPr>
            <a:xfrm>
              <a:off x="1530644" y="232458"/>
              <a:ext cx="7543998" cy="1015663"/>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 </a:t>
              </a:r>
              <a:r>
                <a:rPr lang="en-US" sz="2800" b="1" dirty="0" err="1" smtClean="0">
                  <a:solidFill>
                    <a:srgbClr val="008200"/>
                  </a:solidFill>
                  <a:latin typeface="Arial" pitchFamily="34" charset="0"/>
                  <a:cs typeface="Arial" pitchFamily="34" charset="0"/>
                </a:rPr>
                <a:t>Viết</a:t>
              </a:r>
              <a:r>
                <a:rPr lang="en-US" sz="2800" b="1" dirty="0" smtClean="0">
                  <a:solidFill>
                    <a:srgbClr val="008200"/>
                  </a:solidFill>
                  <a:latin typeface="Arial" pitchFamily="34" charset="0"/>
                  <a:cs typeface="Arial" pitchFamily="34" charset="0"/>
                </a:rPr>
                <a:t> </a:t>
              </a:r>
              <a:r>
                <a:rPr lang="en-US" sz="2800" b="1" dirty="0">
                  <a:solidFill>
                    <a:srgbClr val="008200"/>
                  </a:solidFill>
                  <a:latin typeface="Arial" pitchFamily="34" charset="0"/>
                  <a:cs typeface="Arial" pitchFamily="34" charset="0"/>
                </a:rPr>
                <a:t>3 – 4 câu giới thiệu về một đồ vật </a:t>
              </a:r>
              <a:r>
                <a:rPr lang="en-US" sz="2800" b="1" dirty="0" err="1">
                  <a:solidFill>
                    <a:srgbClr val="008200"/>
                  </a:solidFill>
                  <a:latin typeface="Arial" pitchFamily="34" charset="0"/>
                  <a:cs typeface="Arial" pitchFamily="34" charset="0"/>
                </a:rPr>
                <a:t>được</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dùng</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để</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vẽ</a:t>
              </a:r>
              <a:endParaRPr lang="en-US" sz="2800" b="1" dirty="0">
                <a:solidFill>
                  <a:srgbClr val="008200"/>
                </a:solidFill>
                <a:latin typeface="Arial" pitchFamily="34" charset="0"/>
                <a:cs typeface="Arial" pitchFamily="34" charset="0"/>
              </a:endParaRPr>
            </a:p>
          </p:txBody>
        </p:sp>
        <p:sp>
          <p:nvSpPr>
            <p:cNvPr id="17" name="Oval 16"/>
            <p:cNvSpPr/>
            <p:nvPr/>
          </p:nvSpPr>
          <p:spPr>
            <a:xfrm>
              <a:off x="1256323" y="227296"/>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901" b="74479" l="31618" r="71324"/>
                    </a14:imgEffect>
                  </a14:imgLayer>
                </a14:imgProps>
              </a:ext>
              <a:ext uri="{28A0092B-C50C-407E-A947-70E740481C1C}">
                <a14:useLocalDpi xmlns:a14="http://schemas.microsoft.com/office/drawing/2010/main" val="0"/>
              </a:ext>
            </a:extLst>
          </a:blip>
          <a:srcRect l="31703" t="31798" r="29040" b="24781"/>
          <a:stretch/>
        </p:blipFill>
        <p:spPr bwMode="auto">
          <a:xfrm>
            <a:off x="363794" y="1533666"/>
            <a:ext cx="5029199" cy="445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918DFBE7-CEA6-9DEC-4695-1AB3519E123E}"/>
              </a:ext>
            </a:extLst>
          </p:cNvPr>
          <p:cNvCxnSpPr/>
          <p:nvPr/>
        </p:nvCxnSpPr>
        <p:spPr>
          <a:xfrm>
            <a:off x="1057275" y="735947"/>
            <a:ext cx="2772391" cy="51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3620BC-093F-B63C-A895-84B5C066D073}"/>
              </a:ext>
            </a:extLst>
          </p:cNvPr>
          <p:cNvCxnSpPr>
            <a:cxnSpLocks/>
          </p:cNvCxnSpPr>
          <p:nvPr/>
        </p:nvCxnSpPr>
        <p:spPr>
          <a:xfrm>
            <a:off x="4218039" y="735947"/>
            <a:ext cx="495054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71E63F3-CBBD-AC13-A488-35D477BD863E}"/>
              </a:ext>
            </a:extLst>
          </p:cNvPr>
          <p:cNvSpPr txBox="1"/>
          <p:nvPr/>
        </p:nvSpPr>
        <p:spPr>
          <a:xfrm>
            <a:off x="5556120" y="1966928"/>
            <a:ext cx="3612461" cy="3262432"/>
          </a:xfrm>
          <a:prstGeom prst="rect">
            <a:avLst/>
          </a:prstGeom>
          <a:noFill/>
        </p:spPr>
        <p:txBody>
          <a:bodyPr wrap="square" rtlCol="0">
            <a:spAutoFit/>
          </a:bodyPr>
          <a:lstStyle/>
          <a:p>
            <a:pPr algn="ctr"/>
            <a:r>
              <a:rPr lang="en-US" sz="2400" dirty="0"/>
              <a:t>            </a:t>
            </a:r>
          </a:p>
          <a:p>
            <a:pPr algn="ctr"/>
            <a:r>
              <a:rPr lang="en-US" sz="2400" dirty="0"/>
              <a:t>   </a:t>
            </a:r>
            <a:r>
              <a:rPr lang="en-US" sz="2400" b="1" dirty="0">
                <a:solidFill>
                  <a:srgbClr val="FF0000"/>
                </a:solidFill>
              </a:rPr>
              <a:t>TIÊU CHÍ VIẾT ĐOẠN VĂN</a:t>
            </a:r>
          </a:p>
          <a:p>
            <a:pPr marL="285750" indent="-285750">
              <a:buFontTx/>
              <a:buChar char="-"/>
            </a:pPr>
            <a:r>
              <a:rPr lang="en-US" sz="2800" dirty="0" err="1"/>
              <a:t>Viết</a:t>
            </a:r>
            <a:r>
              <a:rPr lang="en-US" sz="2800" dirty="0"/>
              <a:t> 3, 4 </a:t>
            </a:r>
            <a:r>
              <a:rPr lang="en-US" sz="2800" dirty="0" err="1"/>
              <a:t>câu</a:t>
            </a:r>
            <a:r>
              <a:rPr lang="en-US" sz="2800" dirty="0"/>
              <a:t> </a:t>
            </a:r>
            <a:r>
              <a:rPr lang="en-US" sz="2800" dirty="0" err="1"/>
              <a:t>về</a:t>
            </a:r>
            <a:r>
              <a:rPr lang="en-US" sz="2800" dirty="0"/>
              <a:t> 1 </a:t>
            </a:r>
            <a:r>
              <a:rPr lang="en-US" sz="2800" dirty="0" err="1"/>
              <a:t>đồ</a:t>
            </a:r>
            <a:r>
              <a:rPr lang="en-US" sz="2800" dirty="0"/>
              <a:t> </a:t>
            </a:r>
            <a:r>
              <a:rPr lang="en-US" sz="2800" dirty="0" err="1"/>
              <a:t>vật</a:t>
            </a:r>
            <a:r>
              <a:rPr lang="en-US" sz="2800" dirty="0"/>
              <a:t> </a:t>
            </a:r>
            <a:r>
              <a:rPr lang="en-US" sz="2800" dirty="0" err="1"/>
              <a:t>được</a:t>
            </a:r>
            <a:r>
              <a:rPr lang="en-US" sz="2800" dirty="0"/>
              <a:t> </a:t>
            </a:r>
            <a:r>
              <a:rPr lang="en-US" sz="2800" dirty="0" err="1"/>
              <a:t>dùng</a:t>
            </a:r>
            <a:r>
              <a:rPr lang="en-US" sz="2800" dirty="0"/>
              <a:t> </a:t>
            </a:r>
            <a:r>
              <a:rPr lang="en-US" sz="2800" dirty="0" err="1"/>
              <a:t>để</a:t>
            </a:r>
            <a:r>
              <a:rPr lang="en-US" sz="2800" dirty="0"/>
              <a:t> </a:t>
            </a:r>
            <a:r>
              <a:rPr lang="en-US" sz="2800" dirty="0" err="1"/>
              <a:t>vẽ</a:t>
            </a:r>
            <a:endParaRPr lang="en-US" sz="2800" dirty="0"/>
          </a:p>
          <a:p>
            <a:pPr marL="285750" indent="-285750">
              <a:buFontTx/>
              <a:buChar char="-"/>
            </a:pPr>
            <a:r>
              <a:rPr lang="en-US" sz="2800" dirty="0" err="1"/>
              <a:t>Câu</a:t>
            </a:r>
            <a:r>
              <a:rPr lang="en-US" sz="2800" dirty="0"/>
              <a:t> </a:t>
            </a:r>
            <a:r>
              <a:rPr lang="en-US" sz="2800" dirty="0" err="1"/>
              <a:t>văn</a:t>
            </a:r>
            <a:r>
              <a:rPr lang="en-US" sz="2800" dirty="0"/>
              <a:t> </a:t>
            </a:r>
            <a:r>
              <a:rPr lang="en-US" sz="2800" dirty="0" err="1"/>
              <a:t>ngắn</a:t>
            </a:r>
            <a:r>
              <a:rPr lang="en-US" sz="2800" dirty="0"/>
              <a:t> </a:t>
            </a:r>
            <a:r>
              <a:rPr lang="en-US" sz="2800" dirty="0" err="1"/>
              <a:t>gọn</a:t>
            </a:r>
            <a:r>
              <a:rPr lang="en-US" sz="2800" dirty="0"/>
              <a:t>, </a:t>
            </a:r>
            <a:r>
              <a:rPr lang="en-US" sz="2800" dirty="0" err="1"/>
              <a:t>rõ</a:t>
            </a:r>
            <a:r>
              <a:rPr lang="en-US" sz="2800" dirty="0"/>
              <a:t> ý</a:t>
            </a:r>
          </a:p>
          <a:p>
            <a:pPr marL="285750" indent="-285750">
              <a:buFontTx/>
              <a:buChar char="-"/>
            </a:pPr>
            <a:r>
              <a:rPr lang="en-US" sz="2800" dirty="0" err="1"/>
              <a:t>Trình</a:t>
            </a:r>
            <a:r>
              <a:rPr lang="en-US" sz="2800" dirty="0"/>
              <a:t> </a:t>
            </a:r>
            <a:r>
              <a:rPr lang="en-US" sz="2800" dirty="0" err="1"/>
              <a:t>bày</a:t>
            </a:r>
            <a:r>
              <a:rPr lang="en-US" sz="2800" dirty="0"/>
              <a:t> </a:t>
            </a:r>
            <a:r>
              <a:rPr lang="en-US" sz="2800" dirty="0" err="1"/>
              <a:t>sạch</a:t>
            </a:r>
            <a:r>
              <a:rPr lang="en-US" sz="2800" dirty="0"/>
              <a:t> </a:t>
            </a:r>
            <a:r>
              <a:rPr lang="en-US" sz="2800" dirty="0" err="1"/>
              <a:t>đẹp</a:t>
            </a:r>
            <a:endParaRPr lang="en-US" sz="2800" dirty="0"/>
          </a:p>
          <a:p>
            <a:pPr marL="285750" indent="-285750">
              <a:buFontTx/>
              <a:buChar char="-"/>
            </a:pPr>
            <a:endParaRPr lang="en-US" dirty="0"/>
          </a:p>
        </p:txBody>
      </p:sp>
    </p:spTree>
    <p:extLst>
      <p:ext uri="{BB962C8B-B14F-4D97-AF65-F5344CB8AC3E}">
        <p14:creationId xmlns:p14="http://schemas.microsoft.com/office/powerpoint/2010/main" val="111543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202" y="837425"/>
            <a:ext cx="8710122" cy="5102166"/>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      </a:t>
            </a:r>
            <a:r>
              <a:rPr lang="vi-VN" sz="2400" b="1" dirty="0">
                <a:solidFill>
                  <a:srgbClr val="002060"/>
                </a:solidFill>
                <a:latin typeface="Arial-Rounded" pitchFamily="34" charset="0"/>
                <a:ea typeface="Arial-Rounded" pitchFamily="34" charset="0"/>
                <a:cs typeface="Arial-Rounded" pitchFamily="34" charset="0"/>
              </a:rPr>
              <a:t>Trong những món đồ dùng </a:t>
            </a:r>
            <a:r>
              <a:rPr lang="en-US" sz="2400" b="1" dirty="0">
                <a:solidFill>
                  <a:srgbClr val="002060"/>
                </a:solidFill>
                <a:latin typeface="Arial-Rounded" pitchFamily="34" charset="0"/>
                <a:ea typeface="Arial-Rounded" pitchFamily="34" charset="0"/>
                <a:cs typeface="Arial-Rounded" pitchFamily="34" charset="0"/>
              </a:rPr>
              <a:t>để vẽ tranh, </a:t>
            </a:r>
            <a:r>
              <a:rPr lang="vi-VN" sz="2400" b="1" dirty="0">
                <a:solidFill>
                  <a:srgbClr val="002060"/>
                </a:solidFill>
                <a:latin typeface="Arial-Rounded" pitchFamily="34" charset="0"/>
                <a:ea typeface="Arial-Rounded" pitchFamily="34" charset="0"/>
                <a:cs typeface="Arial-Rounded" pitchFamily="34" charset="0"/>
              </a:rPr>
              <a:t>em thích nhất là hộp bút sáp màu. Cái hộp giấy nhỏ được trang trí nhiều hình ngộ nghĩnh và đẹp mắt. Ngoài hộp là chú gấu Pu vui chơi cùng các bạn dưới cầu vồng. Hộp tuy nhỏ nhưng chứa bên trong mười tám cây sáp màu</a:t>
            </a:r>
            <a:r>
              <a:rPr lang="en-US" sz="2400" b="1" dirty="0">
                <a:solidFill>
                  <a:srgbClr val="002060"/>
                </a:solidFill>
                <a:latin typeface="Arial-Rounded" pitchFamily="34" charset="0"/>
                <a:ea typeface="Arial-Rounded" pitchFamily="34" charset="0"/>
                <a:cs typeface="Arial-Rounded" pitchFamily="34" charset="0"/>
              </a:rPr>
              <a:t>. Sau khi vẽ chì, em thường dùng hộp bút màu để tô cho bức tranh thêm sinh động. </a:t>
            </a:r>
            <a:r>
              <a:rPr lang="vi-VN" sz="2400" b="1" dirty="0">
                <a:solidFill>
                  <a:srgbClr val="002060"/>
                </a:solidFill>
                <a:latin typeface="Arial-Rounded" pitchFamily="34" charset="0"/>
                <a:ea typeface="Arial-Rounded" pitchFamily="34" charset="0"/>
                <a:cs typeface="Arial-Rounded" pitchFamily="34" charset="0"/>
              </a:rPr>
              <a:t>Mỗi khi cầm </a:t>
            </a:r>
            <a:r>
              <a:rPr lang="en-US" sz="2400" b="1" dirty="0">
                <a:solidFill>
                  <a:srgbClr val="002060"/>
                </a:solidFill>
                <a:latin typeface="Arial-Rounded" pitchFamily="34" charset="0"/>
                <a:ea typeface="Arial-Rounded" pitchFamily="34" charset="0"/>
                <a:cs typeface="Arial-Rounded" pitchFamily="34" charset="0"/>
              </a:rPr>
              <a:t>bút </a:t>
            </a:r>
            <a:r>
              <a:rPr lang="vi-VN" sz="2400" b="1" dirty="0">
                <a:solidFill>
                  <a:srgbClr val="002060"/>
                </a:solidFill>
                <a:latin typeface="Arial-Rounded" pitchFamily="34" charset="0"/>
                <a:ea typeface="Arial-Rounded" pitchFamily="34" charset="0"/>
                <a:cs typeface="Arial-Rounded" pitchFamily="34" charset="0"/>
              </a:rPr>
              <a:t>lên tô tranh</a:t>
            </a:r>
            <a:r>
              <a:rPr lang="en-US" sz="2400" b="1" dirty="0">
                <a:solidFill>
                  <a:srgbClr val="002060"/>
                </a:solidFill>
                <a:latin typeface="Arial-Rounded" pitchFamily="34" charset="0"/>
                <a:ea typeface="Arial-Rounded" pitchFamily="34" charset="0"/>
                <a:cs typeface="Arial-Rounded" pitchFamily="34" charset="0"/>
              </a:rPr>
              <a:t>,</a:t>
            </a:r>
            <a:r>
              <a:rPr lang="vi-VN" sz="2400" b="1" dirty="0">
                <a:solidFill>
                  <a:srgbClr val="002060"/>
                </a:solidFill>
                <a:latin typeface="Arial-Rounded" pitchFamily="34" charset="0"/>
                <a:ea typeface="Arial-Rounded" pitchFamily="34" charset="0"/>
                <a:cs typeface="Arial-Rounded" pitchFamily="34" charset="0"/>
              </a:rPr>
              <a:t> em thấy rất thích.</a:t>
            </a:r>
            <a:r>
              <a:rPr lang="en-US" sz="2400" b="1" dirty="0">
                <a:solidFill>
                  <a:srgbClr val="002060"/>
                </a:solidFill>
                <a:latin typeface="Arial-Rounded" pitchFamily="34" charset="0"/>
                <a:ea typeface="Arial-Rounded" pitchFamily="34" charset="0"/>
                <a:cs typeface="Arial-Rounded" pitchFamily="34" charset="0"/>
              </a:rPr>
              <a:t> Em sẽ giữ gìn cẩn thận để có thể tô được nhiều bức tranh đẹp.</a:t>
            </a:r>
            <a:endParaRPr lang="vi-VN" sz="2400" b="1" dirty="0">
              <a:solidFill>
                <a:srgbClr val="002060"/>
              </a:solidFill>
              <a:latin typeface="Arial-Rounded" pitchFamily="34" charset="0"/>
              <a:ea typeface="Arial-Rounded" pitchFamily="34" charset="0"/>
              <a:cs typeface="Arial-Rounded" pitchFamily="34" charset="0"/>
            </a:endParaRPr>
          </a:p>
        </p:txBody>
      </p:sp>
      <p:grpSp>
        <p:nvGrpSpPr>
          <p:cNvPr id="3" name="Group 2"/>
          <p:cNvGrpSpPr/>
          <p:nvPr/>
        </p:nvGrpSpPr>
        <p:grpSpPr>
          <a:xfrm>
            <a:off x="2149960" y="-52310"/>
            <a:ext cx="4844080" cy="1257985"/>
            <a:chOff x="3759267" y="334167"/>
            <a:chExt cx="5621970" cy="1403180"/>
          </a:xfrm>
        </p:grpSpPr>
        <p:sp>
          <p:nvSpPr>
            <p:cNvPr id="5" name="Cloud Callout 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6" name="TextBox 5"/>
            <p:cNvSpPr txBox="1"/>
            <p:nvPr/>
          </p:nvSpPr>
          <p:spPr>
            <a:xfrm>
              <a:off x="4223658" y="688205"/>
              <a:ext cx="4919221" cy="652269"/>
            </a:xfrm>
            <a:prstGeom prst="rect">
              <a:avLst/>
            </a:prstGeom>
            <a:noFill/>
            <a:ln>
              <a:noFill/>
            </a:ln>
          </p:spPr>
          <p:txBody>
            <a:bodyPr wrap="square" rtlCol="0">
              <a:spAutoFit/>
            </a:bodyPr>
            <a:lstStyle/>
            <a:p>
              <a:pPr algn="ctr"/>
              <a:r>
                <a:rPr lang="en-US" sz="3200" b="1" dirty="0" err="1">
                  <a:solidFill>
                    <a:srgbClr val="FF0000"/>
                  </a:solidFill>
                  <a:latin typeface="Arial-Rounded"/>
                  <a:ea typeface="Arial-Rounded" panose="020B0500000000000000" pitchFamily="34" charset="0"/>
                  <a:cs typeface="Arial" panose="020B0604020202020204" pitchFamily="34" charset="0"/>
                </a:rPr>
                <a:t>Đoạn</a:t>
              </a:r>
              <a:r>
                <a:rPr lang="en-US" sz="3200" b="1" dirty="0">
                  <a:solidFill>
                    <a:srgbClr val="FF0000"/>
                  </a:solidFill>
                  <a:latin typeface="Arial-Rounded"/>
                  <a:ea typeface="Arial-Rounded" panose="020B0500000000000000" pitchFamily="34" charset="0"/>
                  <a:cs typeface="Arial" panose="020B0604020202020204" pitchFamily="34" charset="0"/>
                </a:rPr>
                <a:t> văn tham khảo</a:t>
              </a:r>
            </a:p>
          </p:txBody>
        </p:sp>
      </p:grpSp>
    </p:spTree>
    <p:extLst>
      <p:ext uri="{BB962C8B-B14F-4D97-AF65-F5344CB8AC3E}">
        <p14:creationId xmlns:p14="http://schemas.microsoft.com/office/powerpoint/2010/main" val="5893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38461" y="228115"/>
            <a:ext cx="8695530" cy="1015663"/>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a:t>
            </a:r>
            <a:r>
              <a:rPr lang="en-US" sz="2800" b="1" dirty="0">
                <a:solidFill>
                  <a:srgbClr val="008200"/>
                </a:solidFill>
                <a:latin typeface="Arial" pitchFamily="34" charset="0"/>
                <a:cs typeface="Arial" pitchFamily="34" charset="0"/>
              </a:rPr>
              <a:t>Viết 3 – 4 câu giới thiệu về một đồ vật </a:t>
            </a:r>
            <a:r>
              <a:rPr lang="en-US" sz="2800" b="1" dirty="0" err="1">
                <a:solidFill>
                  <a:srgbClr val="008200"/>
                </a:solidFill>
                <a:latin typeface="Arial" pitchFamily="34" charset="0"/>
                <a:cs typeface="Arial" pitchFamily="34" charset="0"/>
              </a:rPr>
              <a:t>được</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dùng</a:t>
            </a:r>
            <a:r>
              <a:rPr lang="en-US" sz="2800" b="1" dirty="0">
                <a:solidFill>
                  <a:srgbClr val="008200"/>
                </a:solidFill>
                <a:latin typeface="Arial" pitchFamily="34" charset="0"/>
                <a:cs typeface="Arial" pitchFamily="34" charset="0"/>
              </a:rPr>
              <a:t> </a:t>
            </a:r>
          </a:p>
          <a:p>
            <a:r>
              <a:rPr lang="en-US" sz="2800" b="1" dirty="0" err="1">
                <a:solidFill>
                  <a:srgbClr val="008200"/>
                </a:solidFill>
                <a:latin typeface="Arial" pitchFamily="34" charset="0"/>
                <a:cs typeface="Arial" pitchFamily="34" charset="0"/>
              </a:rPr>
              <a:t>để</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vẽ</a:t>
            </a:r>
            <a:endParaRPr lang="en-US" sz="2800" b="1" dirty="0">
              <a:solidFill>
                <a:srgbClr val="008200"/>
              </a:solidFill>
              <a:latin typeface="Arial" pitchFamily="34" charset="0"/>
              <a:cs typeface="Arial" pitchFamily="34" charset="0"/>
            </a:endParaRP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901" b="74479" l="31618" r="71324"/>
                    </a14:imgEffect>
                  </a14:imgLayer>
                </a14:imgProps>
              </a:ext>
              <a:ext uri="{28A0092B-C50C-407E-A947-70E740481C1C}">
                <a14:useLocalDpi xmlns:a14="http://schemas.microsoft.com/office/drawing/2010/main" val="0"/>
              </a:ext>
            </a:extLst>
          </a:blip>
          <a:srcRect l="31703" t="31798" r="29040" b="24781"/>
          <a:stretch/>
        </p:blipFill>
        <p:spPr bwMode="auto">
          <a:xfrm>
            <a:off x="112542" y="1269684"/>
            <a:ext cx="8893806" cy="527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918DFBE7-CEA6-9DEC-4695-1AB3519E123E}"/>
              </a:ext>
            </a:extLst>
          </p:cNvPr>
          <p:cNvCxnSpPr/>
          <p:nvPr/>
        </p:nvCxnSpPr>
        <p:spPr>
          <a:xfrm>
            <a:off x="778982" y="744416"/>
            <a:ext cx="383458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A5D20EC-34DD-3CC7-F89A-BFE326F6BB2C}"/>
              </a:ext>
            </a:extLst>
          </p:cNvPr>
          <p:cNvSpPr/>
          <p:nvPr/>
        </p:nvSpPr>
        <p:spPr>
          <a:xfrm>
            <a:off x="112542" y="309716"/>
            <a:ext cx="579357" cy="81960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cxnSp>
        <p:nvCxnSpPr>
          <p:cNvPr id="11" name="Straight Connector 10">
            <a:extLst>
              <a:ext uri="{FF2B5EF4-FFF2-40B4-BE49-F238E27FC236}">
                <a16:creationId xmlns:a16="http://schemas.microsoft.com/office/drawing/2014/main" id="{1C3620BC-093F-B63C-A895-84B5C066D073}"/>
              </a:ext>
            </a:extLst>
          </p:cNvPr>
          <p:cNvCxnSpPr>
            <a:cxnSpLocks/>
          </p:cNvCxnSpPr>
          <p:nvPr/>
        </p:nvCxnSpPr>
        <p:spPr>
          <a:xfrm>
            <a:off x="4918364" y="735947"/>
            <a:ext cx="425021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21EFEB-3CFA-B501-AD53-ADC4CB347AEC}"/>
              </a:ext>
            </a:extLst>
          </p:cNvPr>
          <p:cNvSpPr txBox="1"/>
          <p:nvPr/>
        </p:nvSpPr>
        <p:spPr>
          <a:xfrm>
            <a:off x="6605263" y="4242219"/>
            <a:ext cx="2563318" cy="64633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endParaRPr lang="vi-VN"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CC1D3733-4600-9488-D567-62FD133AAA92}"/>
              </a:ext>
            </a:extLst>
          </p:cNvPr>
          <p:cNvCxnSpPr/>
          <p:nvPr/>
        </p:nvCxnSpPr>
        <p:spPr>
          <a:xfrm>
            <a:off x="691899" y="1269684"/>
            <a:ext cx="721265"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24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8629689" y="964921"/>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7" name="五角星 36"/>
          <p:cNvSpPr/>
          <p:nvPr/>
        </p:nvSpPr>
        <p:spPr>
          <a:xfrm rot="2755789">
            <a:off x="8451607" y="116094"/>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8" name="五角星 35"/>
          <p:cNvSpPr/>
          <p:nvPr/>
        </p:nvSpPr>
        <p:spPr>
          <a:xfrm rot="19384917">
            <a:off x="7759171" y="1053427"/>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9" name="五角星 34"/>
          <p:cNvSpPr/>
          <p:nvPr/>
        </p:nvSpPr>
        <p:spPr>
          <a:xfrm rot="337835">
            <a:off x="8076344" y="2173651"/>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30" name="五角星 36"/>
          <p:cNvSpPr/>
          <p:nvPr/>
        </p:nvSpPr>
        <p:spPr>
          <a:xfrm rot="20248740">
            <a:off x="6364963" y="1303642"/>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665100" y="5753100"/>
            <a:ext cx="694099" cy="906357"/>
          </a:xfrm>
          <a:prstGeom prst="rect">
            <a:avLst/>
          </a:prstGeom>
          <a:noFill/>
          <a:ln w="9525">
            <a:noFill/>
          </a:ln>
        </p:spPr>
      </p:pic>
      <p:pic>
        <p:nvPicPr>
          <p:cNvPr id="33" name="图片 8"/>
          <p:cNvPicPr>
            <a:picLocks noChangeAspect="1"/>
          </p:cNvPicPr>
          <p:nvPr/>
        </p:nvPicPr>
        <p:blipFill>
          <a:blip r:embed="rId5"/>
          <a:stretch>
            <a:fillRect/>
          </a:stretch>
        </p:blipFill>
        <p:spPr>
          <a:xfrm>
            <a:off x="7486148" y="5529437"/>
            <a:ext cx="869271" cy="1201038"/>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79052" y="598498"/>
            <a:ext cx="8566846" cy="646331"/>
          </a:xfrm>
          <a:prstGeom prst="rect">
            <a:avLst/>
          </a:prstGeom>
          <a:noFill/>
        </p:spPr>
        <p:txBody>
          <a:bodyPr wrap="square" rtlCol="0">
            <a:spAutoFit/>
          </a:bodyPr>
          <a:lstStyle/>
          <a:p>
            <a:pPr>
              <a:defRPr/>
            </a:pPr>
            <a:r>
              <a:rPr lang="en-US" altLang="zh-CN" sz="36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ĐỊNH HƯỚNG HỌC TẬP TIẾP THEO</a:t>
            </a:r>
            <a:endParaRPr lang="zh-CN" altLang="en-US" sz="36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206675" y="1822114"/>
            <a:ext cx="10187293" cy="798152"/>
            <a:chOff x="774356" y="888444"/>
            <a:chExt cx="10187293" cy="79815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93304"/>
            </a:xfrm>
            <a:prstGeom prst="rect">
              <a:avLst/>
            </a:prstGeom>
            <a:noFill/>
          </p:spPr>
          <p:txBody>
            <a:bodyPr wrap="square" rtlCol="0">
              <a:spAutoFit/>
            </a:bodyPr>
            <a:lstStyle/>
            <a:p>
              <a:pPr algn="just">
                <a:lnSpc>
                  <a:spcPct val="107000"/>
                </a:lnSpc>
                <a:spcAft>
                  <a:spcPts val="800"/>
                </a:spcAft>
                <a:defRPr/>
              </a:pPr>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nghe</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50533" y="3694682"/>
            <a:ext cx="10209001" cy="817041"/>
            <a:chOff x="752655" y="2065203"/>
            <a:chExt cx="10209001" cy="817041"/>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84775"/>
            </a:xfrm>
            <a:prstGeom prst="rect">
              <a:avLst/>
            </a:prstGeom>
            <a:noFill/>
          </p:spPr>
          <p:txBody>
            <a:bodyPr wrap="square" rtlCol="0">
              <a:spAutoFit/>
            </a:bodyPr>
            <a:lstStyle/>
            <a:p>
              <a:pPr>
                <a:defRPr/>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240321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TotalTime>
  <Words>493</Words>
  <Application>Microsoft Office PowerPoint</Application>
  <PresentationFormat>On-screen Show (4:3)</PresentationFormat>
  <Paragraphs>50</Paragraphs>
  <Slides>12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宋体</vt:lpstr>
      <vt:lpstr>Arial</vt:lpstr>
      <vt:lpstr>Arial-Rounded</vt:lpstr>
      <vt:lpstr>Calibri</vt:lpstr>
      <vt:lpstr>Calibri Light</vt:lpstr>
      <vt:lpstr>iCiel Crocante</vt:lpstr>
      <vt:lpstr>Times New Roman</vt:lpstr>
      <vt:lpstr>思源黑体 CN Bold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ChatGPT</cp:lastModifiedBy>
  <cp:revision>204</cp:revision>
  <dcterms:created xsi:type="dcterms:W3CDTF">2021-05-29T04:05:18Z</dcterms:created>
  <dcterms:modified xsi:type="dcterms:W3CDTF">2024-11-01T09:55:25Z</dcterms:modified>
</cp:coreProperties>
</file>