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79" r:id="rId3"/>
  </p:sldMasterIdLst>
  <p:notesMasterIdLst>
    <p:notesMasterId r:id="rId11"/>
  </p:notesMasterIdLst>
  <p:sldIdLst>
    <p:sldId id="257" r:id="rId4"/>
    <p:sldId id="279" r:id="rId5"/>
    <p:sldId id="395" r:id="rId6"/>
    <p:sldId id="321" r:id="rId7"/>
    <p:sldId id="398" r:id="rId8"/>
    <p:sldId id="268" r:id="rId9"/>
    <p:sldId id="3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904A-FCD7-49E2-8024-C5F03A5BBAD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CF99-8244-43BB-A619-2167AB3AD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3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8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65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-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9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1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57C3D-D64A-4679-8133-65E4676AD1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29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7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95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8599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11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38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23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76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098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1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7-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6925" cy="686562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94335" y="391886"/>
            <a:ext cx="11438890" cy="6150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0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297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955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3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97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6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731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816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44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07979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102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65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018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7-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6925" cy="686562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94335" y="391886"/>
            <a:ext cx="11438890" cy="6150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6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5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4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1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6646-EE0D-4C7F-9C84-BF5B84E1D5F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32BA-5686-4E01-BDA5-5581E9F494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119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06646-EE0D-4C7F-9C84-BF5B84E1D5F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732BA-5686-4E01-BDA5-5581E9F49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0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21484" y="1391920"/>
            <a:ext cx="8885555" cy="4541519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AD228218-D4F6-479A-BD92-1F18190A8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859" y="-2353236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18707-8E0E-4CF7-8EE6-B15188EEB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457" y="1986925"/>
            <a:ext cx="3212870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D3FA4-93B0-47E7-92D7-118AC30D5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619" y="2899386"/>
            <a:ext cx="8779001" cy="1383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85B2D0-B179-4671-9FF0-E252DAB5A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449" y="4129582"/>
            <a:ext cx="2834886" cy="963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987062" y="140677"/>
            <a:ext cx="1927162" cy="1828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A2272-ADAA-4257-81BA-84B6819C727A}"/>
              </a:ext>
            </a:extLst>
          </p:cNvPr>
          <p:cNvSpPr/>
          <p:nvPr/>
        </p:nvSpPr>
        <p:spPr>
          <a:xfrm>
            <a:off x="1175658" y="478763"/>
            <a:ext cx="10646228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366B6-1609-4E7F-936F-4BA01567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475" y="1953370"/>
            <a:ext cx="6579735" cy="4494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87062" y="140677"/>
            <a:ext cx="1927162" cy="1828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 rot="21359454">
            <a:off x="664108" y="532294"/>
            <a:ext cx="4147925" cy="11350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NL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hoạt động sản xuất công nghiệp trong mỗi hình và cho biết hoạt động đó làm ra sản phẩm gì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9784B-2BB2-4C9B-B889-E27E8F23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1" y="2131150"/>
            <a:ext cx="2204752" cy="1622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30611-41CF-48C4-A588-0A4298F55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231" y="2098628"/>
            <a:ext cx="2210464" cy="1616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7D0E4-C5C4-42CA-A24A-8D7EFFA75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72" y="4053640"/>
            <a:ext cx="2187616" cy="1599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F31E0-B3A6-4AE7-BC08-328BBD740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724" y="4030792"/>
            <a:ext cx="2199040" cy="162214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514EC0-CA18-48C0-923B-27EA3E346E05}"/>
              </a:ext>
            </a:extLst>
          </p:cNvPr>
          <p:cNvGraphicFramePr>
            <a:graphicFrameLocks noGrp="1"/>
          </p:cNvGraphicFramePr>
          <p:nvPr/>
        </p:nvGraphicFramePr>
        <p:xfrm>
          <a:off x="6494200" y="762748"/>
          <a:ext cx="4883061" cy="483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3608">
                  <a:extLst>
                    <a:ext uri="{9D8B030D-6E8A-4147-A177-3AD203B41FA5}">
                      <a16:colId xmlns:a16="http://schemas.microsoft.com/office/drawing/2014/main" val="21069104"/>
                    </a:ext>
                  </a:extLst>
                </a:gridCol>
                <a:gridCol w="1852892">
                  <a:extLst>
                    <a:ext uri="{9D8B030D-6E8A-4147-A177-3AD203B41FA5}">
                      <a16:colId xmlns:a16="http://schemas.microsoft.com/office/drawing/2014/main" val="1441270604"/>
                    </a:ext>
                  </a:extLst>
                </a:gridCol>
                <a:gridCol w="1966561">
                  <a:extLst>
                    <a:ext uri="{9D8B030D-6E8A-4147-A177-3AD203B41FA5}">
                      <a16:colId xmlns:a16="http://schemas.microsoft.com/office/drawing/2014/main" val="876786859"/>
                    </a:ext>
                  </a:extLst>
                </a:gridCol>
              </a:tblGrid>
              <a:tr h="1281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49783681"/>
                  </a:ext>
                </a:extLst>
              </a:tr>
              <a:tr h="889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015145778"/>
                  </a:ext>
                </a:extLst>
              </a:tr>
              <a:tr h="889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8646683"/>
                  </a:ext>
                </a:extLst>
              </a:tr>
              <a:tr h="889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76640750"/>
                  </a:ext>
                </a:extLst>
              </a:tr>
              <a:tr h="889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656833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C0093B-B6BB-438C-B07D-6D074E5CEF7B}"/>
              </a:ext>
            </a:extLst>
          </p:cNvPr>
          <p:cNvSpPr txBox="1"/>
          <p:nvPr/>
        </p:nvSpPr>
        <p:spPr>
          <a:xfrm>
            <a:off x="7718173" y="2098628"/>
            <a:ext cx="14605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 biến thực phẩm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B6B6FF-6E42-4D01-A2F0-98D9FA825373}"/>
              </a:ext>
            </a:extLst>
          </p:cNvPr>
          <p:cNvSpPr txBox="1"/>
          <p:nvPr/>
        </p:nvSpPr>
        <p:spPr>
          <a:xfrm>
            <a:off x="6675060" y="2099103"/>
            <a:ext cx="6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</a:t>
            </a:r>
            <a:endParaRPr lang="en-US" sz="2400" b="1" kern="0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C20A4-BEF3-4EBC-8DAD-EF24AF2E2C3D}"/>
              </a:ext>
            </a:extLst>
          </p:cNvPr>
          <p:cNvSpPr txBox="1"/>
          <p:nvPr/>
        </p:nvSpPr>
        <p:spPr>
          <a:xfrm>
            <a:off x="6673579" y="3072657"/>
            <a:ext cx="6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</a:t>
            </a:r>
            <a:endParaRPr lang="en-US" sz="2400" b="1" kern="0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929F9-E77B-4D31-ABD8-7A51FF39A4A9}"/>
              </a:ext>
            </a:extLst>
          </p:cNvPr>
          <p:cNvSpPr txBox="1"/>
          <p:nvPr/>
        </p:nvSpPr>
        <p:spPr>
          <a:xfrm>
            <a:off x="6673579" y="3998746"/>
            <a:ext cx="6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  <a:endParaRPr lang="en-US" sz="2400" b="1" kern="0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8E9C83-1855-4FD6-86C5-2AD143ED9070}"/>
              </a:ext>
            </a:extLst>
          </p:cNvPr>
          <p:cNvSpPr txBox="1"/>
          <p:nvPr/>
        </p:nvSpPr>
        <p:spPr>
          <a:xfrm>
            <a:off x="6673579" y="4900286"/>
            <a:ext cx="6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</a:t>
            </a:r>
            <a:endParaRPr lang="en-US" sz="2400" b="1" kern="0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BE083B-7075-4716-BEC5-794307B1C23D}"/>
              </a:ext>
            </a:extLst>
          </p:cNvPr>
          <p:cNvSpPr txBox="1"/>
          <p:nvPr/>
        </p:nvSpPr>
        <p:spPr>
          <a:xfrm>
            <a:off x="6424930" y="1114766"/>
            <a:ext cx="10726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l-NL" sz="26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endParaRPr lang="en-US" sz="2667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89E03-C717-476F-ADD0-E8268E4FD086}"/>
              </a:ext>
            </a:extLst>
          </p:cNvPr>
          <p:cNvSpPr txBox="1"/>
          <p:nvPr/>
        </p:nvSpPr>
        <p:spPr>
          <a:xfrm>
            <a:off x="7420355" y="793448"/>
            <a:ext cx="196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 </a:t>
            </a:r>
          </a:p>
          <a:p>
            <a:pPr algn="ctr"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công nghiệp</a:t>
            </a:r>
            <a:endParaRPr lang="en-US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611ABA-A6FA-4D5B-900C-F7D17893C71F}"/>
              </a:ext>
            </a:extLst>
          </p:cNvPr>
          <p:cNvSpPr txBox="1"/>
          <p:nvPr/>
        </p:nvSpPr>
        <p:spPr>
          <a:xfrm>
            <a:off x="9563101" y="1150429"/>
            <a:ext cx="18326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6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Sản phẩm</a:t>
            </a:r>
            <a:endParaRPr lang="en-US" sz="2667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83683-9571-4706-914F-D92965EAAB06}"/>
              </a:ext>
            </a:extLst>
          </p:cNvPr>
          <p:cNvSpPr txBox="1"/>
          <p:nvPr/>
        </p:nvSpPr>
        <p:spPr>
          <a:xfrm>
            <a:off x="9389832" y="1985360"/>
            <a:ext cx="215385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phẩm đóng hộp (thịt hộp, cá hộp, ...)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CD6A7-0B2F-45F1-AEB4-15D3FB539607}"/>
              </a:ext>
            </a:extLst>
          </p:cNvPr>
          <p:cNvSpPr txBox="1"/>
          <p:nvPr/>
        </p:nvSpPr>
        <p:spPr>
          <a:xfrm>
            <a:off x="7718173" y="3055672"/>
            <a:ext cx="14605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Sản xuất gang thép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133B42-0C5C-42DB-90C8-1ACDAB07531E}"/>
              </a:ext>
            </a:extLst>
          </p:cNvPr>
          <p:cNvSpPr txBox="1"/>
          <p:nvPr/>
        </p:nvSpPr>
        <p:spPr>
          <a:xfrm>
            <a:off x="7718173" y="4030792"/>
            <a:ext cx="14605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Dệt may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B40B91-3775-4DF6-A808-187A57703B48}"/>
              </a:ext>
            </a:extLst>
          </p:cNvPr>
          <p:cNvSpPr txBox="1"/>
          <p:nvPr/>
        </p:nvSpPr>
        <p:spPr>
          <a:xfrm>
            <a:off x="7718173" y="4853291"/>
            <a:ext cx="14605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Khai thác dầu thô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08BA22-B7EB-4025-A759-CA597496A99F}"/>
              </a:ext>
            </a:extLst>
          </p:cNvPr>
          <p:cNvSpPr txBox="1"/>
          <p:nvPr/>
        </p:nvSpPr>
        <p:spPr>
          <a:xfrm>
            <a:off x="9563091" y="3114766"/>
            <a:ext cx="18141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Gang, thép, sắt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E726CE-986C-4A77-A9B1-8F41CDD9F361}"/>
              </a:ext>
            </a:extLst>
          </p:cNvPr>
          <p:cNvSpPr txBox="1"/>
          <p:nvPr/>
        </p:nvSpPr>
        <p:spPr>
          <a:xfrm>
            <a:off x="9563091" y="3985302"/>
            <a:ext cx="14605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Vải, quần áo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BEBDB6-683F-47FB-A84C-957E6D91F2C5}"/>
              </a:ext>
            </a:extLst>
          </p:cNvPr>
          <p:cNvSpPr txBox="1"/>
          <p:nvPr/>
        </p:nvSpPr>
        <p:spPr>
          <a:xfrm>
            <a:off x="9586763" y="4825551"/>
            <a:ext cx="14605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Dầu thô</a:t>
            </a:r>
            <a:endParaRPr lang="en-US" sz="18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3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A2272-ADAA-4257-81BA-84B6819C727A}"/>
              </a:ext>
            </a:extLst>
          </p:cNvPr>
          <p:cNvSpPr/>
          <p:nvPr/>
        </p:nvSpPr>
        <p:spPr>
          <a:xfrm>
            <a:off x="1175658" y="478763"/>
            <a:ext cx="10646228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2. Quan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sát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nêu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ích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lợi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hoạt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động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sản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xuất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công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nghiệp</a:t>
            </a:r>
            <a:r>
              <a:rPr lang="en-US" sz="3200" kern="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: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91D2E-A087-4E4C-8A16-EF0CA9C8C9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28"/>
            <a:ext cx="1175658" cy="1575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32C79-10B4-4681-BA27-3E265E91E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1905889"/>
            <a:ext cx="7295616" cy="44080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183B18-51AB-4954-92A9-1BEFA665617F}"/>
              </a:ext>
            </a:extLst>
          </p:cNvPr>
          <p:cNvGrpSpPr/>
          <p:nvPr/>
        </p:nvGrpSpPr>
        <p:grpSpPr>
          <a:xfrm>
            <a:off x="7707809" y="4321446"/>
            <a:ext cx="4278451" cy="2175001"/>
            <a:chOff x="892354" y="3758439"/>
            <a:chExt cx="4278451" cy="2175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5DDF9F-5B88-47E3-97B8-69CBA1E4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07BA89F-6EA6-493F-BDB0-2AC007AF42F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badi" panose="020B0604020104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badi" panose="020B0604020104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badi" panose="020B0604020104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badi" panose="020B0604020104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987062" y="140677"/>
            <a:ext cx="1927162" cy="1828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31A7B1-5507-466C-B257-4D168056182D}"/>
              </a:ext>
            </a:extLst>
          </p:cNvPr>
          <p:cNvSpPr/>
          <p:nvPr/>
        </p:nvSpPr>
        <p:spPr>
          <a:xfrm>
            <a:off x="1412240" y="315477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thủ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CF056-A7D3-43A6-BBA2-1972B82293C7}"/>
              </a:ext>
            </a:extLst>
          </p:cNvPr>
          <p:cNvGrpSpPr/>
          <p:nvPr/>
        </p:nvGrpSpPr>
        <p:grpSpPr>
          <a:xfrm>
            <a:off x="866568" y="3098255"/>
            <a:ext cx="3197033" cy="2541270"/>
            <a:chOff x="781262" y="3217613"/>
            <a:chExt cx="4761331" cy="38556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469FF4-C342-4B22-83F9-11ABC2062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56173DB-BA66-40C3-A5C0-143D96B17689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CF494AB-025D-42C6-B573-8668669B98A7}"/>
              </a:ext>
            </a:extLst>
          </p:cNvPr>
          <p:cNvSpPr/>
          <p:nvPr/>
        </p:nvSpPr>
        <p:spPr>
          <a:xfrm>
            <a:off x="4085430" y="2205011"/>
            <a:ext cx="7386220" cy="155727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5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D864D9C-11E7-43EB-AA6F-D3BDD3E62FF7}"/>
              </a:ext>
            </a:extLst>
          </p:cNvPr>
          <p:cNvSpPr/>
          <p:nvPr/>
        </p:nvSpPr>
        <p:spPr>
          <a:xfrm>
            <a:off x="1412240" y="315477"/>
            <a:ext cx="10322460" cy="646331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sẽ nói và làm gì khi gặp tình huống sau? Vì sao?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644CE-4F57-47D6-BD1A-5EDBF3D7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45" y="1790084"/>
            <a:ext cx="6143625" cy="459105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A2E851-814A-47B6-9AA4-62E967271FBF}"/>
              </a:ext>
            </a:extLst>
          </p:cNvPr>
          <p:cNvSpPr/>
          <p:nvPr/>
        </p:nvSpPr>
        <p:spPr>
          <a:xfrm>
            <a:off x="6573470" y="1883230"/>
            <a:ext cx="5038192" cy="1055914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Mọi người trong hình đang ở đâu?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C81995C-6BB3-4E65-B171-C2BAFCF69EA0}"/>
              </a:ext>
            </a:extLst>
          </p:cNvPr>
          <p:cNvSpPr/>
          <p:nvPr/>
        </p:nvSpPr>
        <p:spPr>
          <a:xfrm>
            <a:off x="6573470" y="3429000"/>
            <a:ext cx="5038192" cy="1055914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gì đang diễn ra?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F970B406-7705-4A70-ADB2-392FAEFF5D47}"/>
              </a:ext>
            </a:extLst>
          </p:cNvPr>
          <p:cNvSpPr/>
          <p:nvPr/>
        </p:nvSpPr>
        <p:spPr>
          <a:xfrm>
            <a:off x="6696508" y="4952999"/>
            <a:ext cx="5038192" cy="1589524"/>
          </a:xfrm>
          <a:prstGeom prst="wedgeRoundRectCallout">
            <a:avLst>
              <a:gd name="adj1" fmla="val -55238"/>
              <a:gd name="adj2" fmla="val -323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là em, em sẽ làm gì để tiêu dùng tiết kiệm, bảo vệ môi trường?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87062" y="140677"/>
            <a:ext cx="1927162" cy="1828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CBB26E-82FB-40CC-85D8-EAC378459257}"/>
              </a:ext>
            </a:extLst>
          </p:cNvPr>
          <p:cNvSpPr/>
          <p:nvPr/>
        </p:nvSpPr>
        <p:spPr>
          <a:xfrm>
            <a:off x="5108347" y="1519707"/>
            <a:ext cx="6691767" cy="1547066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bạn nam phát hiện ra em gái của mình đã xé vở trắng để lấy giấy gấp máy bay làm đồ chơi.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085A5-4EF1-494B-8071-F3D41C9A9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902" y="410555"/>
            <a:ext cx="7010400" cy="943704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496817C-16F7-404F-81BA-F9C921F7A190}"/>
              </a:ext>
            </a:extLst>
          </p:cNvPr>
          <p:cNvSpPr/>
          <p:nvPr/>
        </p:nvSpPr>
        <p:spPr>
          <a:xfrm>
            <a:off x="5108347" y="3428999"/>
            <a:ext cx="5652045" cy="2663575"/>
          </a:xfrm>
          <a:prstGeom prst="wedgeRoundRectCallout">
            <a:avLst>
              <a:gd name="adj1" fmla="val 48310"/>
              <a:gd name="adj2" fmla="val 6135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khuyên em gái là không nên sử dụng giấy trắng để gấp máy bay vì sẽ phải tốn tiền mua vở mới, như thế là không tiết kiệm tiền: nên dùng giấy đã qua sử dụng để gấp máy bay hay làm đồ chơi.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BEE923-DB60-457E-92EA-3EA21BD2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1992035"/>
            <a:ext cx="4591416" cy="3431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87062" y="140677"/>
            <a:ext cx="1927162" cy="1828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316</Words>
  <Application>Microsoft Office PowerPoint</Application>
  <PresentationFormat>Màn hình rộng</PresentationFormat>
  <Paragraphs>44</Paragraphs>
  <Slides>7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21" baseType="lpstr">
      <vt:lpstr>等线</vt:lpstr>
      <vt:lpstr>等线 Light</vt:lpstr>
      <vt:lpstr>Abadi</vt:lpstr>
      <vt:lpstr>Arial</vt:lpstr>
      <vt:lpstr>Calibri</vt:lpstr>
      <vt:lpstr>Coming Soon</vt:lpstr>
      <vt:lpstr>Concert One</vt:lpstr>
      <vt:lpstr>Nunito black</vt:lpstr>
      <vt:lpstr>Roboto Mono</vt:lpstr>
      <vt:lpstr>Roboto Mono Medium</vt:lpstr>
      <vt:lpstr>Times New Roman</vt:lpstr>
      <vt:lpstr>Office 主题​​</vt:lpstr>
      <vt:lpstr>Notebook Lesson by Slidesgo</vt:lpstr>
      <vt:lpstr>2_Office 主题​​</vt:lpstr>
      <vt:lpstr>Bản trình bày PowerPoint</vt:lpstr>
      <vt:lpstr>Bản trình bày PowerPoint</vt:lpstr>
      <vt:lpstr>Nói tên hoạt động sản xuất công nghiệp trong mỗi hình và cho biết hoạt động đó làm ra sản phẩm gì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78</cp:revision>
  <dcterms:created xsi:type="dcterms:W3CDTF">2022-08-23T05:31:21Z</dcterms:created>
  <dcterms:modified xsi:type="dcterms:W3CDTF">2024-12-05T10:20:24Z</dcterms:modified>
</cp:coreProperties>
</file>