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83" r:id="rId3"/>
  </p:sldMasterIdLst>
  <p:notesMasterIdLst>
    <p:notesMasterId r:id="rId13"/>
  </p:notesMasterIdLst>
  <p:sldIdLst>
    <p:sldId id="282" r:id="rId4"/>
    <p:sldId id="257" r:id="rId5"/>
    <p:sldId id="321" r:id="rId6"/>
    <p:sldId id="322" r:id="rId7"/>
    <p:sldId id="260" r:id="rId8"/>
    <p:sldId id="261" r:id="rId9"/>
    <p:sldId id="382" r:id="rId10"/>
    <p:sldId id="381" r:id="rId11"/>
    <p:sldId id="3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FFD9D-5D7D-42E9-A4C1-5B911501F37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EE71D-9AC6-4DA1-B36B-8791E484D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5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2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5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2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4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E1195F4-E633-47A9-AB37-E1DE266EB2DC}"/>
              </a:ext>
            </a:extLst>
          </p:cNvPr>
          <p:cNvGrpSpPr/>
          <p:nvPr userDrawn="1"/>
        </p:nvGrpSpPr>
        <p:grpSpPr>
          <a:xfrm>
            <a:off x="2720087" y="197418"/>
            <a:ext cx="6748563" cy="1899924"/>
            <a:chOff x="2720087" y="197418"/>
            <a:chExt cx="6748563" cy="18999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5ABFFE-FCD1-4EF2-9E54-6F56079D3F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76"/>
            <a:stretch>
              <a:fillRect/>
            </a:stretch>
          </p:blipFill>
          <p:spPr>
            <a:xfrm>
              <a:off x="2723351" y="197418"/>
              <a:ext cx="6745299" cy="1899924"/>
            </a:xfrm>
            <a:custGeom>
              <a:avLst/>
              <a:gdLst>
                <a:gd name="connsiteX0" fmla="*/ 0 w 6745299"/>
                <a:gd name="connsiteY0" fmla="*/ 0 h 1899924"/>
                <a:gd name="connsiteX1" fmla="*/ 6745299 w 6745299"/>
                <a:gd name="connsiteY1" fmla="*/ 0 h 1899924"/>
                <a:gd name="connsiteX2" fmla="*/ 6745299 w 6745299"/>
                <a:gd name="connsiteY2" fmla="*/ 1899924 h 1899924"/>
                <a:gd name="connsiteX3" fmla="*/ 0 w 6745299"/>
                <a:gd name="connsiteY3" fmla="*/ 1899924 h 189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5299" h="1899924">
                  <a:moveTo>
                    <a:pt x="0" y="0"/>
                  </a:moveTo>
                  <a:lnTo>
                    <a:pt x="6745299" y="0"/>
                  </a:lnTo>
                  <a:lnTo>
                    <a:pt x="6745299" y="1899924"/>
                  </a:lnTo>
                  <a:lnTo>
                    <a:pt x="0" y="1899924"/>
                  </a:lnTo>
                  <a:close/>
                </a:path>
              </a:pathLst>
            </a:custGeom>
          </p:spPr>
        </p:pic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781F25A9-8352-4175-84D8-00469482404D}"/>
                </a:ext>
              </a:extLst>
            </p:cNvPr>
            <p:cNvGrpSpPr/>
            <p:nvPr userDrawn="1"/>
          </p:nvGrpSpPr>
          <p:grpSpPr>
            <a:xfrm>
              <a:off x="3484377" y="646447"/>
              <a:ext cx="1184645" cy="307801"/>
              <a:chOff x="3038977" y="1027812"/>
              <a:chExt cx="1584910" cy="496187"/>
            </a:xfrm>
          </p:grpSpPr>
          <p:sp>
            <p:nvSpPr>
              <p:cNvPr id="22" name="流程图: 终止 21">
                <a:extLst>
                  <a:ext uri="{FF2B5EF4-FFF2-40B4-BE49-F238E27FC236}">
                    <a16:creationId xmlns:a16="http://schemas.microsoft.com/office/drawing/2014/main" id="{8E5A9236-9BDD-4D6B-833E-2800103E242C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流程图: 终止 21">
                <a:extLst>
                  <a:ext uri="{FF2B5EF4-FFF2-40B4-BE49-F238E27FC236}">
                    <a16:creationId xmlns:a16="http://schemas.microsoft.com/office/drawing/2014/main" id="{D855F008-D64C-4F7C-B6A6-63634BC65D5D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C86B94C0-C6AA-4722-A29C-A84D30BB4324}"/>
                </a:ext>
              </a:extLst>
            </p:cNvPr>
            <p:cNvGrpSpPr/>
            <p:nvPr userDrawn="1"/>
          </p:nvGrpSpPr>
          <p:grpSpPr>
            <a:xfrm>
              <a:off x="7871365" y="1003285"/>
              <a:ext cx="983170" cy="307801"/>
              <a:chOff x="3038977" y="1027812"/>
              <a:chExt cx="1584910" cy="496187"/>
            </a:xfrm>
          </p:grpSpPr>
          <p:sp>
            <p:nvSpPr>
              <p:cNvPr id="33" name="流程图: 终止 21">
                <a:extLst>
                  <a:ext uri="{FF2B5EF4-FFF2-40B4-BE49-F238E27FC236}">
                    <a16:creationId xmlns:a16="http://schemas.microsoft.com/office/drawing/2014/main" id="{C0DB5CAD-633E-42BB-9B8A-9BCBE16C6F5D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流程图: 终止 21">
                <a:extLst>
                  <a:ext uri="{FF2B5EF4-FFF2-40B4-BE49-F238E27FC236}">
                    <a16:creationId xmlns:a16="http://schemas.microsoft.com/office/drawing/2014/main" id="{EFF4023B-609E-4D4C-ADCF-54E612A0C6F9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73A80577-0808-4E47-90B4-266E89628D15}"/>
                </a:ext>
              </a:extLst>
            </p:cNvPr>
            <p:cNvGrpSpPr/>
            <p:nvPr userDrawn="1"/>
          </p:nvGrpSpPr>
          <p:grpSpPr>
            <a:xfrm>
              <a:off x="2720087" y="1200967"/>
              <a:ext cx="5382625" cy="496187"/>
              <a:chOff x="3038977" y="1027812"/>
              <a:chExt cx="2878876" cy="496187"/>
            </a:xfrm>
          </p:grpSpPr>
          <p:sp>
            <p:nvSpPr>
              <p:cNvPr id="36" name="流程图: 终止 21">
                <a:extLst>
                  <a:ext uri="{FF2B5EF4-FFF2-40B4-BE49-F238E27FC236}">
                    <a16:creationId xmlns:a16="http://schemas.microsoft.com/office/drawing/2014/main" id="{6232EC60-284B-4D86-83C7-986DFB458185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2699375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64309 w 64309"/>
                  <a:gd name="connsiteY0" fmla="*/ 21600 h 21600"/>
                  <a:gd name="connsiteX1" fmla="*/ 3475 w 64309"/>
                  <a:gd name="connsiteY1" fmla="*/ 21600 h 21600"/>
                  <a:gd name="connsiteX2" fmla="*/ 0 w 64309"/>
                  <a:gd name="connsiteY2" fmla="*/ 10800 h 21600"/>
                  <a:gd name="connsiteX3" fmla="*/ 3475 w 64309"/>
                  <a:gd name="connsiteY3" fmla="*/ 0 h 21600"/>
                  <a:gd name="connsiteX4" fmla="*/ 8103 w 64309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09" h="21600">
                    <a:moveTo>
                      <a:pt x="64309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流程图: 终止 21">
                <a:extLst>
                  <a:ext uri="{FF2B5EF4-FFF2-40B4-BE49-F238E27FC236}">
                    <a16:creationId xmlns:a16="http://schemas.microsoft.com/office/drawing/2014/main" id="{9771D7AD-C58C-436F-8AB4-976F6AB2D48D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E431ACCF-8886-4760-B564-931FAAAE7A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211676" y="5930690"/>
            <a:ext cx="515868" cy="5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2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45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9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5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92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75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40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4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2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6DCCA7-2F5E-4C34-83D2-809690702507}"/>
              </a:ext>
            </a:extLst>
          </p:cNvPr>
          <p:cNvSpPr/>
          <p:nvPr/>
        </p:nvSpPr>
        <p:spPr>
          <a:xfrm>
            <a:off x="1056640" y="1351280"/>
            <a:ext cx="10322560" cy="4419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9BEDEE0-3B7E-4664-B81C-F9D545978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457" y="1986925"/>
            <a:ext cx="3212870" cy="6462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F4791F-5C4D-4D92-A26D-ADAD97988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624" y="2847234"/>
            <a:ext cx="9394750" cy="16399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39E30F-09CC-42CA-A806-0380BAB2E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615" y="4402523"/>
            <a:ext cx="24081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671CFB-E45C-4B12-B7CE-EAEFEED7D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" y="853440"/>
            <a:ext cx="657225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FB3B8C-DEAE-466C-A127-A4E1A179F0D2}"/>
              </a:ext>
            </a:extLst>
          </p:cNvPr>
          <p:cNvSpPr txBox="1"/>
          <p:nvPr/>
        </p:nvSpPr>
        <p:spPr>
          <a:xfrm>
            <a:off x="1920240" y="853440"/>
            <a:ext cx="894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Nunito black" pitchFamily="2" charset="0"/>
              </a:rPr>
              <a:t>Q</a:t>
            </a:r>
            <a:r>
              <a:rPr lang="vi-VN" sz="2800" dirty="0">
                <a:latin typeface="Nunito black" pitchFamily="2" charset="0"/>
              </a:rPr>
              <a:t>uan sát hình và cho biết sản phẩm nào được làm bằng tay, sản phẩm nào được làm bằng máy móc.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E53D5-9A4B-482B-969F-258F74A1B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" y="2551430"/>
            <a:ext cx="9998139" cy="221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BCF4A12A-5039-49DA-AC11-18FA3D73AF60}"/>
              </a:ext>
            </a:extLst>
          </p:cNvPr>
          <p:cNvSpPr/>
          <p:nvPr/>
        </p:nvSpPr>
        <p:spPr>
          <a:xfrm>
            <a:off x="487025" y="2195454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7F36D-95C4-4F76-9A1A-3CE5EE9E5A26}"/>
              </a:ext>
            </a:extLst>
          </p:cNvPr>
          <p:cNvSpPr txBox="1"/>
          <p:nvPr/>
        </p:nvSpPr>
        <p:spPr>
          <a:xfrm>
            <a:off x="1366847" y="2548391"/>
            <a:ext cx="960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Lợi ích của một số hoạt động sản xuất thủ công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9CEDF60-30CC-46D6-A5A0-B8A806A5DE34}"/>
              </a:ext>
            </a:extLst>
          </p:cNvPr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5084B-664A-471B-B14C-740FDF6B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299" y="2052947"/>
            <a:ext cx="5457825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20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D574FC-09FB-4EDE-8B0A-04876622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35" y="408772"/>
            <a:ext cx="9926503" cy="58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ECC2F0D-E7A0-45F6-91FC-DE8118A38645}"/>
              </a:ext>
            </a:extLst>
          </p:cNvPr>
          <p:cNvSpPr/>
          <p:nvPr/>
        </p:nvSpPr>
        <p:spPr>
          <a:xfrm>
            <a:off x="1412240" y="315477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875E17-EC3E-40CE-B5A6-B044C1BB2705}"/>
              </a:ext>
            </a:extLst>
          </p:cNvPr>
          <p:cNvGrpSpPr/>
          <p:nvPr/>
        </p:nvGrpSpPr>
        <p:grpSpPr>
          <a:xfrm>
            <a:off x="866568" y="3098255"/>
            <a:ext cx="3197033" cy="2541270"/>
            <a:chOff x="781262" y="3217613"/>
            <a:chExt cx="4761331" cy="38556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60EE28-E97A-42DD-B2D3-A4685FB4E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3259BF5-8215-4813-94AF-BE57D8C6C651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0D30E9B-612B-43BF-9B00-6A88533F8745}"/>
              </a:ext>
            </a:extLst>
          </p:cNvPr>
          <p:cNvSpPr/>
          <p:nvPr/>
        </p:nvSpPr>
        <p:spPr>
          <a:xfrm>
            <a:off x="4348480" y="1790084"/>
            <a:ext cx="604520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0ADAA61-C093-4405-874D-E691017A0CB0}"/>
              </a:ext>
            </a:extLst>
          </p:cNvPr>
          <p:cNvSpPr/>
          <p:nvPr/>
        </p:nvSpPr>
        <p:spPr>
          <a:xfrm>
            <a:off x="4348480" y="3537857"/>
            <a:ext cx="7179491" cy="1583216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ần lượt nói tên một hoạt động sản xuất thủ công cùng với một sản phẩm của hoạt động đó.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83D4C1E-1EDE-4C28-AE90-9BF37A30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8585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FD75D9E-32EC-45E2-ADB8-5D9FC77B9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9838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56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64" name="Rectangle 2058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65" name="Rectangle 2060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65C2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5420-613A-4742-B673-158C7AD6E30C}"/>
              </a:ext>
            </a:extLst>
          </p:cNvPr>
          <p:cNvSpPr txBox="1"/>
          <p:nvPr/>
        </p:nvSpPr>
        <p:spPr>
          <a:xfrm>
            <a:off x="1219200" y="4480560"/>
            <a:ext cx="312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Lụa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Phúc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2798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ủ phủ gốm sứ Bát Tràng rộn ràng Tết Nhâm Dần | baoninhbinh.org.vn">
            <a:extLst>
              <a:ext uri="{FF2B5EF4-FFF2-40B4-BE49-F238E27FC236}">
                <a16:creationId xmlns:a16="http://schemas.microsoft.com/office/drawing/2014/main" id="{883D4C1E-1EDE-4C28-AE90-9BF37A301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r="-3" b="3889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nét đặc trưng của gốm sứ Bát Tràng | Cửa hàng Minh Long">
            <a:extLst>
              <a:ext uri="{FF2B5EF4-FFF2-40B4-BE49-F238E27FC236}">
                <a16:creationId xmlns:a16="http://schemas.microsoft.com/office/drawing/2014/main" id="{BFD75D9E-32EC-45E2-ADB8-5D9FC77B9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r="1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56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58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60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65C2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5420-613A-4742-B673-158C7AD6E30C}"/>
              </a:ext>
            </a:extLst>
          </p:cNvPr>
          <p:cNvSpPr txBox="1"/>
          <p:nvPr/>
        </p:nvSpPr>
        <p:spPr>
          <a:xfrm>
            <a:off x="1219200" y="4480560"/>
            <a:ext cx="312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Nunito black" pitchFamily="2" charset="0"/>
              </a:rPr>
              <a:t>Gốm</a:t>
            </a:r>
            <a:r>
              <a:rPr lang="en-US" sz="4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unito black" pitchFamily="2" charset="0"/>
              </a:rPr>
              <a:t>sứ</a:t>
            </a:r>
            <a:r>
              <a:rPr lang="en-US" sz="4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unito black" pitchFamily="2" charset="0"/>
              </a:rPr>
              <a:t>Bát</a:t>
            </a:r>
            <a:r>
              <a:rPr lang="en-US" sz="4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unito black" pitchFamily="2" charset="0"/>
              </a:rPr>
              <a:t>Tràng</a:t>
            </a:r>
            <a:endParaRPr lang="en-US" sz="4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4138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18C10C-CB68-44E5-A245-694F4A319926}"/>
              </a:ext>
            </a:extLst>
          </p:cNvPr>
          <p:cNvSpPr/>
          <p:nvPr/>
        </p:nvSpPr>
        <p:spPr>
          <a:xfrm>
            <a:off x="5709920" y="1613836"/>
            <a:ext cx="5130800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002060"/>
                </a:solidFill>
                <a:cs typeface="Arial" panose="020B0604020202020204" pitchFamily="34" charset="0"/>
              </a:rPr>
              <a:t>Chúng ta không nên mua những đồ không thực sự cần thiết. Vì như thế rất lãng phí.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B3707-3D8C-48A9-95A2-A709B2B79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560" y="260256"/>
            <a:ext cx="7010400" cy="943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3FC32E-26C3-479E-BE58-CA9DE7D8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2" y="2071193"/>
            <a:ext cx="4876800" cy="3019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13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172</Words>
  <Application>Microsoft Office PowerPoint</Application>
  <PresentationFormat>Màn hình rộng</PresentationFormat>
  <Paragraphs>16</Paragraphs>
  <Slides>9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等线</vt:lpstr>
      <vt:lpstr>Arial</vt:lpstr>
      <vt:lpstr>Calibri</vt:lpstr>
      <vt:lpstr>Nunito black</vt:lpstr>
      <vt:lpstr>Office 主题​​</vt:lpstr>
      <vt:lpstr>1_Office 主题​​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56</cp:revision>
  <dcterms:created xsi:type="dcterms:W3CDTF">2022-08-22T23:18:16Z</dcterms:created>
  <dcterms:modified xsi:type="dcterms:W3CDTF">2024-12-05T10:10:54Z</dcterms:modified>
</cp:coreProperties>
</file>