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6"/>
  </p:notesMasterIdLst>
  <p:sldIdLst>
    <p:sldId id="257" r:id="rId3"/>
    <p:sldId id="267" r:id="rId4"/>
    <p:sldId id="268" r:id="rId5"/>
    <p:sldId id="288" r:id="rId6"/>
    <p:sldId id="269" r:id="rId7"/>
    <p:sldId id="289" r:id="rId8"/>
    <p:sldId id="290" r:id="rId9"/>
    <p:sldId id="264" r:id="rId10"/>
    <p:sldId id="271" r:id="rId11"/>
    <p:sldId id="291" r:id="rId12"/>
    <p:sldId id="293" r:id="rId13"/>
    <p:sldId id="297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2" autoAdjust="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355A-1262-4EE4-841E-83F22461DCBC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987E-0B77-498B-96E9-51F29F26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1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08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7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9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6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8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5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767D18E-9657-4ED2-9147-59C89D290780}"/>
              </a:ext>
            </a:extLst>
          </p:cNvPr>
          <p:cNvSpPr/>
          <p:nvPr userDrawn="1"/>
        </p:nvSpPr>
        <p:spPr>
          <a:xfrm>
            <a:off x="381000" y="292100"/>
            <a:ext cx="11518900" cy="631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657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14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685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9D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2BF615-7310-4868-9926-0E77E376918A}"/>
              </a:ext>
            </a:extLst>
          </p:cNvPr>
          <p:cNvSpPr/>
          <p:nvPr userDrawn="1"/>
        </p:nvSpPr>
        <p:spPr>
          <a:xfrm>
            <a:off x="254000" y="215900"/>
            <a:ext cx="11658600" cy="65151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95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C94E79-C9CD-4F0E-AF6A-AD2712799B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9603">
            <a:off x="2872556" y="970996"/>
            <a:ext cx="2076001" cy="2076001"/>
          </a:xfrm>
          <a:custGeom>
            <a:avLst/>
            <a:gdLst>
              <a:gd name="connsiteX0" fmla="*/ 0 w 3084843"/>
              <a:gd name="connsiteY0" fmla="*/ 0 h 1926503"/>
              <a:gd name="connsiteX1" fmla="*/ 3084843 w 3084843"/>
              <a:gd name="connsiteY1" fmla="*/ 0 h 1926503"/>
              <a:gd name="connsiteX2" fmla="*/ 3084843 w 3084843"/>
              <a:gd name="connsiteY2" fmla="*/ 318353 h 1926503"/>
              <a:gd name="connsiteX3" fmla="*/ 2736786 w 3084843"/>
              <a:gd name="connsiteY3" fmla="*/ 174152 h 1926503"/>
              <a:gd name="connsiteX4" fmla="*/ 1542420 w 3084843"/>
              <a:gd name="connsiteY4" fmla="*/ 1868241 h 1926503"/>
              <a:gd name="connsiteX5" fmla="*/ 1683049 w 3084843"/>
              <a:gd name="connsiteY5" fmla="*/ 1926503 h 1926503"/>
              <a:gd name="connsiteX6" fmla="*/ 0 w 3084843"/>
              <a:gd name="connsiteY6" fmla="*/ 1926503 h 19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843" h="1926503">
                <a:moveTo>
                  <a:pt x="0" y="0"/>
                </a:moveTo>
                <a:lnTo>
                  <a:pt x="3084843" y="0"/>
                </a:lnTo>
                <a:lnTo>
                  <a:pt x="3084843" y="318353"/>
                </a:lnTo>
                <a:lnTo>
                  <a:pt x="2736786" y="174152"/>
                </a:lnTo>
                <a:lnTo>
                  <a:pt x="1542420" y="1868241"/>
                </a:lnTo>
                <a:lnTo>
                  <a:pt x="1683049" y="1926503"/>
                </a:lnTo>
                <a:lnTo>
                  <a:pt x="0" y="1926503"/>
                </a:lnTo>
                <a:close/>
              </a:path>
            </a:pathLst>
          </a:custGeom>
          <a:noFill/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6FCD143-3416-4174-97A6-27C0968373D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059170" y="1278695"/>
            <a:ext cx="765593" cy="1494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79F27-3E67-40E6-9F6E-2D983822CCBC}"/>
              </a:ext>
            </a:extLst>
          </p:cNvPr>
          <p:cNvSpPr/>
          <p:nvPr/>
        </p:nvSpPr>
        <p:spPr>
          <a:xfrm>
            <a:off x="2133600" y="981074"/>
            <a:ext cx="7820025" cy="334327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2BDBB-07C0-4CB9-93AA-8C3CC6D9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949" y="985237"/>
            <a:ext cx="4474852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EF0AC-D3E3-4149-BCA6-69551FB7B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71" y="3548609"/>
            <a:ext cx="1743607" cy="56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4AD67-237E-499E-BDB7-62EDBA43A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960" y="1823391"/>
            <a:ext cx="7498730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Hãy dự đoán: Sau một thời gian, cành hoa cúc sẽ như thế nào? Em hãy giải thích vì sao.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98BA7-EC83-47AF-8C1F-650E65D6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1581150"/>
            <a:ext cx="5095875" cy="3915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F761F-B145-45A0-B200-E0858E32D1BC}"/>
              </a:ext>
            </a:extLst>
          </p:cNvPr>
          <p:cNvSpPr/>
          <p:nvPr/>
        </p:nvSpPr>
        <p:spPr>
          <a:xfrm>
            <a:off x="1066800" y="5562600"/>
            <a:ext cx="10467975" cy="1076325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 một thời gian, cành hoa cúc đã tươi trở lại vì thân cây đã hút nước từ trong lọ và vận chuyển nước lên lá và hoa.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533400" y="382152"/>
            <a:ext cx="1129665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iải thích vì sao khi chụp một túi ni-lông khô, không màu lên cây, sau một khoảng thời gian, sờ vào bên trong túi thấy ẩm ướt.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00BBF1-63A0-4638-9D92-A54B57B1EF87}"/>
              </a:ext>
            </a:extLst>
          </p:cNvPr>
          <p:cNvGrpSpPr/>
          <p:nvPr/>
        </p:nvGrpSpPr>
        <p:grpSpPr>
          <a:xfrm>
            <a:off x="7543800" y="3876675"/>
            <a:ext cx="4095750" cy="2305050"/>
            <a:chOff x="892354" y="3758439"/>
            <a:chExt cx="4278451" cy="2175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F79541-D599-4819-ACD0-2CA47C3C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99E5A0-2D2E-4735-AA69-D4F30783D4C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CA9B5C-1751-48BD-92C8-909EA8EA7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1876425"/>
            <a:ext cx="5948363" cy="42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5994E6FF-D22D-4BA0-960C-C4DC6AAB37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1150374"/>
            <a:ext cx="3200400" cy="3200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D1E3574-6079-4D05-B636-912BF8EA36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" y="1150374"/>
            <a:ext cx="3200400" cy="3200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AE607D-1D27-49CD-8A42-A655F55A1348}"/>
              </a:ext>
            </a:extLst>
          </p:cNvPr>
          <p:cNvSpPr txBox="1"/>
          <p:nvPr/>
        </p:nvSpPr>
        <p:spPr>
          <a:xfrm>
            <a:off x="693620" y="2025617"/>
            <a:ext cx="1987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4E9238-51DB-402F-BB5E-3A3C51C32324}"/>
              </a:ext>
            </a:extLst>
          </p:cNvPr>
          <p:cNvSpPr txBox="1"/>
          <p:nvPr/>
        </p:nvSpPr>
        <p:spPr>
          <a:xfrm>
            <a:off x="9537972" y="2350368"/>
            <a:ext cx="198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BA4D0F-274C-459D-A077-ACE5C0DFB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246" y="0"/>
            <a:ext cx="50235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710F46-9DCA-44CE-ADB8-6A987AAF3494}"/>
              </a:ext>
            </a:extLst>
          </p:cNvPr>
          <p:cNvSpPr txBox="1"/>
          <p:nvPr/>
        </p:nvSpPr>
        <p:spPr>
          <a:xfrm>
            <a:off x="2105025" y="2307292"/>
            <a:ext cx="8658225" cy="1710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nl-NL" sz="3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hực hành trồng nhiều cây xanh quanh nhà</a:t>
            </a:r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1, chỉ và nói về chức năng của rễ, thân đối với cây.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C1BE5-B366-4522-8DF4-2DEE7DE9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87" y="1104900"/>
            <a:ext cx="781784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bộ rễ của cây và các loại thực vật đều rất dài và rất nhiều?">
            <a:extLst>
              <a:ext uri="{FF2B5EF4-FFF2-40B4-BE49-F238E27FC236}">
                <a16:creationId xmlns:a16="http://schemas.microsoft.com/office/drawing/2014/main" id="{6025FE35-BF4C-4871-A3CB-1483C4DA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314450"/>
            <a:ext cx="5791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6A1ED3A6-5A82-4306-85FF-6CD6D8F3F18A}"/>
              </a:ext>
            </a:extLst>
          </p:cNvPr>
          <p:cNvSpPr/>
          <p:nvPr/>
        </p:nvSpPr>
        <p:spPr>
          <a:xfrm>
            <a:off x="6701155" y="876300"/>
            <a:ext cx="5100320" cy="1895752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Ở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vùng núi hay có mưa lũ, vai trò của rễ cây ăn sâu, lan rộng giúp giữ đất không bị trôi, chống xóa mòn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Quan sát hình 4 và cho biết lá cây có chức năng gì?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4D2CB-71C4-4534-BCEB-53179C19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1095375"/>
            <a:ext cx="61912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>
                <a:latin typeface="Arial" panose="020B0604020202020204" pitchFamily="34" charset="0"/>
                <a:cs typeface="Arial" panose="020B0604020202020204" pitchFamily="34" charset="0"/>
              </a:rPr>
              <a:t>Quang hợp diễn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8" y="3944022"/>
            <a:ext cx="3048627" cy="584775"/>
          </a:xfrm>
          <a:custGeom>
            <a:avLst/>
            <a:gdLst>
              <a:gd name="connsiteX0" fmla="*/ 0 w 3048627"/>
              <a:gd name="connsiteY0" fmla="*/ 0 h 584775"/>
              <a:gd name="connsiteX1" fmla="*/ 3048627 w 3048627"/>
              <a:gd name="connsiteY1" fmla="*/ 0 h 584775"/>
              <a:gd name="connsiteX2" fmla="*/ 3048627 w 3048627"/>
              <a:gd name="connsiteY2" fmla="*/ 584775 h 584775"/>
              <a:gd name="connsiteX3" fmla="*/ 0 w 3048627"/>
              <a:gd name="connsiteY3" fmla="*/ 584775 h 584775"/>
              <a:gd name="connsiteX4" fmla="*/ 0 w 30486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7" h="584775" fill="none" extrusionOk="0">
                <a:moveTo>
                  <a:pt x="0" y="0"/>
                </a:moveTo>
                <a:cubicBezTo>
                  <a:pt x="1380887" y="5222"/>
                  <a:pt x="1859434" y="24918"/>
                  <a:pt x="3048627" y="0"/>
                </a:cubicBezTo>
                <a:cubicBezTo>
                  <a:pt x="3005784" y="115750"/>
                  <a:pt x="3054302" y="445323"/>
                  <a:pt x="3048627" y="584775"/>
                </a:cubicBezTo>
                <a:cubicBezTo>
                  <a:pt x="2656816" y="420014"/>
                  <a:pt x="103419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048627" h="584775" stroke="0" extrusionOk="0">
                <a:moveTo>
                  <a:pt x="0" y="0"/>
                </a:moveTo>
                <a:cubicBezTo>
                  <a:pt x="1016876" y="11849"/>
                  <a:pt x="2279861" y="-161459"/>
                  <a:pt x="3048627" y="0"/>
                </a:cubicBezTo>
                <a:cubicBezTo>
                  <a:pt x="3022181" y="254320"/>
                  <a:pt x="3006363" y="509640"/>
                  <a:pt x="3048627" y="584775"/>
                </a:cubicBezTo>
                <a:cubicBezTo>
                  <a:pt x="2397583" y="438915"/>
                  <a:pt x="13523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Ban 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9" name="Picture 2" descr="Quá Trình Quang Hợp Của Cây, Vai Trò Của Quá Trình Quang Hợp Ở Thực Vật">
            <a:extLst>
              <a:ext uri="{FF2B5EF4-FFF2-40B4-BE49-F238E27FC236}">
                <a16:creationId xmlns:a16="http://schemas.microsoft.com/office/drawing/2014/main" id="{E4C7BBF4-40A8-45A5-9479-233A1D3D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62124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 diễn 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2162802" cy="584775"/>
          </a:xfrm>
          <a:custGeom>
            <a:avLst/>
            <a:gdLst>
              <a:gd name="connsiteX0" fmla="*/ 0 w 2162802"/>
              <a:gd name="connsiteY0" fmla="*/ 0 h 584775"/>
              <a:gd name="connsiteX1" fmla="*/ 2162802 w 2162802"/>
              <a:gd name="connsiteY1" fmla="*/ 0 h 584775"/>
              <a:gd name="connsiteX2" fmla="*/ 2162802 w 2162802"/>
              <a:gd name="connsiteY2" fmla="*/ 584775 h 584775"/>
              <a:gd name="connsiteX3" fmla="*/ 0 w 2162802"/>
              <a:gd name="connsiteY3" fmla="*/ 584775 h 584775"/>
              <a:gd name="connsiteX4" fmla="*/ 0 w 2162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802" h="584775" fill="none" extrusionOk="0">
                <a:moveTo>
                  <a:pt x="0" y="0"/>
                </a:moveTo>
                <a:cubicBezTo>
                  <a:pt x="295843" y="5222"/>
                  <a:pt x="1131100" y="24918"/>
                  <a:pt x="2162802" y="0"/>
                </a:cubicBezTo>
                <a:cubicBezTo>
                  <a:pt x="2119959" y="115750"/>
                  <a:pt x="2168477" y="445323"/>
                  <a:pt x="2162802" y="584775"/>
                </a:cubicBezTo>
                <a:cubicBezTo>
                  <a:pt x="1118322" y="420014"/>
                  <a:pt x="65881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2162802" h="584775" stroke="0" extrusionOk="0">
                <a:moveTo>
                  <a:pt x="0" y="0"/>
                </a:moveTo>
                <a:cubicBezTo>
                  <a:pt x="822063" y="11849"/>
                  <a:pt x="1799966" y="-161459"/>
                  <a:pt x="2162802" y="0"/>
                </a:cubicBezTo>
                <a:cubicBezTo>
                  <a:pt x="2136356" y="254320"/>
                  <a:pt x="2120538" y="509640"/>
                  <a:pt x="2162802" y="584775"/>
                </a:cubicBezTo>
                <a:cubicBezTo>
                  <a:pt x="1505644" y="438915"/>
                  <a:pt x="820834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69CF1-E5B2-41B7-9BCE-9B0BCD8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7" y="1081087"/>
            <a:ext cx="4448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hơi nước diễn ra khi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3448676" cy="584775"/>
          </a:xfrm>
          <a:custGeom>
            <a:avLst/>
            <a:gdLst>
              <a:gd name="connsiteX0" fmla="*/ 0 w 3448676"/>
              <a:gd name="connsiteY0" fmla="*/ 0 h 584775"/>
              <a:gd name="connsiteX1" fmla="*/ 3448676 w 3448676"/>
              <a:gd name="connsiteY1" fmla="*/ 0 h 584775"/>
              <a:gd name="connsiteX2" fmla="*/ 3448676 w 3448676"/>
              <a:gd name="connsiteY2" fmla="*/ 584775 h 584775"/>
              <a:gd name="connsiteX3" fmla="*/ 0 w 3448676"/>
              <a:gd name="connsiteY3" fmla="*/ 584775 h 584775"/>
              <a:gd name="connsiteX4" fmla="*/ 0 w 344867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676" h="584775" fill="none" extrusionOk="0">
                <a:moveTo>
                  <a:pt x="0" y="0"/>
                </a:moveTo>
                <a:cubicBezTo>
                  <a:pt x="669190" y="5222"/>
                  <a:pt x="2327432" y="24918"/>
                  <a:pt x="3448676" y="0"/>
                </a:cubicBezTo>
                <a:cubicBezTo>
                  <a:pt x="3405833" y="115750"/>
                  <a:pt x="3454351" y="445323"/>
                  <a:pt x="3448676" y="584775"/>
                </a:cubicBezTo>
                <a:cubicBezTo>
                  <a:pt x="1827150" y="420014"/>
                  <a:pt x="1533769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448676" h="584775" stroke="0" extrusionOk="0">
                <a:moveTo>
                  <a:pt x="0" y="0"/>
                </a:moveTo>
                <a:cubicBezTo>
                  <a:pt x="819413" y="11849"/>
                  <a:pt x="2085685" y="-161459"/>
                  <a:pt x="3448676" y="0"/>
                </a:cubicBezTo>
                <a:cubicBezTo>
                  <a:pt x="3422230" y="254320"/>
                  <a:pt x="3406412" y="509640"/>
                  <a:pt x="3448676" y="584775"/>
                </a:cubicBezTo>
                <a:cubicBezTo>
                  <a:pt x="2664811" y="438915"/>
                  <a:pt x="1267186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ngày và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A41AF-898A-4411-9D72-0D9BE47A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824037"/>
            <a:ext cx="4346262" cy="2805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766DC7-B74B-47F8-9058-705996493CF2}"/>
              </a:ext>
            </a:extLst>
          </p:cNvPr>
          <p:cNvGrpSpPr/>
          <p:nvPr/>
        </p:nvGrpSpPr>
        <p:grpSpPr>
          <a:xfrm>
            <a:off x="1756328" y="2211226"/>
            <a:ext cx="7096025" cy="1936732"/>
            <a:chOff x="1961886" y="2236626"/>
            <a:chExt cx="7096025" cy="1936732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D476F68-FF3C-4C43-8EC9-80326076771F}"/>
                </a:ext>
              </a:extLst>
            </p:cNvPr>
            <p:cNvSpPr/>
            <p:nvPr/>
          </p:nvSpPr>
          <p:spPr>
            <a:xfrm>
              <a:off x="1961886" y="2236626"/>
              <a:ext cx="2363740" cy="1936732"/>
            </a:xfrm>
            <a:prstGeom prst="ellipse">
              <a:avLst/>
            </a:prstGeom>
            <a:solidFill>
              <a:srgbClr val="D7963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pitchFamily="2" charset="0"/>
                  <a:ea typeface="庞门正道标题体" panose="02010600030101010101" pitchFamily="2" charset="-122"/>
                  <a:sym typeface="庞门正道标题体" panose="02010600030101010101" pitchFamily="2" charset="-122"/>
                </a:rPr>
                <a:t>02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庞门正道标题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E37996-67BC-4603-9F72-CF5B66B43D8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558" y="3742904"/>
              <a:ext cx="392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0E18B-B903-4973-91CB-6D79AD0F0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53" y="2628467"/>
            <a:ext cx="598069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646331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Cắm một cành hoa cúc bị héo vào lọ nước.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57C0372-6EC0-4E07-864C-82CB8F02C1CD}"/>
              </a:ext>
            </a:extLst>
          </p:cNvPr>
          <p:cNvSpPr/>
          <p:nvPr/>
        </p:nvSpPr>
        <p:spPr>
          <a:xfrm>
            <a:off x="6153150" y="1694834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Quan sát, ghi chép đặc điểm của cành, lá, hoa trước khi cắm vào nước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3D5DCDC-E31D-4B11-AA53-75EF50378268}"/>
              </a:ext>
            </a:extLst>
          </p:cNvPr>
          <p:cNvSpPr/>
          <p:nvPr/>
        </p:nvSpPr>
        <p:spPr>
          <a:xfrm>
            <a:off x="6162675" y="3285509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E62FE191-77DE-4D27-B597-B30C13E1776A}"/>
              </a:ext>
            </a:extLst>
          </p:cNvPr>
          <p:cNvSpPr/>
          <p:nvPr/>
        </p:nvSpPr>
        <p:spPr>
          <a:xfrm>
            <a:off x="6267450" y="4847608"/>
            <a:ext cx="5924550" cy="122934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Cắm cành hoa héo vào lọ nước ngập 2/3 thân, ghi chép thời gian, dự đoán kết quả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9A57"/>
      </a:accent1>
      <a:accent2>
        <a:srgbClr val="E7BE68"/>
      </a:accent2>
      <a:accent3>
        <a:srgbClr val="CE6A53"/>
      </a:accent3>
      <a:accent4>
        <a:srgbClr val="8C9A57"/>
      </a:accent4>
      <a:accent5>
        <a:srgbClr val="E7BE68"/>
      </a:accent5>
      <a:accent6>
        <a:srgbClr val="CE6A5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千图.potx" id="{A94BCD76-B219-433F-BA5C-5BD7EC5950C5}" vid="{3418832C-F13D-4A66-8456-67D2A382EF15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302</Words>
  <Application>Microsoft Office PowerPoint</Application>
  <PresentationFormat>Màn hình rộng</PresentationFormat>
  <Paragraphs>37</Paragraphs>
  <Slides>13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Coiny</vt:lpstr>
      <vt:lpstr>千图网海量PPT模板www.58pic.com</vt:lpstr>
      <vt:lpstr>千图网拥有20W+精美PPT模板 更多PPT模板下载至：www.58pic.com/office/ppt​​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49</cp:revision>
  <dcterms:created xsi:type="dcterms:W3CDTF">2022-09-12T22:50:53Z</dcterms:created>
  <dcterms:modified xsi:type="dcterms:W3CDTF">2024-12-25T12:35:23Z</dcterms:modified>
</cp:coreProperties>
</file>