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4" r:id="rId1"/>
  </p:sldMasterIdLst>
  <p:notesMasterIdLst>
    <p:notesMasterId r:id="rId17"/>
  </p:notesMasterIdLst>
  <p:sldIdLst>
    <p:sldId id="309" r:id="rId2"/>
    <p:sldId id="256" r:id="rId3"/>
    <p:sldId id="406" r:id="rId4"/>
    <p:sldId id="262" r:id="rId5"/>
    <p:sldId id="259" r:id="rId6"/>
    <p:sldId id="415" r:id="rId7"/>
    <p:sldId id="417" r:id="rId8"/>
    <p:sldId id="418" r:id="rId9"/>
    <p:sldId id="421" r:id="rId10"/>
    <p:sldId id="422" r:id="rId11"/>
    <p:sldId id="395" r:id="rId12"/>
    <p:sldId id="424" r:id="rId13"/>
    <p:sldId id="425" r:id="rId14"/>
    <p:sldId id="426" r:id="rId15"/>
    <p:sldId id="427" r:id="rId16"/>
  </p:sldIdLst>
  <p:sldSz cx="9144000" cy="5143500" type="screen16x9"/>
  <p:notesSz cx="6858000" cy="9144000"/>
  <p:embeddedFontLst>
    <p:embeddedFont>
      <p:font typeface="Architects Daughter" panose="020B0604020202020204" charset="0"/>
      <p:regular r:id="rId18"/>
    </p:embeddedFont>
    <p:embeddedFont>
      <p:font typeface="Barlow" panose="00000500000000000000" pitchFamily="2" charset="0"/>
      <p:regular r:id="rId19"/>
      <p:bold r:id="rId20"/>
      <p:italic r:id="rId21"/>
      <p:boldItalic r:id="rId22"/>
    </p:embeddedFont>
    <p:embeddedFont>
      <p:font typeface="Handlee" panose="020B0604020202020204" charset="0"/>
      <p:regular r:id="rId23"/>
    </p:embeddedFont>
    <p:embeddedFont>
      <p:font typeface="Manrope" panose="020B0604020202020204" charset="0"/>
      <p:regular r:id="rId24"/>
      <p:bold r:id="rId25"/>
    </p:embeddedFont>
    <p:embeddedFont>
      <p:font typeface="Manrope ExtraBold" panose="020B0604020202020204" charset="0"/>
      <p:bold r:id="rId26"/>
    </p:embeddedFont>
    <p:embeddedFont>
      <p:font typeface="UTM Cookies" panose="02040603050506020204" pitchFamily="18" charset="0"/>
      <p:regular r:id="rId27"/>
    </p:embeddedFont>
    <p:embeddedFont>
      <p:font typeface="UTM Duepuntozero" panose="02040603050506020204" pitchFamily="18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E07A"/>
    <a:srgbClr val="78A35E"/>
    <a:srgbClr val="096F96"/>
    <a:srgbClr val="3A7B27"/>
    <a:srgbClr val="8AB1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1360D1-FC0F-4F5C-95C4-78967009D890}">
  <a:tblStyle styleId="{311360D1-FC0F-4F5C-95C4-78967009D8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e9eff14c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e9eff14c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5cc0fb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5cc0fb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e5cc0fb8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e5cc0fb8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641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e9eff14c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e9eff14c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5956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1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125" y="1613826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1276349"/>
            <a:ext cx="42612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3225" y="3507075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286024" y="2445142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85975" y="3305048"/>
            <a:ext cx="4572000" cy="2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128350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128350" y="2492831"/>
            <a:ext cx="3241500" cy="99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8150" y="3735275"/>
            <a:ext cx="1857375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79475" y="296351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713225" y="2724754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713219" y="2307352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3451807" y="2723009"/>
            <a:ext cx="22398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3451792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6190374" y="2723010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6190367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18399" y="3897450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425" y="-4770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4625875" y="558900"/>
            <a:ext cx="3804900" cy="404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5370950" y="-461650"/>
            <a:ext cx="5990100" cy="59901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8" r:id="rId4"/>
    <p:sldLayoutId id="2147483661" r:id="rId5"/>
    <p:sldLayoutId id="2147483665" r:id="rId6"/>
    <p:sldLayoutId id="2147483671" r:id="rId7"/>
    <p:sldLayoutId id="214748367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5120C-E2DC-4411-9D55-0B8C194A6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6EAF2D-47FC-3729-FB41-AB4595E049AE}"/>
              </a:ext>
            </a:extLst>
          </p:cNvPr>
          <p:cNvSpPr txBox="1"/>
          <p:nvPr/>
        </p:nvSpPr>
        <p:spPr>
          <a:xfrm>
            <a:off x="2458392" y="482588"/>
            <a:ext cx="44469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096F96"/>
                </a:solidFill>
              </a:rPr>
              <a:t>Thứ</a:t>
            </a:r>
            <a:r>
              <a:rPr lang="en-US" sz="2200" b="1" dirty="0">
                <a:solidFill>
                  <a:srgbClr val="096F96"/>
                </a:solidFill>
              </a:rPr>
              <a:t> … </a:t>
            </a:r>
            <a:r>
              <a:rPr lang="en-US" sz="2200" b="1" dirty="0" err="1">
                <a:solidFill>
                  <a:srgbClr val="096F96"/>
                </a:solidFill>
              </a:rPr>
              <a:t>ngày</a:t>
            </a:r>
            <a:r>
              <a:rPr lang="en-US" sz="2200" b="1" dirty="0">
                <a:solidFill>
                  <a:srgbClr val="096F96"/>
                </a:solidFill>
              </a:rPr>
              <a:t> … </a:t>
            </a:r>
            <a:r>
              <a:rPr lang="en-US" sz="2200" b="1" dirty="0" err="1">
                <a:solidFill>
                  <a:srgbClr val="096F96"/>
                </a:solidFill>
              </a:rPr>
              <a:t>tháng</a:t>
            </a:r>
            <a:r>
              <a:rPr lang="en-US" sz="2200" b="1" dirty="0">
                <a:solidFill>
                  <a:srgbClr val="096F96"/>
                </a:solidFill>
              </a:rPr>
              <a:t> … </a:t>
            </a:r>
            <a:r>
              <a:rPr lang="en-US" sz="2200" b="1" dirty="0" err="1">
                <a:solidFill>
                  <a:srgbClr val="096F96"/>
                </a:solidFill>
              </a:rPr>
              <a:t>năm</a:t>
            </a:r>
            <a:endParaRPr lang="en-US" sz="2200" b="1" dirty="0">
              <a:solidFill>
                <a:srgbClr val="096F96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18DE29-E832-1D59-F3C1-D48D5871F206}"/>
              </a:ext>
            </a:extLst>
          </p:cNvPr>
          <p:cNvGrpSpPr/>
          <p:nvPr/>
        </p:nvGrpSpPr>
        <p:grpSpPr>
          <a:xfrm>
            <a:off x="1907900" y="1092934"/>
            <a:ext cx="5622197" cy="3451661"/>
            <a:chOff x="1896456" y="289008"/>
            <a:chExt cx="8534402" cy="52395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E83D93B-C1D3-04E5-2075-9E5678B6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6456" y="732484"/>
              <a:ext cx="8534402" cy="47960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74B7E4-9B58-B2A1-C4D6-8628B80B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2816" y="289008"/>
              <a:ext cx="6133227" cy="10838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8BF047-D333-2517-A8FB-5EF6C6A3C240}"/>
                </a:ext>
              </a:extLst>
            </p:cNvPr>
            <p:cNvSpPr txBox="1"/>
            <p:nvPr/>
          </p:nvSpPr>
          <p:spPr>
            <a:xfrm>
              <a:off x="3729054" y="289008"/>
              <a:ext cx="5100751" cy="794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BB507DF-8F05-8BA9-F104-8C5221F96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1524" y="4221341"/>
            <a:ext cx="3160626" cy="922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9270A3-1C81-9913-AFF7-8E51A0C5E81C}"/>
              </a:ext>
            </a:extLst>
          </p:cNvPr>
          <p:cNvSpPr txBox="1"/>
          <p:nvPr/>
        </p:nvSpPr>
        <p:spPr>
          <a:xfrm>
            <a:off x="2603666" y="2070004"/>
            <a:ext cx="4327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Chủ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đề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4: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Thực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vật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động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Duepuntozero" panose="02040603050506020204" pitchFamily="18" charset="0"/>
              </a:rPr>
              <a:t>vật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UTM Duepuntozer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42B4FC-29A7-49AD-9053-0665DD4BF1B0}"/>
              </a:ext>
            </a:extLst>
          </p:cNvPr>
          <p:cNvSpPr txBox="1"/>
          <p:nvPr/>
        </p:nvSpPr>
        <p:spPr>
          <a:xfrm>
            <a:off x="2340847" y="2696536"/>
            <a:ext cx="48534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Bài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13: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Một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số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bộ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phận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của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thực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vật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(</a:t>
            </a:r>
            <a:r>
              <a:rPr lang="en-US" sz="3200" b="1" dirty="0" err="1">
                <a:solidFill>
                  <a:srgbClr val="78A35E"/>
                </a:solidFill>
                <a:latin typeface="UTM Cookies" panose="02040603050506020204" pitchFamily="18" charset="0"/>
              </a:rPr>
              <a:t>tiết</a:t>
            </a:r>
            <a:r>
              <a:rPr lang="en-US" sz="3200" b="1" dirty="0">
                <a:solidFill>
                  <a:srgbClr val="78A35E"/>
                </a:solidFill>
                <a:latin typeface="UTM Cookies" panose="020406030505060202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1005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962003" y="134242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solidFill>
                  <a:schemeClr val="tx1"/>
                </a:solidFill>
                <a:latin typeface="+mj-lt"/>
              </a:rPr>
              <a:t>Hoạt động 3</a:t>
            </a:r>
            <a:endParaRPr sz="30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850" y="1308350"/>
            <a:ext cx="2939925" cy="25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325" y="10123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7726450" y="18700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8403" y="3995969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90;p32">
            <a:extLst>
              <a:ext uri="{FF2B5EF4-FFF2-40B4-BE49-F238E27FC236}">
                <a16:creationId xmlns:a16="http://schemas.microsoft.com/office/drawing/2014/main" id="{E16D3642-FD23-4FE1-853B-46B70A66D0D6}"/>
              </a:ext>
            </a:extLst>
          </p:cNvPr>
          <p:cNvSpPr txBox="1">
            <a:spLocks/>
          </p:cNvSpPr>
          <p:nvPr/>
        </p:nvSpPr>
        <p:spPr>
          <a:xfrm>
            <a:off x="862797" y="2022616"/>
            <a:ext cx="3875606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hiểu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về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mọc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điểm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cây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274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4983391-4A10-EC7C-72EA-41A6B8BDDE5C}"/>
              </a:ext>
            </a:extLst>
          </p:cNvPr>
          <p:cNvSpPr txBox="1"/>
          <p:nvPr/>
        </p:nvSpPr>
        <p:spPr>
          <a:xfrm>
            <a:off x="606021" y="429607"/>
            <a:ext cx="7410724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000" b="1" i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át</a:t>
            </a:r>
            <a:r>
              <a:rPr lang="en-US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H3 – H10/ SGK/ tr.55,56</a:t>
            </a:r>
          </a:p>
          <a:p>
            <a:pPr algn="l">
              <a:lnSpc>
                <a:spcPct val="150000"/>
              </a:lnSpc>
            </a:pPr>
            <a:r>
              <a:rPr lang="en-US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vi-VN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 tên các loài cây, nêu cách mọc và đặc điểm về màu sắc, hình dạng, kích thước của cây</a:t>
            </a:r>
            <a:endParaRPr lang="en-US" sz="20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90B2AEF-1B10-BDB3-2ECF-43269391E0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7260609" y="4119064"/>
            <a:ext cx="1751360" cy="94054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307568-3C31-58A7-3E3D-C125AB7DC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854955"/>
              </p:ext>
            </p:extLst>
          </p:nvPr>
        </p:nvGraphicFramePr>
        <p:xfrm>
          <a:off x="940169" y="2571750"/>
          <a:ext cx="7652288" cy="123796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74489">
                  <a:extLst>
                    <a:ext uri="{9D8B030D-6E8A-4147-A177-3AD203B41FA5}">
                      <a16:colId xmlns:a16="http://schemas.microsoft.com/office/drawing/2014/main" val="2149099529"/>
                    </a:ext>
                  </a:extLst>
                </a:gridCol>
                <a:gridCol w="1519446">
                  <a:extLst>
                    <a:ext uri="{9D8B030D-6E8A-4147-A177-3AD203B41FA5}">
                      <a16:colId xmlns:a16="http://schemas.microsoft.com/office/drawing/2014/main" val="4113114422"/>
                    </a:ext>
                  </a:extLst>
                </a:gridCol>
                <a:gridCol w="1141362">
                  <a:extLst>
                    <a:ext uri="{9D8B030D-6E8A-4147-A177-3AD203B41FA5}">
                      <a16:colId xmlns:a16="http://schemas.microsoft.com/office/drawing/2014/main" val="4021374622"/>
                    </a:ext>
                  </a:extLst>
                </a:gridCol>
                <a:gridCol w="1107347">
                  <a:extLst>
                    <a:ext uri="{9D8B030D-6E8A-4147-A177-3AD203B41FA5}">
                      <a16:colId xmlns:a16="http://schemas.microsoft.com/office/drawing/2014/main" val="2632056534"/>
                    </a:ext>
                  </a:extLst>
                </a:gridCol>
                <a:gridCol w="1348469">
                  <a:extLst>
                    <a:ext uri="{9D8B030D-6E8A-4147-A177-3AD203B41FA5}">
                      <a16:colId xmlns:a16="http://schemas.microsoft.com/office/drawing/2014/main" val="879354823"/>
                    </a:ext>
                  </a:extLst>
                </a:gridCol>
                <a:gridCol w="1361175">
                  <a:extLst>
                    <a:ext uri="{9D8B030D-6E8A-4147-A177-3AD203B41FA5}">
                      <a16:colId xmlns:a16="http://schemas.microsoft.com/office/drawing/2014/main" val="1060991002"/>
                    </a:ext>
                  </a:extLst>
                </a:gridCol>
              </a:tblGrid>
              <a:tr h="55691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Tên cây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Thân đứng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 dirty="0">
                          <a:effectLst/>
                        </a:rPr>
                        <a:t>Thân leo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Thân bò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Thân cứng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 dirty="0">
                          <a:effectLst/>
                        </a:rPr>
                        <a:t>Thân mềm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1648227"/>
                  </a:ext>
                </a:extLst>
              </a:tr>
              <a:tr h="68104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70033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326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 descr="Kết quả hình ảnh cho lá lốt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F307568-3C31-58A7-3E3D-C125AB7DC2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782310"/>
              </p:ext>
            </p:extLst>
          </p:nvPr>
        </p:nvGraphicFramePr>
        <p:xfrm>
          <a:off x="592373" y="1942993"/>
          <a:ext cx="8026411" cy="216235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231910">
                  <a:extLst>
                    <a:ext uri="{9D8B030D-6E8A-4147-A177-3AD203B41FA5}">
                      <a16:colId xmlns:a16="http://schemas.microsoft.com/office/drawing/2014/main" val="2149099529"/>
                    </a:ext>
                  </a:extLst>
                </a:gridCol>
                <a:gridCol w="1593732">
                  <a:extLst>
                    <a:ext uri="{9D8B030D-6E8A-4147-A177-3AD203B41FA5}">
                      <a16:colId xmlns:a16="http://schemas.microsoft.com/office/drawing/2014/main" val="4113114422"/>
                    </a:ext>
                  </a:extLst>
                </a:gridCol>
                <a:gridCol w="1197164">
                  <a:extLst>
                    <a:ext uri="{9D8B030D-6E8A-4147-A177-3AD203B41FA5}">
                      <a16:colId xmlns:a16="http://schemas.microsoft.com/office/drawing/2014/main" val="4021374622"/>
                    </a:ext>
                  </a:extLst>
                </a:gridCol>
                <a:gridCol w="1161486">
                  <a:extLst>
                    <a:ext uri="{9D8B030D-6E8A-4147-A177-3AD203B41FA5}">
                      <a16:colId xmlns:a16="http://schemas.microsoft.com/office/drawing/2014/main" val="2632056534"/>
                    </a:ext>
                  </a:extLst>
                </a:gridCol>
                <a:gridCol w="1414396">
                  <a:extLst>
                    <a:ext uri="{9D8B030D-6E8A-4147-A177-3AD203B41FA5}">
                      <a16:colId xmlns:a16="http://schemas.microsoft.com/office/drawing/2014/main" val="879354823"/>
                    </a:ext>
                  </a:extLst>
                </a:gridCol>
                <a:gridCol w="1427723">
                  <a:extLst>
                    <a:ext uri="{9D8B030D-6E8A-4147-A177-3AD203B41FA5}">
                      <a16:colId xmlns:a16="http://schemas.microsoft.com/office/drawing/2014/main" val="1060991002"/>
                    </a:ext>
                  </a:extLst>
                </a:gridCol>
              </a:tblGrid>
              <a:tr h="66281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 dirty="0">
                          <a:effectLst/>
                        </a:rPr>
                        <a:t>Tên cây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68580"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Thân đứng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 dirty="0">
                          <a:effectLst/>
                        </a:rPr>
                        <a:t>Thân leo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Thân bò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>
                          <a:effectLst/>
                        </a:rPr>
                        <a:t>Thân cứng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1800" dirty="0">
                          <a:effectLst/>
                        </a:rPr>
                        <a:t>Thân mềm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1648227"/>
                  </a:ext>
                </a:extLst>
              </a:tr>
              <a:tr h="149954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4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000" dirty="0">
                          <a:effectLst/>
                        </a:rPr>
                        <a:t> cây mít, 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000" dirty="0">
                          <a:effectLst/>
                        </a:rPr>
                        <a:t>cây lúa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000" dirty="0">
                          <a:effectLst/>
                        </a:rPr>
                        <a:t> dưa chuột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000" dirty="0">
                          <a:effectLst/>
                        </a:rPr>
                        <a:t> dưa hấu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000" dirty="0">
                          <a:effectLst/>
                        </a:rPr>
                        <a:t>cây mít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  <a:r>
                        <a:rPr lang="vi-VN" sz="2000" dirty="0">
                          <a:effectLst/>
                        </a:rPr>
                        <a:t>dưa chuột,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dirty="0">
                          <a:effectLst/>
                        </a:rPr>
                        <a:t>dưa hấu, cây lúa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700331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2D2749-5CBC-757D-821A-4CEEA4797AF2}"/>
              </a:ext>
            </a:extLst>
          </p:cNvPr>
          <p:cNvSpPr txBox="1"/>
          <p:nvPr/>
        </p:nvSpPr>
        <p:spPr>
          <a:xfrm>
            <a:off x="592373" y="254103"/>
            <a:ext cx="7410724" cy="1421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000" b="1" i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0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át</a:t>
            </a:r>
            <a:r>
              <a:rPr lang="en-US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i="1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H3 – H10/ SGK/ tr.55,56</a:t>
            </a:r>
          </a:p>
          <a:p>
            <a:pPr algn="l">
              <a:lnSpc>
                <a:spcPct val="150000"/>
              </a:lnSpc>
            </a:pPr>
            <a:r>
              <a:rPr lang="en-US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vi-VN" sz="20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 tên các loài cây, nêu cách mọc và đặc điểm về màu sắc, hình dạng, kích thước của cây</a:t>
            </a:r>
            <a:endParaRPr lang="en-US" sz="2000" b="1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251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713250" y="705591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Kết luận</a:t>
            </a:r>
            <a:endParaRPr sz="3200" dirty="0">
              <a:latin typeface="+mj-lt"/>
            </a:endParaRP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75303BFA-419E-4BB3-841F-592DDF0D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806" y="1277063"/>
            <a:ext cx="7152387" cy="238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731" tIns="36366" rIns="72731" bIns="36366">
            <a:spAutoFit/>
          </a:bodyPr>
          <a:lstStyle>
            <a:lvl1pPr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eaLnBrk="1" hangingPunct="1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064275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7A19B2B-707A-FC42-A9A0-D7BB8041DC6E}"/>
              </a:ext>
            </a:extLst>
          </p:cNvPr>
          <p:cNvGrpSpPr/>
          <p:nvPr/>
        </p:nvGrpSpPr>
        <p:grpSpPr>
          <a:xfrm>
            <a:off x="431041" y="1588278"/>
            <a:ext cx="1965279" cy="3002508"/>
            <a:chOff x="586853" y="1828799"/>
            <a:chExt cx="2115404" cy="30025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0FAD5A3-D98A-89A3-6709-29DE863D107D}"/>
                </a:ext>
              </a:extLst>
            </p:cNvPr>
            <p:cNvSpPr/>
            <p:nvPr/>
          </p:nvSpPr>
          <p:spPr>
            <a:xfrm>
              <a:off x="586854" y="1828799"/>
              <a:ext cx="2115403" cy="3002508"/>
            </a:xfrm>
            <a:prstGeom prst="round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rau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dền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bưởi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…</a:t>
              </a:r>
            </a:p>
          </p:txBody>
        </p:sp>
        <p:sp>
          <p:nvSpPr>
            <p:cNvPr id="9" name="Rectangle: Top Corners Rounded 8">
              <a:extLst>
                <a:ext uri="{FF2B5EF4-FFF2-40B4-BE49-F238E27FC236}">
                  <a16:creationId xmlns:a16="http://schemas.microsoft.com/office/drawing/2014/main" id="{39C3AAE6-C205-30BF-C404-BC9287A16D5C}"/>
                </a:ext>
              </a:extLst>
            </p:cNvPr>
            <p:cNvSpPr/>
            <p:nvPr/>
          </p:nvSpPr>
          <p:spPr>
            <a:xfrm>
              <a:off x="586853" y="1828799"/>
              <a:ext cx="2115403" cy="5868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bg1"/>
                  </a:solidFill>
                </a:rPr>
                <a:t>Rễ</a:t>
              </a:r>
              <a:r>
                <a:rPr lang="en-US" sz="1800" b="1" dirty="0">
                  <a:solidFill>
                    <a:schemeClr val="bg1"/>
                  </a:solidFill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</a:rPr>
                <a:t>cọc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014A2B-4E29-0765-8406-C408F5805707}"/>
              </a:ext>
            </a:extLst>
          </p:cNvPr>
          <p:cNvGrpSpPr/>
          <p:nvPr/>
        </p:nvGrpSpPr>
        <p:grpSpPr>
          <a:xfrm>
            <a:off x="2561230" y="1588278"/>
            <a:ext cx="1965279" cy="3002508"/>
            <a:chOff x="586853" y="1828799"/>
            <a:chExt cx="2115404" cy="300250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60BABE3-A2BD-BD6B-12BC-A77F22820A27}"/>
                </a:ext>
              </a:extLst>
            </p:cNvPr>
            <p:cNvSpPr/>
            <p:nvPr/>
          </p:nvSpPr>
          <p:spPr>
            <a:xfrm>
              <a:off x="586854" y="1828799"/>
              <a:ext cx="2115403" cy="3002508"/>
            </a:xfrm>
            <a:prstGeom prst="roundRect">
              <a:avLst/>
            </a:prstGeom>
            <a:solidFill>
              <a:srgbClr val="A7E0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hành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cần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tây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…</a:t>
              </a: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3582C41A-467E-D1B2-1CE7-BB59FF4B6CAC}"/>
                </a:ext>
              </a:extLst>
            </p:cNvPr>
            <p:cNvSpPr/>
            <p:nvPr/>
          </p:nvSpPr>
          <p:spPr>
            <a:xfrm>
              <a:off x="586853" y="1828799"/>
              <a:ext cx="2115403" cy="5868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8A3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bg1"/>
                  </a:solidFill>
                </a:rPr>
                <a:t>Rễ</a:t>
              </a:r>
              <a:r>
                <a:rPr lang="en-US" sz="1800" b="1" dirty="0">
                  <a:solidFill>
                    <a:schemeClr val="bg1"/>
                  </a:solidFill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</a:rPr>
                <a:t>chùm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AD2F51-7DF7-12D7-AFDD-CB8AA725F7C7}"/>
              </a:ext>
            </a:extLst>
          </p:cNvPr>
          <p:cNvGrpSpPr/>
          <p:nvPr/>
        </p:nvGrpSpPr>
        <p:grpSpPr>
          <a:xfrm>
            <a:off x="4691419" y="1588278"/>
            <a:ext cx="1965279" cy="3002508"/>
            <a:chOff x="586853" y="1828799"/>
            <a:chExt cx="2115404" cy="300250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0E971C9-996D-B5D0-89DE-7A03A6A1BF6B}"/>
                </a:ext>
              </a:extLst>
            </p:cNvPr>
            <p:cNvSpPr/>
            <p:nvPr/>
          </p:nvSpPr>
          <p:spPr>
            <a:xfrm>
              <a:off x="586854" y="1828799"/>
              <a:ext cx="2115403" cy="300250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trầu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không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đa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…</a:t>
              </a:r>
            </a:p>
          </p:txBody>
        </p:sp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3A185088-9D0B-87D8-9CED-27EFF69101C1}"/>
                </a:ext>
              </a:extLst>
            </p:cNvPr>
            <p:cNvSpPr/>
            <p:nvPr/>
          </p:nvSpPr>
          <p:spPr>
            <a:xfrm>
              <a:off x="586853" y="1828799"/>
              <a:ext cx="2115403" cy="58689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bg1"/>
                  </a:solidFill>
                </a:rPr>
                <a:t>Rễ</a:t>
              </a:r>
              <a:r>
                <a:rPr lang="en-US" sz="1800" b="1" dirty="0">
                  <a:solidFill>
                    <a:schemeClr val="bg1"/>
                  </a:solidFill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</a:rPr>
                <a:t>phụ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15A35-E3AD-7164-22BD-CC538A66A389}"/>
              </a:ext>
            </a:extLst>
          </p:cNvPr>
          <p:cNvGrpSpPr/>
          <p:nvPr/>
        </p:nvGrpSpPr>
        <p:grpSpPr>
          <a:xfrm>
            <a:off x="6821608" y="1607063"/>
            <a:ext cx="1965279" cy="3002509"/>
            <a:chOff x="586853" y="1828798"/>
            <a:chExt cx="2115404" cy="300250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328DF34-5DDD-7666-9C4A-78BAE3A555F7}"/>
                </a:ext>
              </a:extLst>
            </p:cNvPr>
            <p:cNvSpPr/>
            <p:nvPr/>
          </p:nvSpPr>
          <p:spPr>
            <a:xfrm>
              <a:off x="586854" y="1828799"/>
              <a:ext cx="2115403" cy="3002508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cà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rốt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Cây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khoai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tây</a:t>
              </a:r>
              <a:endPara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/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…</a:t>
              </a: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9C4559B8-5898-6B94-1F4A-CC6AA4A74439}"/>
                </a:ext>
              </a:extLst>
            </p:cNvPr>
            <p:cNvSpPr/>
            <p:nvPr/>
          </p:nvSpPr>
          <p:spPr>
            <a:xfrm>
              <a:off x="586853" y="1828798"/>
              <a:ext cx="2115403" cy="71305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solidFill>
                    <a:schemeClr val="bg1"/>
                  </a:solidFill>
                </a:rPr>
                <a:t>Rễ</a:t>
              </a:r>
              <a:r>
                <a:rPr lang="en-US" sz="1800" b="1" dirty="0">
                  <a:solidFill>
                    <a:schemeClr val="bg1"/>
                  </a:solidFill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</a:rPr>
                <a:t>phình</a:t>
              </a:r>
              <a:r>
                <a:rPr lang="en-US" sz="1800" b="1" dirty="0">
                  <a:solidFill>
                    <a:schemeClr val="bg1"/>
                  </a:solidFill>
                </a:rPr>
                <a:t> to </a:t>
              </a:r>
              <a:r>
                <a:rPr lang="en-US" sz="1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1800" b="1" dirty="0">
                  <a:solidFill>
                    <a:schemeClr val="bg1"/>
                  </a:solidFill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</a:rPr>
                <a:t>củ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0C4528-24F5-68CA-79E1-039D500C4997}"/>
              </a:ext>
            </a:extLst>
          </p:cNvPr>
          <p:cNvSpPr txBox="1"/>
          <p:nvPr/>
        </p:nvSpPr>
        <p:spPr>
          <a:xfrm>
            <a:off x="1331795" y="697701"/>
            <a:ext cx="6719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</a:rPr>
              <a:t>Hãy</a:t>
            </a:r>
            <a:r>
              <a:rPr lang="vi-VN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xếp</a:t>
            </a:r>
            <a:r>
              <a:rPr lang="vi-VN" sz="2400" b="1" dirty="0">
                <a:solidFill>
                  <a:schemeClr val="accent1"/>
                </a:solidFill>
              </a:rPr>
              <a:t> cây đã sưu tầm được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vi-VN" sz="2400" b="1" dirty="0">
                <a:solidFill>
                  <a:schemeClr val="accent1"/>
                </a:solidFill>
              </a:rPr>
              <a:t>theo 4 nhóm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59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326" y="1457200"/>
            <a:ext cx="1252651" cy="12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>
            <a:spLocks noGrp="1"/>
          </p:cNvSpPr>
          <p:nvPr>
            <p:ph type="title" idx="4294967295"/>
          </p:nvPr>
        </p:nvSpPr>
        <p:spPr>
          <a:xfrm>
            <a:off x="880820" y="2623437"/>
            <a:ext cx="4572000" cy="7302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Vận dụng</a:t>
            </a:r>
            <a:endParaRPr sz="3600" dirty="0">
              <a:latin typeface="+mj-lt"/>
            </a:endParaRPr>
          </a:p>
        </p:txBody>
      </p:sp>
      <p:sp>
        <p:nvSpPr>
          <p:cNvPr id="203" name="Google Shape;203;p33"/>
          <p:cNvSpPr txBox="1">
            <a:spLocks noGrp="1"/>
          </p:cNvSpPr>
          <p:nvPr>
            <p:ph type="title" idx="4294967295"/>
          </p:nvPr>
        </p:nvSpPr>
        <p:spPr>
          <a:xfrm>
            <a:off x="1093465" y="1457200"/>
            <a:ext cx="968375" cy="106838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libri" panose="020F0502020204030204" pitchFamily="34" charset="0"/>
                <a:cs typeface="Calibri" panose="020F0502020204030204" pitchFamily="34" charset="0"/>
              </a:rPr>
              <a:t>04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2EB892-3354-BB66-AB63-9F7EF63E3CF9}"/>
              </a:ext>
            </a:extLst>
          </p:cNvPr>
          <p:cNvSpPr txBox="1"/>
          <p:nvPr/>
        </p:nvSpPr>
        <p:spPr>
          <a:xfrm>
            <a:off x="4905831" y="1621437"/>
            <a:ext cx="33573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đội chơi lần lượt lên gắn thẻ có ghi tên các loài cây vào bảng có 2 nhóm: </a:t>
            </a:r>
            <a:r>
              <a:rPr lang="nl-NL" sz="20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 gỗ và thân thảo.</a:t>
            </a:r>
            <a:endParaRPr lang="en-US" sz="20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 nào gắn nhanh và đúng thì đội đó thắng cuộc.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22BED8-7D6A-8806-FA32-B3FB06ABDA80}"/>
              </a:ext>
            </a:extLst>
          </p:cNvPr>
          <p:cNvSpPr txBox="1"/>
          <p:nvPr/>
        </p:nvSpPr>
        <p:spPr>
          <a:xfrm>
            <a:off x="4905830" y="1080711"/>
            <a:ext cx="3357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LUẬT CHƠI</a:t>
            </a:r>
          </a:p>
        </p:txBody>
      </p:sp>
      <p:sp>
        <p:nvSpPr>
          <p:cNvPr id="5" name="Google Shape;201;p33">
            <a:extLst>
              <a:ext uri="{FF2B5EF4-FFF2-40B4-BE49-F238E27FC236}">
                <a16:creationId xmlns:a16="http://schemas.microsoft.com/office/drawing/2014/main" id="{4CBD0ACE-7E2E-8741-7746-DD18A4BA3E32}"/>
              </a:ext>
            </a:extLst>
          </p:cNvPr>
          <p:cNvSpPr txBox="1">
            <a:spLocks/>
          </p:cNvSpPr>
          <p:nvPr/>
        </p:nvSpPr>
        <p:spPr>
          <a:xfrm>
            <a:off x="880820" y="3332539"/>
            <a:ext cx="61429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dirty="0" err="1">
                <a:latin typeface="+mj-lt"/>
              </a:rPr>
              <a:t>Trò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chơi</a:t>
            </a:r>
            <a:r>
              <a:rPr lang="en-US" dirty="0">
                <a:latin typeface="+mj-lt"/>
              </a:rPr>
              <a:t> “Tia </a:t>
            </a:r>
            <a:r>
              <a:rPr lang="en-US" dirty="0" err="1">
                <a:latin typeface="+mj-lt"/>
              </a:rPr>
              <a:t>chớp</a:t>
            </a:r>
            <a:r>
              <a:rPr lang="en-US" dirty="0">
                <a:latin typeface="+mj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948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ctrTitle"/>
          </p:nvPr>
        </p:nvSpPr>
        <p:spPr>
          <a:xfrm>
            <a:off x="538952" y="2714956"/>
            <a:ext cx="3434237" cy="58641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accent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vật</a:t>
            </a:r>
            <a:endParaRPr sz="2800" dirty="0">
              <a:solidFill>
                <a:schemeClr val="accent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5" name="Google Shape;155;p29"/>
          <p:cNvSpPr txBox="1">
            <a:spLocks noGrp="1"/>
          </p:cNvSpPr>
          <p:nvPr>
            <p:ph type="subTitle" idx="1"/>
          </p:nvPr>
        </p:nvSpPr>
        <p:spPr>
          <a:xfrm>
            <a:off x="538951" y="1813138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+mj-lt"/>
              </a:rPr>
              <a:t>Hoạt động 1</a:t>
            </a:r>
            <a:endParaRPr sz="2000" b="1" dirty="0">
              <a:latin typeface="+mj-lt"/>
            </a:endParaRPr>
          </a:p>
        </p:txBody>
      </p:sp>
      <p:pic>
        <p:nvPicPr>
          <p:cNvPr id="157" name="Google Shape;157;p29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5245525" y="618463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9C6D5-18D2-43F6-BE31-9C0281C99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070" y="2135338"/>
            <a:ext cx="4260300" cy="28434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77DE057-D52D-F424-7D70-74B6DF197581}"/>
              </a:ext>
            </a:extLst>
          </p:cNvPr>
          <p:cNvSpPr txBox="1"/>
          <p:nvPr/>
        </p:nvSpPr>
        <p:spPr>
          <a:xfrm>
            <a:off x="306465" y="341581"/>
            <a:ext cx="2587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200" b="1" dirty="0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chemeClr val="tx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2200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6C2556-1320-6026-80DB-46A192418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651">
            <a:off x="310685" y="1485995"/>
            <a:ext cx="3366507" cy="21715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B8125EA-B793-0445-484F-3ACD69D43F33}"/>
              </a:ext>
            </a:extLst>
          </p:cNvPr>
          <p:cNvSpPr txBox="1"/>
          <p:nvPr/>
        </p:nvSpPr>
        <p:spPr>
          <a:xfrm>
            <a:off x="-111162" y="1982494"/>
            <a:ext cx="4037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LÀM VIỆC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NHÓM 2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62A26-44A3-35B0-573B-80B50E7BD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008" y="0"/>
            <a:ext cx="5494992" cy="5143500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DB50341-64F0-A0C4-CD4F-A07A9ACB3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84651">
            <a:off x="310685" y="1485995"/>
            <a:ext cx="3366507" cy="21715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B9EE7B-D5CD-7011-75F5-2D7B5F021FE4}"/>
              </a:ext>
            </a:extLst>
          </p:cNvPr>
          <p:cNvSpPr txBox="1"/>
          <p:nvPr/>
        </p:nvSpPr>
        <p:spPr>
          <a:xfrm>
            <a:off x="-111162" y="1982494"/>
            <a:ext cx="4037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</a:rPr>
              <a:t>CHIA SẺ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TRƯỚC</a:t>
            </a:r>
            <a:r>
              <a:rPr kumimoji="0" lang="en-US" sz="3200" b="0" i="0" u="none" strike="noStrike" kern="1200" cap="none" spc="0" normalizeH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</a:rPr>
              <a:t> LỚP</a:t>
            </a:r>
            <a:endParaRPr kumimoji="0" lang="en-US" sz="32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5"/>
          <p:cNvSpPr txBox="1">
            <a:spLocks noGrp="1"/>
          </p:cNvSpPr>
          <p:nvPr>
            <p:ph type="title"/>
          </p:nvPr>
        </p:nvSpPr>
        <p:spPr>
          <a:xfrm>
            <a:off x="713250" y="705591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+mj-lt"/>
              </a:rPr>
              <a:t>Kết luận</a:t>
            </a:r>
            <a:endParaRPr sz="3200" dirty="0">
              <a:latin typeface="+mj-lt"/>
            </a:endParaRPr>
          </a:p>
        </p:txBody>
      </p:sp>
      <p:pic>
        <p:nvPicPr>
          <p:cNvPr id="239" name="Google Shape;23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138" y="3337250"/>
            <a:ext cx="2010675" cy="20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 Box 8">
            <a:extLst>
              <a:ext uri="{FF2B5EF4-FFF2-40B4-BE49-F238E27FC236}">
                <a16:creationId xmlns:a16="http://schemas.microsoft.com/office/drawing/2014/main" id="{75303BFA-419E-4BB3-841F-592DDF0D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931" y="1806250"/>
            <a:ext cx="6580138" cy="99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731" tIns="36366" rIns="72731" bIns="36366">
            <a:spAutoFit/>
          </a:bodyPr>
          <a:lstStyle>
            <a:lvl1pPr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270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270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 txBox="1">
            <a:spLocks noGrp="1"/>
          </p:cNvSpPr>
          <p:nvPr>
            <p:ph type="title"/>
          </p:nvPr>
        </p:nvSpPr>
        <p:spPr>
          <a:xfrm>
            <a:off x="1020075" y="1659469"/>
            <a:ext cx="3776400" cy="7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solidFill>
                  <a:schemeClr val="tx1"/>
                </a:solidFill>
                <a:latin typeface="+mj-lt"/>
              </a:rPr>
              <a:t>Hoạt động 2</a:t>
            </a:r>
            <a:endParaRPr sz="30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0850" y="1308350"/>
            <a:ext cx="2939925" cy="25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325" y="10123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5">
            <a:alphaModFix/>
          </a:blip>
          <a:srcRect t="835" b="826"/>
          <a:stretch/>
        </p:blipFill>
        <p:spPr>
          <a:xfrm>
            <a:off x="7726450" y="18700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28846" y="365427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90;p32">
            <a:extLst>
              <a:ext uri="{FF2B5EF4-FFF2-40B4-BE49-F238E27FC236}">
                <a16:creationId xmlns:a16="http://schemas.microsoft.com/office/drawing/2014/main" id="{E16D3642-FD23-4FE1-853B-46B70A66D0D6}"/>
              </a:ext>
            </a:extLst>
          </p:cNvPr>
          <p:cNvSpPr txBox="1">
            <a:spLocks/>
          </p:cNvSpPr>
          <p:nvPr/>
        </p:nvSpPr>
        <p:spPr>
          <a:xfrm>
            <a:off x="920869" y="2339656"/>
            <a:ext cx="3875606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Handlee"/>
              <a:buNone/>
              <a:defRPr sz="42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rchitects Daughter"/>
              <a:buNone/>
              <a:defRPr sz="4200" b="1" i="0" u="none" strike="noStrike" cap="none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hiểu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điểm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rễ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cọc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rễ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chùm</a:t>
            </a:r>
            <a:endParaRPr lang="en-US" sz="3200"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456DD6-EF85-7F21-E645-BD09F01BD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933" y="1313404"/>
            <a:ext cx="1374296" cy="277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121FC8-1A4C-8B79-3A08-8579A7A29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4"/>
          <a:stretch/>
        </p:blipFill>
        <p:spPr>
          <a:xfrm>
            <a:off x="6761525" y="1342241"/>
            <a:ext cx="1575018" cy="27750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1E3A95-A4D4-C696-B31E-81EF107DECCF}"/>
              </a:ext>
            </a:extLst>
          </p:cNvPr>
          <p:cNvGrpSpPr/>
          <p:nvPr/>
        </p:nvGrpSpPr>
        <p:grpSpPr>
          <a:xfrm>
            <a:off x="807457" y="2262692"/>
            <a:ext cx="2960115" cy="1504809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BF636E44-7CC0-FD68-7234-9E220EA68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FC83A2E-8582-5DF5-A1F3-85E9DF09C72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638CF57-7D0F-B9C6-C026-EEB33F80C59A}"/>
              </a:ext>
            </a:extLst>
          </p:cNvPr>
          <p:cNvSpPr txBox="1"/>
          <p:nvPr/>
        </p:nvSpPr>
        <p:spPr>
          <a:xfrm>
            <a:off x="564176" y="626287"/>
            <a:ext cx="4179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Quan </a:t>
            </a:r>
            <a:r>
              <a:rPr lang="en-US" sz="2400" b="1" dirty="0" err="1">
                <a:solidFill>
                  <a:schemeClr val="accent1"/>
                </a:solidFill>
              </a:rPr>
              <a:t>sát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và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nêu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đặc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điểm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của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từng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loại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rễ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cây</a:t>
            </a:r>
            <a:endParaRPr 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5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2AE0956-D852-47AC-D561-0631AB7C1587}"/>
              </a:ext>
            </a:extLst>
          </p:cNvPr>
          <p:cNvGrpSpPr/>
          <p:nvPr/>
        </p:nvGrpSpPr>
        <p:grpSpPr>
          <a:xfrm>
            <a:off x="683671" y="891680"/>
            <a:ext cx="6096000" cy="4174671"/>
            <a:chOff x="683671" y="891680"/>
            <a:chExt cx="6096000" cy="4174671"/>
          </a:xfrm>
        </p:grpSpPr>
        <p:pic>
          <p:nvPicPr>
            <p:cNvPr id="1026" name="Picture 2" descr="Cách trồng cây trầu bà phát triển nhiều rễ - Vườn Vân Loan">
              <a:extLst>
                <a:ext uri="{FF2B5EF4-FFF2-40B4-BE49-F238E27FC236}">
                  <a16:creationId xmlns:a16="http://schemas.microsoft.com/office/drawing/2014/main" id="{EE298DDE-0E5A-6964-B1BA-C139ACF09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71" y="891680"/>
              <a:ext cx="6096000" cy="369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7431B2-FDE1-C455-6B10-70569B29D110}"/>
                </a:ext>
              </a:extLst>
            </p:cNvPr>
            <p:cNvSpPr txBox="1"/>
            <p:nvPr/>
          </p:nvSpPr>
          <p:spPr>
            <a:xfrm>
              <a:off x="2804687" y="4666241"/>
              <a:ext cx="31934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/>
                <a:t>Cây</a:t>
              </a:r>
              <a:r>
                <a:rPr lang="en-US" sz="2000" dirty="0"/>
                <a:t> </a:t>
              </a:r>
              <a:r>
                <a:rPr lang="en-US" sz="2000" dirty="0" err="1"/>
                <a:t>trầu</a:t>
              </a:r>
              <a:r>
                <a:rPr lang="en-US" sz="2000" dirty="0"/>
                <a:t> </a:t>
              </a:r>
              <a:r>
                <a:rPr lang="en-US" sz="2000" dirty="0" err="1"/>
                <a:t>không</a:t>
              </a:r>
              <a:endParaRPr lang="en-US" sz="20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638CF57-7D0F-B9C6-C026-EEB33F80C59A}"/>
              </a:ext>
            </a:extLst>
          </p:cNvPr>
          <p:cNvSpPr txBox="1"/>
          <p:nvPr/>
        </p:nvSpPr>
        <p:spPr>
          <a:xfrm>
            <a:off x="510369" y="351677"/>
            <a:ext cx="7283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Quan </a:t>
            </a:r>
            <a:r>
              <a:rPr lang="en-US" sz="2000" b="1" dirty="0" err="1">
                <a:solidFill>
                  <a:schemeClr val="accent1"/>
                </a:solidFill>
              </a:rPr>
              <a:t>sát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và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nhận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xét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cách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mọc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rễ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cây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trầu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không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582496-4E3A-030F-15BE-ABE0BE017E25}"/>
              </a:ext>
            </a:extLst>
          </p:cNvPr>
          <p:cNvCxnSpPr>
            <a:cxnSpLocks/>
          </p:cNvCxnSpPr>
          <p:nvPr/>
        </p:nvCxnSpPr>
        <p:spPr>
          <a:xfrm>
            <a:off x="5788403" y="1828800"/>
            <a:ext cx="1778467" cy="6798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41B4EC6-BD2C-FBD5-BFE4-43D681D132C9}"/>
              </a:ext>
            </a:extLst>
          </p:cNvPr>
          <p:cNvSpPr txBox="1"/>
          <p:nvPr/>
        </p:nvSpPr>
        <p:spPr>
          <a:xfrm>
            <a:off x="7432646" y="2508697"/>
            <a:ext cx="1333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1"/>
                </a:solidFill>
              </a:rPr>
              <a:t>Rễ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</a:rPr>
              <a:t>phụ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57BA82-7AA9-762A-EC08-B666C81911D7}"/>
              </a:ext>
            </a:extLst>
          </p:cNvPr>
          <p:cNvCxnSpPr>
            <a:cxnSpLocks/>
          </p:cNvCxnSpPr>
          <p:nvPr/>
        </p:nvCxnSpPr>
        <p:spPr>
          <a:xfrm flipV="1">
            <a:off x="5914239" y="2970362"/>
            <a:ext cx="1652631" cy="99763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243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B4A76A0A-14C9-9547-740D-004ECF931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69" y="1099111"/>
            <a:ext cx="6234450" cy="32808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8CF57-7D0F-B9C6-C026-EEB33F80C59A}"/>
              </a:ext>
            </a:extLst>
          </p:cNvPr>
          <p:cNvSpPr txBox="1"/>
          <p:nvPr/>
        </p:nvSpPr>
        <p:spPr>
          <a:xfrm>
            <a:off x="510369" y="351677"/>
            <a:ext cx="7283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Quan </a:t>
            </a:r>
            <a:r>
              <a:rPr lang="en-US" sz="2000" b="1" dirty="0" err="1">
                <a:solidFill>
                  <a:schemeClr val="accent1"/>
                </a:solidFill>
              </a:rPr>
              <a:t>sát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và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nhận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xét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cách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mọc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rễ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củ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cà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rốt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B4EC6-BD2C-FBD5-BFE4-43D681D132C9}"/>
              </a:ext>
            </a:extLst>
          </p:cNvPr>
          <p:cNvSpPr txBox="1"/>
          <p:nvPr/>
        </p:nvSpPr>
        <p:spPr>
          <a:xfrm>
            <a:off x="7113865" y="2114415"/>
            <a:ext cx="161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</a:rPr>
              <a:t>Rễ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phình</a:t>
            </a:r>
            <a:r>
              <a:rPr lang="en-US" sz="2000" b="1" dirty="0">
                <a:solidFill>
                  <a:schemeClr val="accent1"/>
                </a:solidFill>
              </a:rPr>
              <a:t> to </a:t>
            </a:r>
            <a:r>
              <a:rPr lang="en-US" sz="2000" b="1" dirty="0" err="1">
                <a:solidFill>
                  <a:schemeClr val="accent1"/>
                </a:solidFill>
              </a:rPr>
              <a:t>thành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củ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57BA82-7AA9-762A-EC08-B666C81911D7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469622" y="2468358"/>
            <a:ext cx="1644243" cy="4677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60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41B4EC6-BD2C-FBD5-BFE4-43D681D132C9}"/>
              </a:ext>
            </a:extLst>
          </p:cNvPr>
          <p:cNvSpPr txBox="1"/>
          <p:nvPr/>
        </p:nvSpPr>
        <p:spPr>
          <a:xfrm>
            <a:off x="1912690" y="363444"/>
            <a:ext cx="5318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1"/>
                </a:solidFill>
              </a:rPr>
              <a:t>Một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số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loài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cây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có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rễ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phình</a:t>
            </a:r>
            <a:r>
              <a:rPr lang="en-US" sz="2000" b="1" dirty="0">
                <a:solidFill>
                  <a:schemeClr val="accent1"/>
                </a:solidFill>
              </a:rPr>
              <a:t> to </a:t>
            </a:r>
            <a:r>
              <a:rPr lang="en-US" sz="2000" b="1" dirty="0" err="1">
                <a:solidFill>
                  <a:schemeClr val="accent1"/>
                </a:solidFill>
              </a:rPr>
              <a:t>thành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củ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3074" name="Picture 2" descr="Lý thuyết Biến dạng của rễ - Trắc nghiệm Sinh học">
            <a:extLst>
              <a:ext uri="{FF2B5EF4-FFF2-40B4-BE49-F238E27FC236}">
                <a16:creationId xmlns:a16="http://schemas.microsoft.com/office/drawing/2014/main" id="{914E23F6-D46E-8C9A-8E8E-98730BF60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294" y="940366"/>
            <a:ext cx="4688790" cy="412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369388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438</Words>
  <Application>Microsoft Office PowerPoint</Application>
  <PresentationFormat>Trình chiếu Trên màn hình (16:9)</PresentationFormat>
  <Paragraphs>83</Paragraphs>
  <Slides>15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6" baseType="lpstr">
      <vt:lpstr>Manrope</vt:lpstr>
      <vt:lpstr>Manrope ExtraBold</vt:lpstr>
      <vt:lpstr>UTM Cookies</vt:lpstr>
      <vt:lpstr>Barlow</vt:lpstr>
      <vt:lpstr>Calibri</vt:lpstr>
      <vt:lpstr>UTM Duepuntozero</vt:lpstr>
      <vt:lpstr>Handlee</vt:lpstr>
      <vt:lpstr>Times New Roman</vt:lpstr>
      <vt:lpstr>Architects Daughter</vt:lpstr>
      <vt:lpstr>Arial</vt:lpstr>
      <vt:lpstr>Environment Watercolor Marketing Plan by Slidesgo</vt:lpstr>
      <vt:lpstr>Bản trình bày PowerPoint</vt:lpstr>
      <vt:lpstr>Tìm hiểu về sự đa dạng của thực vật</vt:lpstr>
      <vt:lpstr>Bản trình bày PowerPoint</vt:lpstr>
      <vt:lpstr>Kết luận</vt:lpstr>
      <vt:lpstr>Hoạt động 2</vt:lpstr>
      <vt:lpstr>Bản trình bày PowerPoint</vt:lpstr>
      <vt:lpstr>Bản trình bày PowerPoint</vt:lpstr>
      <vt:lpstr>Bản trình bày PowerPoint</vt:lpstr>
      <vt:lpstr>Bản trình bày PowerPoint</vt:lpstr>
      <vt:lpstr>Hoạt động 3</vt:lpstr>
      <vt:lpstr>Bản trình bày PowerPoint</vt:lpstr>
      <vt:lpstr>Bản trình bày PowerPoint</vt:lpstr>
      <vt:lpstr>Kết luận</vt:lpstr>
      <vt:lpstr>Bản trình bày PowerPoint</vt:lpstr>
      <vt:lpstr>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10</cp:lastModifiedBy>
  <cp:revision>44</cp:revision>
  <dcterms:modified xsi:type="dcterms:W3CDTF">2024-12-22T04:00:47Z</dcterms:modified>
</cp:coreProperties>
</file>