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1" r:id="rId2"/>
    <p:sldId id="257" r:id="rId3"/>
    <p:sldId id="436" r:id="rId4"/>
    <p:sldId id="262" r:id="rId5"/>
    <p:sldId id="260" r:id="rId6"/>
    <p:sldId id="297" r:id="rId7"/>
    <p:sldId id="434" r:id="rId8"/>
    <p:sldId id="430" r:id="rId9"/>
    <p:sldId id="435" r:id="rId10"/>
    <p:sldId id="296" r:id="rId11"/>
    <p:sldId id="437" r:id="rId12"/>
    <p:sldId id="438" r:id="rId13"/>
    <p:sldId id="294" r:id="rId14"/>
    <p:sldId id="439" r:id="rId15"/>
    <p:sldId id="440" r:id="rId16"/>
    <p:sldId id="441" r:id="rId17"/>
    <p:sldId id="442" r:id="rId18"/>
    <p:sldId id="443" r:id="rId19"/>
    <p:sldId id="29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49A9A"/>
    <a:srgbClr val="F6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4CC9C-5AFC-4764-AF19-E32713DF0A3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3EF42-3C90-4331-AD77-D08607B73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39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14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560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EBB1E-050C-4CB0-B2AC-8688CFA60E5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741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176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408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7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EBB1E-050C-4CB0-B2AC-8688CFA60E5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65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1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7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89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0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0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0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60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5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7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7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67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38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2024/11/20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80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tx1">
                    <a:tint val="75000"/>
                  </a:schemeClr>
                </a:solidFill>
                <a:latin typeface="Vladimir Script" panose="03050402040407070305" pitchFamily="66" charset="0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KTUTS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tx1">
                    <a:tint val="75000"/>
                  </a:schemeClr>
                </a:solidFill>
                <a:latin typeface="Vladimir Script" panose="03050402040407070305" pitchFamily="66" charset="0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KTUTS</a:t>
            </a:r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9014" y="-7745478"/>
            <a:ext cx="5187604" cy="4149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303" y="17988454"/>
            <a:ext cx="5187604" cy="4149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F4E886-009F-4D4D-8CBB-FAF75C2C3AFB}"/>
              </a:ext>
            </a:extLst>
          </p:cNvPr>
          <p:cNvSpPr txBox="1"/>
          <p:nvPr userDrawn="1"/>
        </p:nvSpPr>
        <p:spPr>
          <a:xfrm>
            <a:off x="1562102" y="6521422"/>
            <a:ext cx="1093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4">
                    <a:lumMod val="60000"/>
                    <a:lumOff val="40000"/>
                  </a:schemeClr>
                </a:solidFill>
                <a:latin typeface="UTM Than Chien Tranh" panose="020404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5265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6" r:id="rId14"/>
    <p:sldLayoutId id="2147483677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8.jpe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20" y="1512880"/>
            <a:ext cx="9037320" cy="534512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180786" y="1566531"/>
            <a:ext cx="6083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 algn="ctr" defTabSz="914377">
              <a:buNone/>
              <a:defRPr/>
            </a:pPr>
            <a:r>
              <a:rPr lang="vi-VN" alt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1 hoạt động sản xuất nông nghiệp ở địa phương em?</a:t>
            </a:r>
            <a:endParaRPr lang="vi-VN" altLang="en-US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02219" y="2842976"/>
            <a:ext cx="6840334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t">
              <a:lnSpc>
                <a:spcPct val="120000"/>
              </a:lnSpc>
            </a:pPr>
            <a:r>
              <a:rPr lang="nl-NL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Sản phẩm của hoạt động đó là gì?</a:t>
            </a:r>
            <a:endParaRPr lang="en-US" sz="4400" b="1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3155" y="3973845"/>
            <a:ext cx="738691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vi-VN" altLang="en-US" sz="37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đó mang lại lợi ích gì?</a:t>
            </a:r>
            <a:endParaRPr lang="vi-VN" altLang="en-US" sz="3733" b="1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65" y="743387"/>
            <a:ext cx="1978710" cy="23618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FBC50E-8548-4BD8-8DBC-244D0586C8ED}"/>
              </a:ext>
            </a:extLst>
          </p:cNvPr>
          <p:cNvSpPr txBox="1"/>
          <p:nvPr/>
        </p:nvSpPr>
        <p:spPr>
          <a:xfrm>
            <a:off x="1" y="3574563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226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5525CC78-36EF-4128-9C58-A48931868806}"/>
              </a:ext>
            </a:extLst>
          </p:cNvPr>
          <p:cNvSpPr txBox="1"/>
          <p:nvPr/>
        </p:nvSpPr>
        <p:spPr>
          <a:xfrm>
            <a:off x="1" y="-41426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KTUTS</a:t>
            </a:r>
          </a:p>
        </p:txBody>
      </p:sp>
      <p:sp>
        <p:nvSpPr>
          <p:cNvPr id="16" name="平行四边形 11"/>
          <p:cNvSpPr/>
          <p:nvPr/>
        </p:nvSpPr>
        <p:spPr>
          <a:xfrm>
            <a:off x="146655" y="133339"/>
            <a:ext cx="11866029" cy="1027998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F82731"/>
              </a:gs>
              <a:gs pos="100000">
                <a:srgbClr val="B30F1D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63500" dist="50800" dir="5400000" sx="101000" sy="101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40">
              <a:defRPr/>
            </a:pPr>
            <a:endParaRPr lang="zh-CN" altLang="en-US" sz="2400" kern="0">
              <a:solidFill>
                <a:prstClr val="white"/>
              </a:solidFill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sp>
        <p:nvSpPr>
          <p:cNvPr id="26" name="文本框 44"/>
          <p:cNvSpPr txBox="1"/>
          <p:nvPr/>
        </p:nvSpPr>
        <p:spPr>
          <a:xfrm>
            <a:off x="146655" y="202965"/>
            <a:ext cx="11354064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LÀM GÌ KHI GẶP TÌNH HUỐNG SAU? VÌ SAO?</a:t>
            </a:r>
            <a:endParaRPr lang="zh-CN" altLang="en-US" sz="3600" b="1" dirty="0">
              <a:solidFill>
                <a:prstClr val="white"/>
              </a:solidFill>
              <a:latin typeface="Cambria" panose="0204050305040603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" y="1826750"/>
            <a:ext cx="6470541" cy="4355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5E6A72-847F-945E-A8D1-C7B6AC8FD1C1}"/>
              </a:ext>
            </a:extLst>
          </p:cNvPr>
          <p:cNvSpPr txBox="1"/>
          <p:nvPr/>
        </p:nvSpPr>
        <p:spPr>
          <a:xfrm>
            <a:off x="6888479" y="1826750"/>
            <a:ext cx="5273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C8CD7-CC3E-E5BA-0B6B-ED085D96EB40}"/>
              </a:ext>
            </a:extLst>
          </p:cNvPr>
          <p:cNvSpPr txBox="1"/>
          <p:nvPr/>
        </p:nvSpPr>
        <p:spPr>
          <a:xfrm>
            <a:off x="6888479" y="2887563"/>
            <a:ext cx="50444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Sau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them.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hang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432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29B23F-C5D6-7131-8E66-08F9EB70F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942872" y="-2235969"/>
            <a:ext cx="4306253" cy="1173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9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221BD5-02EA-3B56-C03A-C9E8747B8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26279" y="-2598732"/>
            <a:ext cx="3139444" cy="120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9807" r="12531" b="14664"/>
          <a:stretch>
            <a:fillRect/>
          </a:stretch>
        </p:blipFill>
        <p:spPr bwMode="auto">
          <a:xfrm>
            <a:off x="0" y="896088"/>
            <a:ext cx="12819529" cy="571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32114" y="2692098"/>
            <a:ext cx="10108959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algn="ctr" defTabSz="914377">
              <a:spcBef>
                <a:spcPct val="0"/>
              </a:spcBef>
              <a:buNone/>
            </a:pP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3. </a:t>
            </a:r>
            <a:r>
              <a:rPr lang="vi-VN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số sản phẩm nông nghiệp của địa phương</a:t>
            </a: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267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721" y="5265874"/>
            <a:ext cx="2157280" cy="17664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05" y="-809340"/>
            <a:ext cx="5916691" cy="3410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28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4" y="4215486"/>
            <a:ext cx="2264228" cy="32415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04220" y="280535"/>
            <a:ext cx="3987631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6400" b="1" dirty="0">
                <a:ln w="22225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ED9931"/>
                </a:solidFill>
                <a:latin typeface="UTM Than Chien Tranh" panose="02040403050506020204" pitchFamily="18" charset="0"/>
                <a:ea typeface="微软雅黑"/>
              </a:rPr>
              <a:t>VẬN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5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EDB05-97A8-2ADB-4816-17961278A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" y="1878684"/>
            <a:ext cx="6439799" cy="34199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E9BA87-F569-9459-5E9E-C951626AAC5B}"/>
              </a:ext>
            </a:extLst>
          </p:cNvPr>
          <p:cNvSpPr/>
          <p:nvPr/>
        </p:nvSpPr>
        <p:spPr>
          <a:xfrm>
            <a:off x="6820015" y="972264"/>
            <a:ext cx="48413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Thảo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luận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nhóm</a:t>
            </a:r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9AAAD-54A9-145A-5D82-1AB2F39247EA}"/>
              </a:ext>
            </a:extLst>
          </p:cNvPr>
          <p:cNvSpPr txBox="1"/>
          <p:nvPr/>
        </p:nvSpPr>
        <p:spPr>
          <a:xfrm>
            <a:off x="6714877" y="2297025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23CA2-38CE-735A-FE1C-7C4878DAB7BA}"/>
              </a:ext>
            </a:extLst>
          </p:cNvPr>
          <p:cNvSpPr txBox="1"/>
          <p:nvPr/>
        </p:nvSpPr>
        <p:spPr>
          <a:xfrm>
            <a:off x="6714877" y="3065440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06A4D-039F-855F-924A-AD343712C803}"/>
              </a:ext>
            </a:extLst>
          </p:cNvPr>
          <p:cNvSpPr txBox="1"/>
          <p:nvPr/>
        </p:nvSpPr>
        <p:spPr>
          <a:xfrm>
            <a:off x="6714877" y="3761805"/>
            <a:ext cx="54704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51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E9D8C41-FAEE-1BED-C26A-D3433CAF0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9807" r="12531" b="14664"/>
          <a:stretch>
            <a:fillRect/>
          </a:stretch>
        </p:blipFill>
        <p:spPr bwMode="auto">
          <a:xfrm>
            <a:off x="0" y="1383769"/>
            <a:ext cx="12819529" cy="352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0B01B33-B541-CD58-9A37-9EA2E2915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114" y="2692098"/>
            <a:ext cx="1010895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algn="ctr" defTabSz="914377">
              <a:spcBef>
                <a:spcPct val="0"/>
              </a:spcBef>
              <a:buNone/>
            </a:pP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4. </a:t>
            </a:r>
            <a:r>
              <a:rPr lang="en-US" alt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Dự</a:t>
            </a: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lang="en-US" alt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Giới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thiệu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lang="en-US" altLang="en-US" sz="4267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4267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endParaRPr lang="en-US" altLang="en-US" sz="4267" b="1" i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EF64AB-8A4C-FF36-6034-619D6ECDC217}"/>
              </a:ext>
            </a:extLst>
          </p:cNvPr>
          <p:cNvSpPr/>
          <p:nvPr/>
        </p:nvSpPr>
        <p:spPr>
          <a:xfrm>
            <a:off x="701040" y="741680"/>
            <a:ext cx="10835640" cy="20421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phương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sưu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tường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….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phương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), di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lịch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văn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hoá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cảnh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thiên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7269E1-7927-0642-132D-AC6CEE5A35B8}"/>
              </a:ext>
            </a:extLst>
          </p:cNvPr>
          <p:cNvSpPr/>
          <p:nvPr/>
        </p:nvSpPr>
        <p:spPr>
          <a:xfrm>
            <a:off x="861060" y="3536342"/>
            <a:ext cx="10515600" cy="2395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50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83A688-2B58-F04D-C36D-55840EE48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898468"/>
              </p:ext>
            </p:extLst>
          </p:nvPr>
        </p:nvGraphicFramePr>
        <p:xfrm>
          <a:off x="452120" y="311733"/>
          <a:ext cx="11287760" cy="6234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552">
                  <a:extLst>
                    <a:ext uri="{9D8B030D-6E8A-4147-A177-3AD203B41FA5}">
                      <a16:colId xmlns:a16="http://schemas.microsoft.com/office/drawing/2014/main" val="439837079"/>
                    </a:ext>
                  </a:extLst>
                </a:gridCol>
                <a:gridCol w="1486408">
                  <a:extLst>
                    <a:ext uri="{9D8B030D-6E8A-4147-A177-3AD203B41FA5}">
                      <a16:colId xmlns:a16="http://schemas.microsoft.com/office/drawing/2014/main" val="1344723321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335767123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2753831994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3955905347"/>
                    </a:ext>
                  </a:extLst>
                </a:gridCol>
              </a:tblGrid>
              <a:tr h="65193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thập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566828"/>
                  </a:ext>
                </a:extLst>
              </a:tr>
              <a:tr h="18034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 1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285750" marR="0" lvl="0" indent="-28575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thật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ghi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056012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 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7046636"/>
                  </a:ext>
                </a:extLst>
              </a:tr>
              <a:tr h="89548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 3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3022307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-Di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phương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văn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hoá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cảnh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9367496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694189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65381"/>
                  </a:ext>
                </a:extLst>
              </a:tr>
              <a:tr h="45713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7334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04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57FCADD-0F9E-CB80-7DD7-556D67CB0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19807" r="12531" b="14664"/>
          <a:stretch>
            <a:fillRect/>
          </a:stretch>
        </p:blipFill>
        <p:spPr bwMode="auto">
          <a:xfrm>
            <a:off x="1767840" y="1282169"/>
            <a:ext cx="9192409" cy="409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8EED89-B82D-ACFF-A8E1-9D41A9422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721" y="5265874"/>
            <a:ext cx="2157280" cy="1766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EB4408-398C-C30F-B2D6-1BFF77CB3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28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4" y="4215486"/>
            <a:ext cx="2264228" cy="32415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49DC66-EE73-C61C-0E38-09CE4798C01F}"/>
              </a:ext>
            </a:extLst>
          </p:cNvPr>
          <p:cNvSpPr/>
          <p:nvPr/>
        </p:nvSpPr>
        <p:spPr>
          <a:xfrm>
            <a:off x="2883086" y="2489192"/>
            <a:ext cx="71516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iết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5978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18555" y="1705429"/>
            <a:ext cx="6154890" cy="283154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Chúc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các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em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  <a:p>
            <a:pPr algn="ctr" defTabSz="914377"/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học</a:t>
            </a:r>
            <a:r>
              <a:rPr lang="en-US" sz="88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 </a:t>
            </a:r>
            <a:r>
              <a:rPr lang="en-US" sz="88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tốt</a:t>
            </a:r>
            <a:endParaRPr lang="en-US" sz="88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6604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04" y="3537531"/>
            <a:ext cx="2005905" cy="26865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124622-1315-4554-9314-B428AABD37F2}"/>
              </a:ext>
            </a:extLst>
          </p:cNvPr>
          <p:cNvSpPr txBox="1"/>
          <p:nvPr/>
        </p:nvSpPr>
        <p:spPr>
          <a:xfrm>
            <a:off x="1" y="-41426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28407F-BF40-505A-1444-CDC7C5ABD35F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E4CB72-DDBB-8527-BA31-CBB6981072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7337" y="1366184"/>
            <a:ext cx="3194581" cy="585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8B03D-F691-6ED9-9196-729DD9E2C2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3E2FAD3-BAA7-EB29-4341-83053239AE2C}"/>
              </a:ext>
            </a:extLst>
          </p:cNvPr>
          <p:cNvSpPr/>
          <p:nvPr/>
        </p:nvSpPr>
        <p:spPr>
          <a:xfrm>
            <a:off x="2657650" y="2622192"/>
            <a:ext cx="7537641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9: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endParaRPr lang="en-US" sz="6000" b="1" cap="none" spc="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rgbClr val="F49A9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6000" b="1" cap="none" spc="0" dirty="0" err="1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b="1" cap="none" spc="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49A9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422297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F3CA0-C6EE-0D77-5E8C-C808A1A96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F1D61-C781-6C62-2563-24781B968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5">
            <a:extLst>
              <a:ext uri="{FF2B5EF4-FFF2-40B4-BE49-F238E27FC236}">
                <a16:creationId xmlns:a16="http://schemas.microsoft.com/office/drawing/2014/main" id="{249E8745-2468-1B77-71B5-39816BD53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7">
            <a:extLst>
              <a:ext uri="{FF2B5EF4-FFF2-40B4-BE49-F238E27FC236}">
                <a16:creationId xmlns:a16="http://schemas.microsoft.com/office/drawing/2014/main" id="{11BDD31E-D8E0-7254-AD7F-0F9C1CF2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3" y="844068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1D8A46D-52B2-A624-0EA9-40BE23FCF5DB}"/>
              </a:ext>
            </a:extLst>
          </p:cNvPr>
          <p:cNvSpPr/>
          <p:nvPr/>
        </p:nvSpPr>
        <p:spPr>
          <a:xfrm>
            <a:off x="4489737" y="964151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7" name="图片 71686" descr="11">
            <a:extLst>
              <a:ext uri="{FF2B5EF4-FFF2-40B4-BE49-F238E27FC236}">
                <a16:creationId xmlns:a16="http://schemas.microsoft.com/office/drawing/2014/main" id="{DC592230-8C50-4551-50DA-DA9FDEB9F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619" y="5161920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1688" descr="9">
            <a:extLst>
              <a:ext uri="{FF2B5EF4-FFF2-40B4-BE49-F238E27FC236}">
                <a16:creationId xmlns:a16="http://schemas.microsoft.com/office/drawing/2014/main" id="{C8E4B323-3AAD-C2B2-006A-539DECB2B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90" y="2292366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1689" descr="10">
            <a:extLst>
              <a:ext uri="{FF2B5EF4-FFF2-40B4-BE49-F238E27FC236}">
                <a16:creationId xmlns:a16="http://schemas.microsoft.com/office/drawing/2014/main" id="{4191EA06-FED9-935E-F792-DBBAD67C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3" y="3548271"/>
            <a:ext cx="7249756" cy="17194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B9459D-9F52-F928-FFCF-1060ECA84D1E}"/>
              </a:ext>
            </a:extLst>
          </p:cNvPr>
          <p:cNvSpPr txBox="1"/>
          <p:nvPr/>
        </p:nvSpPr>
        <p:spPr>
          <a:xfrm>
            <a:off x="3425491" y="2419805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hững việc nào nên làm  để tiêu dùng tiết kiệm, bảo vệ môi trường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7545D2-DB24-935F-5B18-DB46E96CE99E}"/>
              </a:ext>
            </a:extLst>
          </p:cNvPr>
          <p:cNvSpPr txBox="1"/>
          <p:nvPr/>
        </p:nvSpPr>
        <p:spPr>
          <a:xfrm>
            <a:off x="3396179" y="3666830"/>
            <a:ext cx="6159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tiêu dùng tiết kiệm, bảo vệ môi trường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202786-2AE3-C392-FD73-0B47BC8C80DD}"/>
              </a:ext>
            </a:extLst>
          </p:cNvPr>
          <p:cNvSpPr/>
          <p:nvPr/>
        </p:nvSpPr>
        <p:spPr>
          <a:xfrm>
            <a:off x="3399246" y="5250822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được một số các sản phẩm nông nghiệp của địa phương 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7B6CA35-39AB-D00F-1BCC-6CA79A730FDC}"/>
              </a:ext>
            </a:extLst>
          </p:cNvPr>
          <p:cNvSpPr/>
          <p:nvPr/>
        </p:nvSpPr>
        <p:spPr>
          <a:xfrm>
            <a:off x="2536713" y="241980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6C230E8-3C44-A3B1-DEB9-9C0A9AB767F1}"/>
              </a:ext>
            </a:extLst>
          </p:cNvPr>
          <p:cNvSpPr/>
          <p:nvPr/>
        </p:nvSpPr>
        <p:spPr>
          <a:xfrm>
            <a:off x="2498097" y="35791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FDDE515-1C98-C886-0B69-A8BDC2E07B0F}"/>
              </a:ext>
            </a:extLst>
          </p:cNvPr>
          <p:cNvSpPr/>
          <p:nvPr/>
        </p:nvSpPr>
        <p:spPr>
          <a:xfrm>
            <a:off x="2568517" y="5199546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AC3BF3-5152-DD0D-5FE3-08656E8BB9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20" y="4160967"/>
            <a:ext cx="3098735" cy="309873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C78FF6-2FA2-9C06-8140-BC9702F40F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277755" y="4032304"/>
            <a:ext cx="3055596" cy="23494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183ECA-97EC-4C2A-9012-12E23D7958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659883" y="5261536"/>
            <a:ext cx="600248" cy="72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34AE940-AFEC-054A-FA6D-271D2012296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69904" y="3513609"/>
            <a:ext cx="584434" cy="708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2F662E-FFFB-7962-9FE1-B529F6DF5E3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63490" y="2402800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35495" y="2543986"/>
            <a:ext cx="8126131" cy="2090389"/>
          </a:xfrm>
          <a:prstGeom prst="roundRect">
            <a:avLst/>
          </a:prstGeom>
          <a:solidFill>
            <a:schemeClr val="bg1">
              <a:alpha val="79000"/>
            </a:schemeClr>
          </a:solidFill>
          <a:ln w="444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8315" algn="ctr" defTabSz="914377">
              <a:spcBef>
                <a:spcPct val="50000"/>
              </a:spcBef>
              <a:buNone/>
            </a:pPr>
            <a:r>
              <a:rPr lang="en-GB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 PHÁ</a:t>
            </a:r>
            <a:endParaRPr lang="en-US" alt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3003"/>
            <a:ext cx="2735495" cy="52227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984474-4E14-4FF2-9DB2-886260DAD511}"/>
              </a:ext>
            </a:extLst>
          </p:cNvPr>
          <p:cNvSpPr txBox="1"/>
          <p:nvPr/>
        </p:nvSpPr>
        <p:spPr>
          <a:xfrm>
            <a:off x="-33709" y="4039604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87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6" y="1701867"/>
            <a:ext cx="10600574" cy="3114155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069988" y="2220704"/>
            <a:ext cx="9003025" cy="1446550"/>
          </a:xfrm>
          <a:prstGeom prst="rect">
            <a:avLst/>
          </a:prstGeom>
          <a:noFill/>
          <a:ln w="9525" cmpd="sng">
            <a:noFill/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defTabSz="914377">
              <a:spcBef>
                <a:spcPct val="50000"/>
              </a:spcBef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nào nên làm  để tiêu dùng tiết kiệm, bảo vệ môi trường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25CC78-36EF-4128-9C58-A48931868806}"/>
              </a:ext>
            </a:extLst>
          </p:cNvPr>
          <p:cNvSpPr txBox="1"/>
          <p:nvPr/>
        </p:nvSpPr>
        <p:spPr>
          <a:xfrm>
            <a:off x="1" y="-41426"/>
            <a:ext cx="864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>
                <a:solidFill>
                  <a:srgbClr val="5B9BD5">
                    <a:lumMod val="40000"/>
                    <a:lumOff val="60000"/>
                  </a:srgbClr>
                </a:solidFill>
                <a:latin typeface="UTM Than Chien Tranh" panose="02040403050506020204" pitchFamily="18" charset="0"/>
                <a:ea typeface="微软雅黑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868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-f5-zpcloud.zdn.vn/5072532801120971857/23ae4cddd24d15134c5c.jpg">
            <a:extLst>
              <a:ext uri="{FF2B5EF4-FFF2-40B4-BE49-F238E27FC236}">
                <a16:creationId xmlns:a16="http://schemas.microsoft.com/office/drawing/2014/main" id="{54B76C38-DBD8-42E1-800B-905D11794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91" y="2901752"/>
            <a:ext cx="4483359" cy="32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-f5-zpcloud.zdn.vn/4532281318730223123/c469a3a53835ff6ba624.jpg">
            <a:extLst>
              <a:ext uri="{FF2B5EF4-FFF2-40B4-BE49-F238E27FC236}">
                <a16:creationId xmlns:a16="http://schemas.microsoft.com/office/drawing/2014/main" id="{3E6F8967-C4F5-4E6B-A384-79A8AA00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54" y="3014684"/>
            <a:ext cx="5060487" cy="32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1FEB93-A79C-43B2-873C-A5EED52EB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01" y="139411"/>
            <a:ext cx="9036867" cy="1897290"/>
          </a:xfrm>
          <a:prstGeom prst="rect">
            <a:avLst/>
          </a:prstGeom>
        </p:spPr>
      </p:pic>
      <p:sp>
        <p:nvSpPr>
          <p:cNvPr id="17" name="Text Box 5">
            <a:extLst>
              <a:ext uri="{FF2B5EF4-FFF2-40B4-BE49-F238E27FC236}">
                <a16:creationId xmlns:a16="http://schemas.microsoft.com/office/drawing/2014/main" id="{368B89DF-9A3B-4460-8879-892ED73FC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857" y="631253"/>
            <a:ext cx="7959855" cy="886733"/>
          </a:xfrm>
          <a:prstGeom prst="rect">
            <a:avLst/>
          </a:prstGeom>
          <a:noFill/>
          <a:ln w="9525" cmpd="sng">
            <a:noFill/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defTabSz="914377">
              <a:spcBef>
                <a:spcPct val="50000"/>
              </a:spcBef>
              <a:buNone/>
            </a:pPr>
            <a:r>
              <a:rPr lang="vi-VN" altLang="en-US" sz="2600" b="1" dirty="0">
                <a:solidFill>
                  <a:srgbClr val="002060"/>
                </a:solidFill>
              </a:rPr>
              <a:t>Những việc nào nên làm  để tiêu dùng tiết kiệm, bảo vệ môi trường?</a:t>
            </a:r>
            <a:endParaRPr lang="en-US" altLang="en-US" sz="2600" b="1" dirty="0">
              <a:solidFill>
                <a:srgbClr val="002060"/>
              </a:solidFill>
              <a:ea typeface="微软雅黑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BCB029-8A56-455B-941B-4724D8EF83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3" y="0"/>
            <a:ext cx="1512167" cy="1804964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9418C51B-2A2A-4138-B2B6-48478071FE36}"/>
              </a:ext>
            </a:extLst>
          </p:cNvPr>
          <p:cNvGrpSpPr/>
          <p:nvPr/>
        </p:nvGrpSpPr>
        <p:grpSpPr>
          <a:xfrm>
            <a:off x="9646225" y="1088056"/>
            <a:ext cx="2565643" cy="1626061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A6F3694A-0FCD-4BC4-88AD-5558DC63268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FCF6345C-1D16-424A-8C9C-82710444278E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2C834897-8A44-4BC6-81C3-17F947BC85E0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5B4E71AE-E678-4F27-AA58-607FE0CA201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A7323400-58A7-4CC3-A9E3-72AD3B14F93E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24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24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sz="14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85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8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75B4E5-B9D7-E94B-D638-6A3BB2AFE2BC}"/>
              </a:ext>
            </a:extLst>
          </p:cNvPr>
          <p:cNvSpPr/>
          <p:nvPr/>
        </p:nvSpPr>
        <p:spPr>
          <a:xfrm>
            <a:off x="532619" y="914400"/>
            <a:ext cx="11126762" cy="570859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Mua,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</a:p>
          <a:p>
            <a:pPr algn="just">
              <a:lnSpc>
                <a:spcPct val="150000"/>
              </a:lnSpc>
            </a:pP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31971A66-6AD7-4879-AB0A-B376760B8C93}"/>
              </a:ext>
            </a:extLst>
          </p:cNvPr>
          <p:cNvSpPr txBox="1"/>
          <p:nvPr/>
        </p:nvSpPr>
        <p:spPr>
          <a:xfrm>
            <a:off x="339784" y="235005"/>
            <a:ext cx="2815472" cy="817245"/>
          </a:xfrm>
          <a:prstGeom prst="roundRect">
            <a:avLst/>
          </a:prstGeom>
          <a:solidFill>
            <a:srgbClr val="57C7D4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sz="4200" dirty="0" err="1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Thông</a:t>
            </a:r>
            <a:r>
              <a:rPr lang="en-US" sz="4200" dirty="0">
                <a:solidFill>
                  <a:srgbClr val="FFFF00"/>
                </a:solidFill>
                <a:latin typeface="#9Slide03 AmpleSoft Bold" panose="020B0604020202020204" charset="0"/>
                <a:cs typeface="Baloo 2 SemiBold" pitchFamily="2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160677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289EDC-7E05-9FA4-21EE-95A978887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06" y="1701867"/>
            <a:ext cx="10167387" cy="3114155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4B1C18A0-835E-135F-46E0-9E0AFA442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749" y="2427947"/>
            <a:ext cx="8279820" cy="830997"/>
          </a:xfrm>
          <a:prstGeom prst="rect">
            <a:avLst/>
          </a:prstGeom>
          <a:noFill/>
          <a:ln w="9525" cmpd="sng">
            <a:noFill/>
            <a:prstDash val="lg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58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78315" defTabSz="914377">
              <a:spcBef>
                <a:spcPct val="50000"/>
              </a:spcBef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754</Words>
  <Application>Microsoft Office PowerPoint</Application>
  <PresentationFormat>Màn hình rộng</PresentationFormat>
  <Paragraphs>85</Paragraphs>
  <Slides>19</Slides>
  <Notes>8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31" baseType="lpstr">
      <vt:lpstr>微软雅黑</vt:lpstr>
      <vt:lpstr>#9Slide03 AmpleSoft Bold</vt:lpstr>
      <vt:lpstr>Arial</vt:lpstr>
      <vt:lpstr>Calibri</vt:lpstr>
      <vt:lpstr>Cambria</vt:lpstr>
      <vt:lpstr>Georgia</vt:lpstr>
      <vt:lpstr>Times New Roman</vt:lpstr>
      <vt:lpstr>UTM Rockwell</vt:lpstr>
      <vt:lpstr>UTM Than Chien Tranh</vt:lpstr>
      <vt:lpstr>Vladimir Script</vt:lpstr>
      <vt:lpstr>印品黑体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</cp:lastModifiedBy>
  <cp:revision>15</cp:revision>
  <dcterms:created xsi:type="dcterms:W3CDTF">2022-08-10T15:24:09Z</dcterms:created>
  <dcterms:modified xsi:type="dcterms:W3CDTF">2024-11-20T07:52:10Z</dcterms:modified>
</cp:coreProperties>
</file>