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402" r:id="rId2"/>
    <p:sldId id="403" r:id="rId3"/>
    <p:sldId id="392" r:id="rId4"/>
    <p:sldId id="393" r:id="rId5"/>
    <p:sldId id="394" r:id="rId6"/>
    <p:sldId id="362" r:id="rId7"/>
    <p:sldId id="395" r:id="rId8"/>
    <p:sldId id="396" r:id="rId9"/>
    <p:sldId id="397" r:id="rId10"/>
    <p:sldId id="404" r:id="rId11"/>
    <p:sldId id="405" r:id="rId12"/>
    <p:sldId id="372" r:id="rId13"/>
    <p:sldId id="410" r:id="rId14"/>
    <p:sldId id="373" r:id="rId15"/>
    <p:sldId id="374" r:id="rId16"/>
    <p:sldId id="390" r:id="rId17"/>
    <p:sldId id="400" r:id="rId18"/>
    <p:sldId id="401" r:id="rId19"/>
    <p:sldId id="408" r:id="rId20"/>
    <p:sldId id="409" r:id="rId21"/>
    <p:sldId id="375" r:id="rId22"/>
    <p:sldId id="3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00"/>
    <a:srgbClr val="E0F2FC"/>
    <a:srgbClr val="E6E6E6"/>
    <a:srgbClr val="822B00"/>
    <a:srgbClr val="DA2049"/>
    <a:srgbClr val="D3EDFB"/>
    <a:srgbClr val="5824A4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0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2800" dirty="0"/>
            <a:t>Thực hiện được phép nhân, phép chia trong bảng đã học, tính nhẩm phép nhân, phép chia có số 0.</a:t>
          </a:r>
          <a:endParaRPr lang="en-US" sz="2800" dirty="0"/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9CF330EA-793A-4780-9C7E-B6482D7B0D58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nl-NL" sz="2800" dirty="0">
              <a:latin typeface="Calibri" panose="020F0502020204030204" pitchFamily="34" charset="0"/>
              <a:cs typeface="Calibri" panose="020F0502020204030204" pitchFamily="34" charset="0"/>
            </a:rPr>
            <a:t>Vận dụng giải được bài toán thực tế liên quan đến phép nhân đã học</a:t>
          </a:r>
          <a:endParaRPr lang="en-US" sz="2800" dirty="0"/>
        </a:p>
      </dgm:t>
    </dgm:pt>
    <dgm:pt modelId="{81E174A9-3C50-41E7-BEB8-EC394B269CC3}" type="parTrans" cxnId="{36305B97-FE65-4AD3-9C61-660B033189A7}">
      <dgm:prSet/>
      <dgm:spPr/>
      <dgm:t>
        <a:bodyPr/>
        <a:lstStyle/>
        <a:p>
          <a:endParaRPr lang="en-US"/>
        </a:p>
      </dgm:t>
    </dgm:pt>
    <dgm:pt modelId="{D81FDB4D-BFE6-4377-A682-6257FDBCAAAC}" type="sibTrans" cxnId="{36305B97-FE65-4AD3-9C61-660B033189A7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2800" dirty="0">
              <a:latin typeface="Calibri" panose="020F0502020204030204" pitchFamily="34" charset="0"/>
              <a:cs typeface="Calibri" panose="020F0502020204030204" pitchFamily="34" charset="0"/>
            </a:rPr>
            <a:t>Tính độ dài đường gấp khúc dựa vào phép nhân. </a:t>
          </a:r>
          <a:endParaRPr lang="en-US" sz="2800" dirty="0"/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3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</dgm:pt>
    <dgm:pt modelId="{15FFC484-F537-46A9-9CED-C4F696FF99ED}" type="pres">
      <dgm:prSet presAssocID="{11E250D3-C828-437A-B30D-1403BB607455}" presName="extraNode" presStyleLbl="node1" presStyleIdx="0" presStyleCnt="3"/>
      <dgm:spPr/>
    </dgm:pt>
    <dgm:pt modelId="{814201D8-FF37-4C8B-BFF1-96AB8AE0F892}" type="pres">
      <dgm:prSet presAssocID="{11E250D3-C828-437A-B30D-1403BB607455}" presName="dstNode" presStyleLbl="node1" presStyleIdx="0" presStyleCnt="3"/>
      <dgm:spPr/>
    </dgm:pt>
    <dgm:pt modelId="{4B64C587-06EA-4128-AF33-418BC1836EC0}" type="pres">
      <dgm:prSet presAssocID="{5DE91648-0F00-42D7-B394-23FF96B5F56E}" presName="text_1" presStyleLbl="node1" presStyleIdx="0" presStyleCnt="3" custLinFactNeighborY="-4406">
        <dgm:presLayoutVars>
          <dgm:bulletEnabled val="1"/>
        </dgm:presLayoutVars>
      </dgm:prSet>
      <dgm:spPr/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3"/>
      <dgm:spPr/>
    </dgm:pt>
    <dgm:pt modelId="{D8AA32DC-B80D-4671-A7B3-D7B6461AEA9B}" type="pres">
      <dgm:prSet presAssocID="{B8F78D66-72F9-455D-895E-9C698CFBA39F}" presName="text_2" presStyleLbl="node1" presStyleIdx="1" presStyleCnt="3" custLinFactNeighborX="264" custLinFactNeighborY="-2116">
        <dgm:presLayoutVars>
          <dgm:bulletEnabled val="1"/>
        </dgm:presLayoutVars>
      </dgm:prSet>
      <dgm:spPr/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3"/>
      <dgm:spPr/>
    </dgm:pt>
    <dgm:pt modelId="{89DCA3BC-9D81-48DF-AA65-4D3DCF05EC2B}" type="pres">
      <dgm:prSet presAssocID="{9CF330EA-793A-4780-9C7E-B6482D7B0D58}" presName="text_3" presStyleLbl="node1" presStyleIdx="2" presStyleCnt="3" custLinFactNeighborX="336" custLinFactNeighborY="1934">
        <dgm:presLayoutVars>
          <dgm:bulletEnabled val="1"/>
        </dgm:presLayoutVars>
      </dgm:prSet>
      <dgm:spPr/>
    </dgm:pt>
    <dgm:pt modelId="{00928D8D-82D9-45C4-905E-C4B65EF91582}" type="pres">
      <dgm:prSet presAssocID="{9CF330EA-793A-4780-9C7E-B6482D7B0D58}" presName="accent_3" presStyleCnt="0"/>
      <dgm:spPr/>
    </dgm:pt>
    <dgm:pt modelId="{5779E205-2958-458D-9DB0-5F72BC4D11D6}" type="pres">
      <dgm:prSet presAssocID="{9CF330EA-793A-4780-9C7E-B6482D7B0D58}" presName="accentRepeatNode" presStyleLbl="solidFgAcc1" presStyleIdx="2" presStyleCnt="3"/>
      <dgm:spPr/>
    </dgm:pt>
  </dgm:ptLst>
  <dgm:cxnLst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36305B97-FE65-4AD3-9C61-660B033189A7}" srcId="{11E250D3-C828-437A-B30D-1403BB607455}" destId="{9CF330EA-793A-4780-9C7E-B6482D7B0D58}" srcOrd="2" destOrd="0" parTransId="{81E174A9-3C50-41E7-BEB8-EC394B269CC3}" sibTransId="{D81FDB4D-BFE6-4377-A682-6257FDBCAAAC}"/>
    <dgm:cxn modelId="{76A985A9-2A01-454F-95D4-1C89A9530189}" type="presOf" srcId="{9CF330EA-793A-4780-9C7E-B6482D7B0D58}" destId="{89DCA3BC-9D81-48DF-AA65-4D3DCF05EC2B}" srcOrd="0" destOrd="0" presId="urn:microsoft.com/office/officeart/2008/layout/VerticalCurvedList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  <dgm:cxn modelId="{829EBB34-A836-4A40-BDB5-03EE1359E0DC}" type="presParOf" srcId="{DE5E38E3-3C1C-41B1-8563-787905C3619D}" destId="{89DCA3BC-9D81-48DF-AA65-4D3DCF05EC2B}" srcOrd="5" destOrd="0" presId="urn:microsoft.com/office/officeart/2008/layout/VerticalCurvedList"/>
    <dgm:cxn modelId="{D375E9C1-CF18-4877-A988-59850FFB2B52}" type="presParOf" srcId="{DE5E38E3-3C1C-41B1-8563-787905C3619D}" destId="{00928D8D-82D9-45C4-905E-C4B65EF91582}" srcOrd="6" destOrd="0" presId="urn:microsoft.com/office/officeart/2008/layout/VerticalCurvedList"/>
    <dgm:cxn modelId="{35E6B7FA-7242-4AC9-85B6-14118FCE4E9D}" type="presParOf" srcId="{00928D8D-82D9-45C4-905E-C4B65EF91582}" destId="{5779E205-2958-458D-9DB0-5F72BC4D11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2800" dirty="0"/>
            <a:t>Thực hiện được phép nhân, phép chia trong bảng đã học, tính nhẩm phép nhân, phép chia có số 0.</a:t>
          </a:r>
          <a:endParaRPr lang="en-US" sz="2800" dirty="0"/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9CF330EA-793A-4780-9C7E-B6482D7B0D58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nl-NL" sz="2800" dirty="0">
              <a:latin typeface="Calibri" panose="020F0502020204030204" pitchFamily="34" charset="0"/>
              <a:cs typeface="Calibri" panose="020F0502020204030204" pitchFamily="34" charset="0"/>
            </a:rPr>
            <a:t>Vận dụng giải được bài toán thực tế liên quan đến phép nhân đã học</a:t>
          </a:r>
          <a:endParaRPr lang="en-US" sz="2800" dirty="0"/>
        </a:p>
      </dgm:t>
    </dgm:pt>
    <dgm:pt modelId="{81E174A9-3C50-41E7-BEB8-EC394B269CC3}" type="parTrans" cxnId="{36305B97-FE65-4AD3-9C61-660B033189A7}">
      <dgm:prSet/>
      <dgm:spPr/>
      <dgm:t>
        <a:bodyPr/>
        <a:lstStyle/>
        <a:p>
          <a:endParaRPr lang="en-US"/>
        </a:p>
      </dgm:t>
    </dgm:pt>
    <dgm:pt modelId="{D81FDB4D-BFE6-4377-A682-6257FDBCAAAC}" type="sibTrans" cxnId="{36305B97-FE65-4AD3-9C61-660B033189A7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2800" dirty="0">
              <a:latin typeface="Calibri" panose="020F0502020204030204" pitchFamily="34" charset="0"/>
              <a:cs typeface="Calibri" panose="020F0502020204030204" pitchFamily="34" charset="0"/>
            </a:rPr>
            <a:t>Tính độ dài đường gấp khúc dựa vào phép nhân. </a:t>
          </a:r>
          <a:endParaRPr lang="en-US" sz="2800" dirty="0"/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3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</dgm:pt>
    <dgm:pt modelId="{15FFC484-F537-46A9-9CED-C4F696FF99ED}" type="pres">
      <dgm:prSet presAssocID="{11E250D3-C828-437A-B30D-1403BB607455}" presName="extraNode" presStyleLbl="node1" presStyleIdx="0" presStyleCnt="3"/>
      <dgm:spPr/>
    </dgm:pt>
    <dgm:pt modelId="{814201D8-FF37-4C8B-BFF1-96AB8AE0F892}" type="pres">
      <dgm:prSet presAssocID="{11E250D3-C828-437A-B30D-1403BB607455}" presName="dstNode" presStyleLbl="node1" presStyleIdx="0" presStyleCnt="3"/>
      <dgm:spPr/>
    </dgm:pt>
    <dgm:pt modelId="{4B64C587-06EA-4128-AF33-418BC1836EC0}" type="pres">
      <dgm:prSet presAssocID="{5DE91648-0F00-42D7-B394-23FF96B5F56E}" presName="text_1" presStyleLbl="node1" presStyleIdx="0" presStyleCnt="3" custLinFactNeighborY="-4406">
        <dgm:presLayoutVars>
          <dgm:bulletEnabled val="1"/>
        </dgm:presLayoutVars>
      </dgm:prSet>
      <dgm:spPr/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3"/>
      <dgm:spPr/>
    </dgm:pt>
    <dgm:pt modelId="{D8AA32DC-B80D-4671-A7B3-D7B6461AEA9B}" type="pres">
      <dgm:prSet presAssocID="{B8F78D66-72F9-455D-895E-9C698CFBA39F}" presName="text_2" presStyleLbl="node1" presStyleIdx="1" presStyleCnt="3" custLinFactNeighborX="264" custLinFactNeighborY="-2116">
        <dgm:presLayoutVars>
          <dgm:bulletEnabled val="1"/>
        </dgm:presLayoutVars>
      </dgm:prSet>
      <dgm:spPr/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3"/>
      <dgm:spPr/>
    </dgm:pt>
    <dgm:pt modelId="{89DCA3BC-9D81-48DF-AA65-4D3DCF05EC2B}" type="pres">
      <dgm:prSet presAssocID="{9CF330EA-793A-4780-9C7E-B6482D7B0D58}" presName="text_3" presStyleLbl="node1" presStyleIdx="2" presStyleCnt="3" custLinFactNeighborX="336" custLinFactNeighborY="1934">
        <dgm:presLayoutVars>
          <dgm:bulletEnabled val="1"/>
        </dgm:presLayoutVars>
      </dgm:prSet>
      <dgm:spPr/>
    </dgm:pt>
    <dgm:pt modelId="{00928D8D-82D9-45C4-905E-C4B65EF91582}" type="pres">
      <dgm:prSet presAssocID="{9CF330EA-793A-4780-9C7E-B6482D7B0D58}" presName="accent_3" presStyleCnt="0"/>
      <dgm:spPr/>
    </dgm:pt>
    <dgm:pt modelId="{5779E205-2958-458D-9DB0-5F72BC4D11D6}" type="pres">
      <dgm:prSet presAssocID="{9CF330EA-793A-4780-9C7E-B6482D7B0D58}" presName="accentRepeatNode" presStyleLbl="solidFgAcc1" presStyleIdx="2" presStyleCnt="3"/>
      <dgm:spPr/>
    </dgm:pt>
  </dgm:ptLst>
  <dgm:cxnLst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36305B97-FE65-4AD3-9C61-660B033189A7}" srcId="{11E250D3-C828-437A-B30D-1403BB607455}" destId="{9CF330EA-793A-4780-9C7E-B6482D7B0D58}" srcOrd="2" destOrd="0" parTransId="{81E174A9-3C50-41E7-BEB8-EC394B269CC3}" sibTransId="{D81FDB4D-BFE6-4377-A682-6257FDBCAAAC}"/>
    <dgm:cxn modelId="{76A985A9-2A01-454F-95D4-1C89A9530189}" type="presOf" srcId="{9CF330EA-793A-4780-9C7E-B6482D7B0D58}" destId="{89DCA3BC-9D81-48DF-AA65-4D3DCF05EC2B}" srcOrd="0" destOrd="0" presId="urn:microsoft.com/office/officeart/2008/layout/VerticalCurvedList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  <dgm:cxn modelId="{829EBB34-A836-4A40-BDB5-03EE1359E0DC}" type="presParOf" srcId="{DE5E38E3-3C1C-41B1-8563-787905C3619D}" destId="{89DCA3BC-9D81-48DF-AA65-4D3DCF05EC2B}" srcOrd="5" destOrd="0" presId="urn:microsoft.com/office/officeart/2008/layout/VerticalCurvedList"/>
    <dgm:cxn modelId="{D375E9C1-CF18-4877-A988-59850FFB2B52}" type="presParOf" srcId="{DE5E38E3-3C1C-41B1-8563-787905C3619D}" destId="{00928D8D-82D9-45C4-905E-C4B65EF91582}" srcOrd="6" destOrd="0" presId="urn:microsoft.com/office/officeart/2008/layout/VerticalCurvedList"/>
    <dgm:cxn modelId="{35E6B7FA-7242-4AC9-85B6-14118FCE4E9D}" type="presParOf" srcId="{00928D8D-82D9-45C4-905E-C4B65EF91582}" destId="{5779E205-2958-458D-9DB0-5F72BC4D11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98491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724251" y="475814"/>
          <a:ext cx="9600478" cy="104359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Thực hiện được phép nhân, phép chia trong bảng đã học, tính nhẩm phép nhân, phép chia có số 0.</a:t>
          </a:r>
          <a:endParaRPr lang="en-US" sz="2800" kern="1200" dirty="0"/>
        </a:p>
      </dsp:txBody>
      <dsp:txXfrm>
        <a:off x="724251" y="475814"/>
        <a:ext cx="9600478" cy="1043590"/>
      </dsp:txXfrm>
    </dsp:sp>
    <dsp:sp modelId="{0BEA901A-AAEA-457A-B868-A68730050F29}">
      <dsp:nvSpPr>
        <dsp:cNvPr id="0" name=""/>
        <dsp:cNvSpPr/>
      </dsp:nvSpPr>
      <dsp:spPr>
        <a:xfrm>
          <a:off x="72007" y="391346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1127940" y="2065098"/>
          <a:ext cx="9221133" cy="104359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Calibri" panose="020F0502020204030204" pitchFamily="34" charset="0"/>
              <a:cs typeface="Calibri" panose="020F0502020204030204" pitchFamily="34" charset="0"/>
            </a:rPr>
            <a:t>Tính độ dài đường gấp khúc dựa vào phép nhân. </a:t>
          </a:r>
          <a:endParaRPr lang="en-US" sz="2800" kern="1200" dirty="0"/>
        </a:p>
      </dsp:txBody>
      <dsp:txXfrm>
        <a:off x="1127940" y="2065098"/>
        <a:ext cx="9221133" cy="1043590"/>
      </dsp:txXfrm>
    </dsp:sp>
    <dsp:sp modelId="{0CC293D5-6A71-424B-9049-C47312221138}">
      <dsp:nvSpPr>
        <dsp:cNvPr id="0" name=""/>
        <dsp:cNvSpPr/>
      </dsp:nvSpPr>
      <dsp:spPr>
        <a:xfrm>
          <a:off x="451352" y="1956732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CA3BC-9D81-48DF-AA65-4D3DCF05EC2B}">
      <dsp:nvSpPr>
        <dsp:cNvPr id="0" name=""/>
        <dsp:cNvSpPr/>
      </dsp:nvSpPr>
      <dsp:spPr>
        <a:xfrm>
          <a:off x="756509" y="3672749"/>
          <a:ext cx="9600478" cy="1043590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Calibri" panose="020F0502020204030204" pitchFamily="34" charset="0"/>
              <a:cs typeface="Calibri" panose="020F0502020204030204" pitchFamily="34" charset="0"/>
            </a:rPr>
            <a:t>Vận dụng giải được bài toán thực tế liên quan đến phép nhân đã học</a:t>
          </a:r>
          <a:endParaRPr lang="en-US" sz="2800" kern="1200" dirty="0"/>
        </a:p>
      </dsp:txBody>
      <dsp:txXfrm>
        <a:off x="756509" y="3672749"/>
        <a:ext cx="9600478" cy="1043590"/>
      </dsp:txXfrm>
    </dsp:sp>
    <dsp:sp modelId="{5779E205-2958-458D-9DB0-5F72BC4D11D6}">
      <dsp:nvSpPr>
        <dsp:cNvPr id="0" name=""/>
        <dsp:cNvSpPr/>
      </dsp:nvSpPr>
      <dsp:spPr>
        <a:xfrm>
          <a:off x="72007" y="3522117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98491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724251" y="475814"/>
          <a:ext cx="9600478" cy="104359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Thực hiện được phép nhân, phép chia trong bảng đã học, tính nhẩm phép nhân, phép chia có số 0.</a:t>
          </a:r>
          <a:endParaRPr lang="en-US" sz="2800" kern="1200" dirty="0"/>
        </a:p>
      </dsp:txBody>
      <dsp:txXfrm>
        <a:off x="724251" y="475814"/>
        <a:ext cx="9600478" cy="1043590"/>
      </dsp:txXfrm>
    </dsp:sp>
    <dsp:sp modelId="{0BEA901A-AAEA-457A-B868-A68730050F29}">
      <dsp:nvSpPr>
        <dsp:cNvPr id="0" name=""/>
        <dsp:cNvSpPr/>
      </dsp:nvSpPr>
      <dsp:spPr>
        <a:xfrm>
          <a:off x="72007" y="391346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1127940" y="2065098"/>
          <a:ext cx="9221133" cy="104359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Calibri" panose="020F0502020204030204" pitchFamily="34" charset="0"/>
              <a:cs typeface="Calibri" panose="020F0502020204030204" pitchFamily="34" charset="0"/>
            </a:rPr>
            <a:t>Tính độ dài đường gấp khúc dựa vào phép nhân. </a:t>
          </a:r>
          <a:endParaRPr lang="en-US" sz="2800" kern="1200" dirty="0"/>
        </a:p>
      </dsp:txBody>
      <dsp:txXfrm>
        <a:off x="1127940" y="2065098"/>
        <a:ext cx="9221133" cy="1043590"/>
      </dsp:txXfrm>
    </dsp:sp>
    <dsp:sp modelId="{0CC293D5-6A71-424B-9049-C47312221138}">
      <dsp:nvSpPr>
        <dsp:cNvPr id="0" name=""/>
        <dsp:cNvSpPr/>
      </dsp:nvSpPr>
      <dsp:spPr>
        <a:xfrm>
          <a:off x="451352" y="1956732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CA3BC-9D81-48DF-AA65-4D3DCF05EC2B}">
      <dsp:nvSpPr>
        <dsp:cNvPr id="0" name=""/>
        <dsp:cNvSpPr/>
      </dsp:nvSpPr>
      <dsp:spPr>
        <a:xfrm>
          <a:off x="756509" y="3672749"/>
          <a:ext cx="9600478" cy="1043590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Calibri" panose="020F0502020204030204" pitchFamily="34" charset="0"/>
              <a:cs typeface="Calibri" panose="020F0502020204030204" pitchFamily="34" charset="0"/>
            </a:rPr>
            <a:t>Vận dụng giải được bài toán thực tế liên quan đến phép nhân đã học</a:t>
          </a:r>
          <a:endParaRPr lang="en-US" sz="2800" kern="1200" dirty="0"/>
        </a:p>
      </dsp:txBody>
      <dsp:txXfrm>
        <a:off x="756509" y="3672749"/>
        <a:ext cx="9600478" cy="1043590"/>
      </dsp:txXfrm>
    </dsp:sp>
    <dsp:sp modelId="{5779E205-2958-458D-9DB0-5F72BC4D11D6}">
      <dsp:nvSpPr>
        <dsp:cNvPr id="0" name=""/>
        <dsp:cNvSpPr/>
      </dsp:nvSpPr>
      <dsp:spPr>
        <a:xfrm>
          <a:off x="72007" y="3522117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gif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F7AFF0-94CB-6DC6-5F10-F6E7FDF98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2941" y="2605058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#9Slide07 SVNStick A Round" panose="02000503000000000000" pitchFamily="2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#9Slide07 SVNStick A Round" panose="02000503000000000000" pitchFamily="2" charset="0"/>
              </a:rPr>
              <a:t>MÔN TOÁN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#9Slide07 SVNStick A Round" panose="02000503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95E19B-5F8C-61F8-3FE6-4A860BDD101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9C6B939-44DE-CA68-F528-29A2EA3329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46748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2E4E56-E9E8-A21A-34FF-95F2ED7523BF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5245415" y="530081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EEEB5C3-BB80-4CF7-D3A5-1B75018E6F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4699953"/>
              </p:ext>
            </p:extLst>
          </p:nvPr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FBE0304B-B05B-AB74-115E-992D9A6D4818}"/>
              </a:ext>
            </a:extLst>
          </p:cNvPr>
          <p:cNvSpPr/>
          <p:nvPr/>
        </p:nvSpPr>
        <p:spPr>
          <a:xfrm>
            <a:off x="1527636" y="3196352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2D0F9B-2A91-BB7E-8FD4-DF1A077E133A}"/>
              </a:ext>
            </a:extLst>
          </p:cNvPr>
          <p:cNvSpPr/>
          <p:nvPr/>
        </p:nvSpPr>
        <p:spPr>
          <a:xfrm>
            <a:off x="1164916" y="4761266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EEB270-66CC-624E-A8E7-02A1573083AF}"/>
              </a:ext>
            </a:extLst>
          </p:cNvPr>
          <p:cNvSpPr/>
          <p:nvPr/>
        </p:nvSpPr>
        <p:spPr>
          <a:xfrm>
            <a:off x="1194896" y="1595605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805922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805922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3847171" y="2528774"/>
            <a:ext cx="4549222" cy="1905000"/>
          </a:xfrm>
          <a:prstGeom prst="roundRect">
            <a:avLst/>
          </a:prstGeom>
          <a:solidFill>
            <a:srgbClr val="E0F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3200" dirty="0">
                <a:solidFill>
                  <a:srgbClr val="A43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2 = </a:t>
            </a:r>
          </a:p>
          <a:p>
            <a:pPr algn="just"/>
            <a:r>
              <a:rPr lang="en-US" sz="3200" dirty="0">
                <a:solidFill>
                  <a:srgbClr val="A43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2567191" y="4709924"/>
            <a:ext cx="140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9835" y="1784150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ED0753-4DE6-DF57-E0D7-0061DAE0612A}"/>
              </a:ext>
            </a:extLst>
          </p:cNvPr>
          <p:cNvSpPr/>
          <p:nvPr/>
        </p:nvSpPr>
        <p:spPr>
          <a:xfrm>
            <a:off x="-2023728" y="351705"/>
            <a:ext cx="1580972" cy="137587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0C582-FBDD-BAF8-5D52-8A51DFCD91FB}"/>
              </a:ext>
            </a:extLst>
          </p:cNvPr>
          <p:cNvSpPr txBox="1"/>
          <p:nvPr/>
        </p:nvSpPr>
        <p:spPr>
          <a:xfrm>
            <a:off x="6349537" y="3182582"/>
            <a:ext cx="1809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A43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+ 0 = 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124F2F-9617-C82B-F315-2371AB3B8B63}"/>
              </a:ext>
            </a:extLst>
          </p:cNvPr>
          <p:cNvSpPr txBox="1"/>
          <p:nvPr/>
        </p:nvSpPr>
        <p:spPr>
          <a:xfrm>
            <a:off x="5202871" y="4699574"/>
            <a:ext cx="140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616C0-1B7E-3E1B-1CA8-4D4E70EA90D0}"/>
              </a:ext>
            </a:extLst>
          </p:cNvPr>
          <p:cNvSpPr txBox="1"/>
          <p:nvPr/>
        </p:nvSpPr>
        <p:spPr>
          <a:xfrm>
            <a:off x="8265116" y="4709924"/>
            <a:ext cx="140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BA8F977F-FA5E-2583-DD4A-945AB180355D}"/>
              </a:ext>
            </a:extLst>
          </p:cNvPr>
          <p:cNvSpPr/>
          <p:nvPr/>
        </p:nvSpPr>
        <p:spPr>
          <a:xfrm>
            <a:off x="1675297" y="5478066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11" grpId="0"/>
      <p:bldP spid="16" grpId="0"/>
      <p:bldP spid="1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59">
            <a:extLst>
              <a:ext uri="{FF2B5EF4-FFF2-40B4-BE49-F238E27FC236}">
                <a16:creationId xmlns:a16="http://schemas.microsoft.com/office/drawing/2014/main" id="{21B036A0-4A46-2807-151E-2510DE9734FD}"/>
              </a:ext>
            </a:extLst>
          </p:cNvPr>
          <p:cNvSpPr/>
          <p:nvPr/>
        </p:nvSpPr>
        <p:spPr>
          <a:xfrm>
            <a:off x="399245" y="348066"/>
            <a:ext cx="11346876" cy="61300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4743F-3C90-A13E-BCEF-DAFB37C0EA8A}"/>
              </a:ext>
            </a:extLst>
          </p:cNvPr>
          <p:cNvSpPr txBox="1"/>
          <p:nvPr/>
        </p:nvSpPr>
        <p:spPr>
          <a:xfrm>
            <a:off x="1435886" y="2634979"/>
            <a:ext cx="3762850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pt-BR" sz="2800" dirty="0">
                <a:latin typeface="Nunito Black" pitchFamily="2" charset="0"/>
              </a:rPr>
              <a:t>0 x 3 = 0 + 0 + 0 = 0</a:t>
            </a:r>
          </a:p>
          <a:p>
            <a:r>
              <a:rPr lang="pt-BR" sz="2800" dirty="0">
                <a:latin typeface="Nunito Black" pitchFamily="2" charset="0"/>
              </a:rPr>
              <a:t>0 x 3 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F1BD8-78A8-281F-DB48-FC3334B112CD}"/>
              </a:ext>
            </a:extLst>
          </p:cNvPr>
          <p:cNvSpPr txBox="1"/>
          <p:nvPr/>
        </p:nvSpPr>
        <p:spPr>
          <a:xfrm>
            <a:off x="6646921" y="2674769"/>
            <a:ext cx="4536522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>
                <a:latin typeface="Nunito Black" pitchFamily="2" charset="0"/>
              </a:rPr>
              <a:t>0 x 4 = 0 + 0 + 0 +0 = 0</a:t>
            </a:r>
          </a:p>
          <a:p>
            <a:r>
              <a:rPr lang="pt-BR" sz="2800" dirty="0">
                <a:latin typeface="Nunito Black" pitchFamily="2" charset="0"/>
              </a:rPr>
              <a:t>0 x 4 =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28640-8683-E1E0-5551-4C0C38E2200D}"/>
              </a:ext>
            </a:extLst>
          </p:cNvPr>
          <p:cNvSpPr txBox="1"/>
          <p:nvPr/>
        </p:nvSpPr>
        <p:spPr>
          <a:xfrm>
            <a:off x="3317311" y="3904278"/>
            <a:ext cx="5071315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>
                <a:latin typeface="Nunito Black" pitchFamily="2" charset="0"/>
              </a:rPr>
              <a:t>0 x 5 = 0 + 0 + 0 + 0 +0 = 0</a:t>
            </a:r>
          </a:p>
          <a:p>
            <a:r>
              <a:rPr lang="pt-BR" sz="2800" dirty="0">
                <a:latin typeface="Nunito Black" pitchFamily="2" charset="0"/>
              </a:rPr>
              <a:t>0 x 4 = 0</a:t>
            </a: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2A62167B-A233-D22A-E4D4-3E7356DAA6FE}"/>
              </a:ext>
            </a:extLst>
          </p:cNvPr>
          <p:cNvSpPr/>
          <p:nvPr/>
        </p:nvSpPr>
        <p:spPr>
          <a:xfrm>
            <a:off x="2174245" y="5231591"/>
            <a:ext cx="7843509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1">
            <a:extLst>
              <a:ext uri="{FF2B5EF4-FFF2-40B4-BE49-F238E27FC236}">
                <a16:creationId xmlns:a16="http://schemas.microsoft.com/office/drawing/2014/main" id="{A275E338-D03F-D4B9-4F8A-C9A95FACEDEF}"/>
              </a:ext>
            </a:extLst>
          </p:cNvPr>
          <p:cNvSpPr/>
          <p:nvPr/>
        </p:nvSpPr>
        <p:spPr>
          <a:xfrm>
            <a:off x="1076257" y="5354643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93035A-4FF0-7B42-8584-7939947A5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819" y="3650286"/>
            <a:ext cx="3220402" cy="291473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4F5396-8365-FF16-DE7B-9BA7CF92D3F7}"/>
              </a:ext>
            </a:extLst>
          </p:cNvPr>
          <p:cNvSpPr/>
          <p:nvPr/>
        </p:nvSpPr>
        <p:spPr>
          <a:xfrm>
            <a:off x="4930536" y="463885"/>
            <a:ext cx="4549222" cy="1905000"/>
          </a:xfrm>
          <a:prstGeom prst="roundRect">
            <a:avLst/>
          </a:prstGeom>
          <a:solidFill>
            <a:srgbClr val="E0F2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3200" dirty="0">
                <a:solidFill>
                  <a:srgbClr val="A43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2 = </a:t>
            </a:r>
          </a:p>
          <a:p>
            <a:pPr algn="just"/>
            <a:r>
              <a:rPr lang="en-US" sz="3200" dirty="0">
                <a:solidFill>
                  <a:srgbClr val="A43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0 x 2 = 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B73DC9-7B06-21C7-31D0-224DBEE3CCD2}"/>
              </a:ext>
            </a:extLst>
          </p:cNvPr>
          <p:cNvSpPr txBox="1"/>
          <p:nvPr/>
        </p:nvSpPr>
        <p:spPr>
          <a:xfrm>
            <a:off x="7432902" y="1117693"/>
            <a:ext cx="1809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A43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+ 0 = 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528E8C-54FB-6B45-0D59-39B1D5F4AE25}"/>
              </a:ext>
            </a:extLst>
          </p:cNvPr>
          <p:cNvGrpSpPr/>
          <p:nvPr/>
        </p:nvGrpSpPr>
        <p:grpSpPr>
          <a:xfrm>
            <a:off x="801103" y="503821"/>
            <a:ext cx="837127" cy="812530"/>
            <a:chOff x="901521" y="1931831"/>
            <a:chExt cx="837127" cy="812530"/>
          </a:xfrm>
        </p:grpSpPr>
        <p:sp>
          <p:nvSpPr>
            <p:cNvPr id="19" name="Flowchart: Extract 18">
              <a:extLst>
                <a:ext uri="{FF2B5EF4-FFF2-40B4-BE49-F238E27FC236}">
                  <a16:creationId xmlns:a16="http://schemas.microsoft.com/office/drawing/2014/main" id="{317CC943-B04C-43C3-D692-97F49107CC3A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AC2772-5A91-383B-F7B3-E8D912CAA4A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77304CB-316E-2A42-4593-0362086688B7}"/>
              </a:ext>
            </a:extLst>
          </p:cNvPr>
          <p:cNvSpPr txBox="1"/>
          <p:nvPr/>
        </p:nvSpPr>
        <p:spPr>
          <a:xfrm>
            <a:off x="1638230" y="50382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698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29573" y="366485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6" y="1010560"/>
            <a:ext cx="1003852" cy="8757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03843" y="4907967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04584" y="5053315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Hai phép tính nào dưới đây có cùng kết quả?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32B839-6BF8-26BC-C54F-2EF82FC15189}"/>
              </a:ext>
            </a:extLst>
          </p:cNvPr>
          <p:cNvSpPr/>
          <p:nvPr/>
        </p:nvSpPr>
        <p:spPr>
          <a:xfrm rot="20878069">
            <a:off x="2911696" y="2571636"/>
            <a:ext cx="1807883" cy="1997813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5D61D6-809B-2F97-72B2-21DBDB1916D9}"/>
              </a:ext>
            </a:extLst>
          </p:cNvPr>
          <p:cNvSpPr/>
          <p:nvPr/>
        </p:nvSpPr>
        <p:spPr>
          <a:xfrm rot="18797615">
            <a:off x="6313162" y="2506820"/>
            <a:ext cx="178944" cy="2721331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F16AABB-BE87-D48A-CC7F-D2A679096066}"/>
              </a:ext>
            </a:extLst>
          </p:cNvPr>
          <p:cNvSpPr/>
          <p:nvPr/>
        </p:nvSpPr>
        <p:spPr>
          <a:xfrm>
            <a:off x="2396174" y="3117439"/>
            <a:ext cx="7705599" cy="1500091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BD358-A717-6DCB-661D-A138B5CF50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4" b="96455" l="4762" r="93074">
                        <a14:foregroundMark x1="78355" y1="15066" x2="82684" y2="7533"/>
                        <a14:foregroundMark x1="82684" y1="7533" x2="91342" y2="16100"/>
                        <a14:foregroundMark x1="91342" y1="16100" x2="70563" y2="11078"/>
                        <a14:foregroundMark x1="70563" y1="11078" x2="67965" y2="18612"/>
                        <a14:foregroundMark x1="83117" y1="41359" x2="62338" y2="35894"/>
                        <a14:foregroundMark x1="62338" y1="35894" x2="77056" y2="43427"/>
                        <a14:foregroundMark x1="77056" y1="43427" x2="82684" y2="35155"/>
                        <a14:foregroundMark x1="82684" y1="35155" x2="70996" y2="41802"/>
                        <a14:foregroundMark x1="70996" y1="41802" x2="82251" y2="36780"/>
                        <a14:foregroundMark x1="77922" y1="46824" x2="85714" y2="39734"/>
                        <a14:foregroundMark x1="85714" y1="39734" x2="77056" y2="31315"/>
                        <a14:foregroundMark x1="77056" y1="31315" x2="58874" y2="38996"/>
                        <a14:foregroundMark x1="58874" y1="38996" x2="67965" y2="46677"/>
                        <a14:foregroundMark x1="67965" y1="46677" x2="87446" y2="40325"/>
                        <a14:foregroundMark x1="87446" y1="40325" x2="82684" y2="31905"/>
                        <a14:foregroundMark x1="82684" y1="31905" x2="68398" y2="29985"/>
                        <a14:foregroundMark x1="95671" y1="13589" x2="90909" y2="5022"/>
                        <a14:foregroundMark x1="90909" y1="5022" x2="77056" y2="12703"/>
                        <a14:foregroundMark x1="77056" y1="12703" x2="83117" y2="16396"/>
                        <a14:foregroundMark x1="90909" y1="2068" x2="84848" y2="1034"/>
                        <a14:foregroundMark x1="71429" y1="7238" x2="67100" y2="9453"/>
                        <a14:foregroundMark x1="83550" y1="68242" x2="96537" y2="60709"/>
                        <a14:foregroundMark x1="96537" y1="60709" x2="82251" y2="54948"/>
                        <a14:foregroundMark x1="82251" y1="54948" x2="66667" y2="63072"/>
                        <a14:foregroundMark x1="66667" y1="63072" x2="73593" y2="70310"/>
                        <a14:foregroundMark x1="73593" y1="70310" x2="95238" y2="64993"/>
                        <a14:foregroundMark x1="95238" y1="64993" x2="94805" y2="57607"/>
                        <a14:foregroundMark x1="94805" y1="57607" x2="80952" y2="64993"/>
                        <a14:foregroundMark x1="80952" y1="64993" x2="77056" y2="60561"/>
                        <a14:foregroundMark x1="90476" y1="71640" x2="81818" y2="69867"/>
                        <a14:foregroundMark x1="73160" y1="96455" x2="85281" y2="89808"/>
                        <a14:foregroundMark x1="85281" y1="89808" x2="82251" y2="80798"/>
                        <a14:foregroundMark x1="82251" y1="80798" x2="61039" y2="78434"/>
                        <a14:foregroundMark x1="61039" y1="78434" x2="57143" y2="88331"/>
                        <a14:foregroundMark x1="57143" y1="88331" x2="67965" y2="95126"/>
                        <a14:foregroundMark x1="67965" y1="95126" x2="87013" y2="90547"/>
                        <a14:foregroundMark x1="87013" y1="90547" x2="86147" y2="80650"/>
                        <a14:foregroundMark x1="86147" y1="80650" x2="61472" y2="84343"/>
                        <a14:foregroundMark x1="61472" y1="84343" x2="78355" y2="89069"/>
                        <a14:foregroundMark x1="78355" y1="89069" x2="57576" y2="92024"/>
                        <a14:foregroundMark x1="57576" y1="92024" x2="81385" y2="88331"/>
                        <a14:foregroundMark x1="81385" y1="88331" x2="82251" y2="87592"/>
                        <a14:foregroundMark x1="77489" y1="96455" x2="61472" y2="90694"/>
                        <a14:foregroundMark x1="61472" y1="90694" x2="61472" y2="90694"/>
                        <a14:foregroundMark x1="12987" y1="14919" x2="15584" y2="3545"/>
                        <a14:foregroundMark x1="13853" y1="19350" x2="25108" y2="10192"/>
                        <a14:foregroundMark x1="25108" y1="10192" x2="20779" y2="2954"/>
                        <a14:foregroundMark x1="20779" y1="2954" x2="7359" y2="8863"/>
                        <a14:foregroundMark x1="7359" y1="8863" x2="11255" y2="18168"/>
                        <a14:foregroundMark x1="11255" y1="18168" x2="20779" y2="11374"/>
                        <a14:foregroundMark x1="20779" y1="11374" x2="18182" y2="2511"/>
                        <a14:foregroundMark x1="18182" y1="2511" x2="13420" y2="2659"/>
                        <a14:foregroundMark x1="19913" y1="41064" x2="34632" y2="32644"/>
                        <a14:foregroundMark x1="34632" y1="32644" x2="16883" y2="28213"/>
                        <a14:foregroundMark x1="16883" y1="28213" x2="13853" y2="40030"/>
                        <a14:foregroundMark x1="13853" y1="40030" x2="28139" y2="31905"/>
                        <a14:foregroundMark x1="28139" y1="31905" x2="12554" y2="40325"/>
                        <a14:foregroundMark x1="12554" y1="40325" x2="27706" y2="41802"/>
                        <a14:foregroundMark x1="7792" y1="61004" x2="12121" y2="69129"/>
                        <a14:foregroundMark x1="12121" y1="69129" x2="23377" y2="58641"/>
                        <a14:foregroundMark x1="23377" y1="58641" x2="4762" y2="65140"/>
                        <a14:foregroundMark x1="4762" y1="65140" x2="20346" y2="55982"/>
                        <a14:foregroundMark x1="20346" y1="55982" x2="11688" y2="64845"/>
                        <a14:foregroundMark x1="11688" y1="64845" x2="12987" y2="58936"/>
                        <a14:foregroundMark x1="23377" y1="91581" x2="24675" y2="81093"/>
                        <a14:foregroundMark x1="24675" y1="81093" x2="12554" y2="89513"/>
                        <a14:foregroundMark x1="12554" y1="89513" x2="27273" y2="82866"/>
                        <a14:foregroundMark x1="27273" y1="82866" x2="17749" y2="92024"/>
                        <a14:foregroundMark x1="17749" y1="92024" x2="27706" y2="85377"/>
                        <a14:foregroundMark x1="27706" y1="85377" x2="19048" y2="76809"/>
                        <a14:foregroundMark x1="19048" y1="76809" x2="19048" y2="76957"/>
                        <a14:foregroundMark x1="78355" y1="56130" x2="70130" y2="58493"/>
                        <a14:foregroundMark x1="76623" y1="55096" x2="66234" y2="57755"/>
                      </a14:backgroundRemoval>
                    </a14:imgEffect>
                  </a14:imgLayer>
                </a14:imgProps>
              </a:ext>
            </a:extLst>
          </a:blip>
          <a:srcRect l="53684" t="-481" r="-9921" b="481"/>
          <a:stretch/>
        </p:blipFill>
        <p:spPr>
          <a:xfrm rot="16200000">
            <a:off x="5368196" y="-2900383"/>
            <a:ext cx="1960033" cy="10214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F7647-E926-35B5-8FAD-7F191A317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4" b="96455" l="4762" r="93074">
                        <a14:foregroundMark x1="78355" y1="15066" x2="82684" y2="7533"/>
                        <a14:foregroundMark x1="82684" y1="7533" x2="91342" y2="16100"/>
                        <a14:foregroundMark x1="91342" y1="16100" x2="70563" y2="11078"/>
                        <a14:foregroundMark x1="70563" y1="11078" x2="67965" y2="18612"/>
                        <a14:foregroundMark x1="83117" y1="41359" x2="62338" y2="35894"/>
                        <a14:foregroundMark x1="62338" y1="35894" x2="77056" y2="43427"/>
                        <a14:foregroundMark x1="77056" y1="43427" x2="82684" y2="35155"/>
                        <a14:foregroundMark x1="82684" y1="35155" x2="70996" y2="41802"/>
                        <a14:foregroundMark x1="70996" y1="41802" x2="82251" y2="36780"/>
                        <a14:foregroundMark x1="77922" y1="46824" x2="85714" y2="39734"/>
                        <a14:foregroundMark x1="85714" y1="39734" x2="77056" y2="31315"/>
                        <a14:foregroundMark x1="77056" y1="31315" x2="58874" y2="38996"/>
                        <a14:foregroundMark x1="58874" y1="38996" x2="67965" y2="46677"/>
                        <a14:foregroundMark x1="67965" y1="46677" x2="87446" y2="40325"/>
                        <a14:foregroundMark x1="87446" y1="40325" x2="82684" y2="31905"/>
                        <a14:foregroundMark x1="82684" y1="31905" x2="68398" y2="29985"/>
                        <a14:foregroundMark x1="95671" y1="13589" x2="90909" y2="5022"/>
                        <a14:foregroundMark x1="90909" y1="5022" x2="77056" y2="12703"/>
                        <a14:foregroundMark x1="77056" y1="12703" x2="83117" y2="16396"/>
                        <a14:foregroundMark x1="90909" y1="2068" x2="84848" y2="1034"/>
                        <a14:foregroundMark x1="71429" y1="7238" x2="67100" y2="9453"/>
                        <a14:foregroundMark x1="83550" y1="68242" x2="96537" y2="60709"/>
                        <a14:foregroundMark x1="96537" y1="60709" x2="82251" y2="54948"/>
                        <a14:foregroundMark x1="82251" y1="54948" x2="66667" y2="63072"/>
                        <a14:foregroundMark x1="66667" y1="63072" x2="73593" y2="70310"/>
                        <a14:foregroundMark x1="73593" y1="70310" x2="95238" y2="64993"/>
                        <a14:foregroundMark x1="95238" y1="64993" x2="94805" y2="57607"/>
                        <a14:foregroundMark x1="94805" y1="57607" x2="80952" y2="64993"/>
                        <a14:foregroundMark x1="80952" y1="64993" x2="77056" y2="60561"/>
                        <a14:foregroundMark x1="90476" y1="71640" x2="81818" y2="69867"/>
                        <a14:foregroundMark x1="73160" y1="96455" x2="85281" y2="89808"/>
                        <a14:foregroundMark x1="85281" y1="89808" x2="82251" y2="80798"/>
                        <a14:foregroundMark x1="82251" y1="80798" x2="61039" y2="78434"/>
                        <a14:foregroundMark x1="61039" y1="78434" x2="57143" y2="88331"/>
                        <a14:foregroundMark x1="57143" y1="88331" x2="67965" y2="95126"/>
                        <a14:foregroundMark x1="67965" y1="95126" x2="87013" y2="90547"/>
                        <a14:foregroundMark x1="87013" y1="90547" x2="86147" y2="80650"/>
                        <a14:foregroundMark x1="86147" y1="80650" x2="61472" y2="84343"/>
                        <a14:foregroundMark x1="61472" y1="84343" x2="78355" y2="89069"/>
                        <a14:foregroundMark x1="78355" y1="89069" x2="57576" y2="92024"/>
                        <a14:foregroundMark x1="57576" y1="92024" x2="81385" y2="88331"/>
                        <a14:foregroundMark x1="81385" y1="88331" x2="82251" y2="87592"/>
                        <a14:foregroundMark x1="77489" y1="96455" x2="61472" y2="90694"/>
                        <a14:foregroundMark x1="61472" y1="90694" x2="61472" y2="90694"/>
                        <a14:foregroundMark x1="12987" y1="14919" x2="15584" y2="3545"/>
                        <a14:foregroundMark x1="13853" y1="19350" x2="25108" y2="10192"/>
                        <a14:foregroundMark x1="25108" y1="10192" x2="20779" y2="2954"/>
                        <a14:foregroundMark x1="20779" y1="2954" x2="7359" y2="8863"/>
                        <a14:foregroundMark x1="7359" y1="8863" x2="11255" y2="18168"/>
                        <a14:foregroundMark x1="11255" y1="18168" x2="20779" y2="11374"/>
                        <a14:foregroundMark x1="20779" y1="11374" x2="18182" y2="2511"/>
                        <a14:foregroundMark x1="18182" y1="2511" x2="13420" y2="2659"/>
                        <a14:foregroundMark x1="19913" y1="41064" x2="34632" y2="32644"/>
                        <a14:foregroundMark x1="34632" y1="32644" x2="16883" y2="28213"/>
                        <a14:foregroundMark x1="16883" y1="28213" x2="13853" y2="40030"/>
                        <a14:foregroundMark x1="13853" y1="40030" x2="28139" y2="31905"/>
                        <a14:foregroundMark x1="28139" y1="31905" x2="12554" y2="40325"/>
                        <a14:foregroundMark x1="12554" y1="40325" x2="27706" y2="41802"/>
                        <a14:foregroundMark x1="7792" y1="61004" x2="12121" y2="69129"/>
                        <a14:foregroundMark x1="12121" y1="69129" x2="23377" y2="58641"/>
                        <a14:foregroundMark x1="23377" y1="58641" x2="4762" y2="65140"/>
                        <a14:foregroundMark x1="4762" y1="65140" x2="20346" y2="55982"/>
                        <a14:foregroundMark x1="20346" y1="55982" x2="11688" y2="64845"/>
                        <a14:foregroundMark x1="11688" y1="64845" x2="12987" y2="58936"/>
                        <a14:foregroundMark x1="23377" y1="91581" x2="24675" y2="81093"/>
                        <a14:foregroundMark x1="24675" y1="81093" x2="12554" y2="89513"/>
                        <a14:foregroundMark x1="12554" y1="89513" x2="27273" y2="82866"/>
                        <a14:foregroundMark x1="27273" y1="82866" x2="17749" y2="92024"/>
                        <a14:foregroundMark x1="17749" y1="92024" x2="27706" y2="85377"/>
                        <a14:foregroundMark x1="27706" y1="85377" x2="19048" y2="76809"/>
                        <a14:foregroundMark x1="19048" y1="76809" x2="19048" y2="76957"/>
                        <a14:foregroundMark x1="78355" y1="56130" x2="70130" y2="58493"/>
                        <a14:foregroundMark x1="76623" y1="55096" x2="66234" y2="57755"/>
                      </a14:backgroundRemoval>
                    </a14:imgEffect>
                  </a14:imgLayer>
                </a14:imgProps>
              </a:ext>
            </a:extLst>
          </a:blip>
          <a:srcRect r="61226" b="1186"/>
          <a:stretch/>
        </p:blipFill>
        <p:spPr>
          <a:xfrm rot="16200000">
            <a:off x="5946138" y="-213732"/>
            <a:ext cx="1351384" cy="1009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5237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379AB9-DA4C-0093-5DB9-BC92D516A4DA}"/>
              </a:ext>
            </a:extLst>
          </p:cNvPr>
          <p:cNvSpPr txBox="1"/>
          <p:nvPr/>
        </p:nvSpPr>
        <p:spPr>
          <a:xfrm>
            <a:off x="4194888" y="3226713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84D6E5-18A6-4DC8-63FA-2EC594606EA7}"/>
              </a:ext>
            </a:extLst>
          </p:cNvPr>
          <p:cNvCxnSpPr>
            <a:cxnSpLocks/>
          </p:cNvCxnSpPr>
          <p:nvPr/>
        </p:nvCxnSpPr>
        <p:spPr>
          <a:xfrm>
            <a:off x="6397129" y="2300614"/>
            <a:ext cx="5237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08887E-0B0D-B93F-968E-65678EC0EF38}"/>
              </a:ext>
            </a:extLst>
          </p:cNvPr>
          <p:cNvCxnSpPr>
            <a:cxnSpLocks/>
          </p:cNvCxnSpPr>
          <p:nvPr/>
        </p:nvCxnSpPr>
        <p:spPr>
          <a:xfrm>
            <a:off x="1283853" y="3023823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29576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22" y="1010167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EB8661-DDFA-6F39-0913-0CD3E978F06F}"/>
              </a:ext>
            </a:extLst>
          </p:cNvPr>
          <p:cNvSpPr txBox="1"/>
          <p:nvPr/>
        </p:nvSpPr>
        <p:spPr>
          <a:xfrm>
            <a:off x="967497" y="1120776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Tính độ dài đường gấp khúc ABCDE.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7978" y="316085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6ADE6-59BC-C420-1BD7-6F8E933AA8FE}"/>
              </a:ext>
            </a:extLst>
          </p:cNvPr>
          <p:cNvSpPr txBox="1"/>
          <p:nvPr/>
        </p:nvSpPr>
        <p:spPr>
          <a:xfrm>
            <a:off x="440329" y="4080564"/>
            <a:ext cx="55478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0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 đường gấp khúc ABCDE là</a:t>
            </a:r>
            <a:r>
              <a:rPr lang="en-US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0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9950A1-ED9A-8A88-420E-D1125AB540E7}"/>
              </a:ext>
            </a:extLst>
          </p:cNvPr>
          <p:cNvCxnSpPr/>
          <p:nvPr/>
        </p:nvCxnSpPr>
        <p:spPr>
          <a:xfrm flipV="1">
            <a:off x="1291806" y="1908313"/>
            <a:ext cx="1092755" cy="15206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B83556-697C-B018-D334-9EE1CB813B9B}"/>
              </a:ext>
            </a:extLst>
          </p:cNvPr>
          <p:cNvCxnSpPr/>
          <p:nvPr/>
        </p:nvCxnSpPr>
        <p:spPr>
          <a:xfrm flipV="1">
            <a:off x="3322933" y="1908313"/>
            <a:ext cx="1092755" cy="15206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BE76A5-7E58-071C-294E-A367883EA6BC}"/>
              </a:ext>
            </a:extLst>
          </p:cNvPr>
          <p:cNvCxnSpPr>
            <a:cxnSpLocks/>
          </p:cNvCxnSpPr>
          <p:nvPr/>
        </p:nvCxnSpPr>
        <p:spPr>
          <a:xfrm flipH="1" flipV="1">
            <a:off x="2378868" y="1940230"/>
            <a:ext cx="944065" cy="15019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F914EA-86A4-1B52-4D33-41654D9B09EB}"/>
              </a:ext>
            </a:extLst>
          </p:cNvPr>
          <p:cNvCxnSpPr>
            <a:cxnSpLocks/>
          </p:cNvCxnSpPr>
          <p:nvPr/>
        </p:nvCxnSpPr>
        <p:spPr>
          <a:xfrm flipH="1" flipV="1">
            <a:off x="4407507" y="1909396"/>
            <a:ext cx="978285" cy="15019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CB56502-A8A1-8BBA-5C2E-09015C06CE53}"/>
              </a:ext>
            </a:extLst>
          </p:cNvPr>
          <p:cNvSpPr/>
          <p:nvPr/>
        </p:nvSpPr>
        <p:spPr>
          <a:xfrm>
            <a:off x="1209835" y="3372615"/>
            <a:ext cx="139148" cy="1391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403145-4547-D890-39B2-2AA6E8E2398E}"/>
              </a:ext>
            </a:extLst>
          </p:cNvPr>
          <p:cNvSpPr/>
          <p:nvPr/>
        </p:nvSpPr>
        <p:spPr>
          <a:xfrm>
            <a:off x="2283255" y="1854698"/>
            <a:ext cx="139148" cy="1391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92E83D0-74AB-B8BA-5B78-FA83AADFD5EB}"/>
              </a:ext>
            </a:extLst>
          </p:cNvPr>
          <p:cNvSpPr/>
          <p:nvPr/>
        </p:nvSpPr>
        <p:spPr>
          <a:xfrm>
            <a:off x="3238218" y="3356090"/>
            <a:ext cx="139148" cy="1391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3F3740-5FB2-A500-874D-CA968852C6EA}"/>
              </a:ext>
            </a:extLst>
          </p:cNvPr>
          <p:cNvSpPr/>
          <p:nvPr/>
        </p:nvSpPr>
        <p:spPr>
          <a:xfrm>
            <a:off x="4350881" y="1847683"/>
            <a:ext cx="139148" cy="1391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7846E7-0D29-E428-E11E-41D13F0F4669}"/>
              </a:ext>
            </a:extLst>
          </p:cNvPr>
          <p:cNvSpPr/>
          <p:nvPr/>
        </p:nvSpPr>
        <p:spPr>
          <a:xfrm>
            <a:off x="5303270" y="3379780"/>
            <a:ext cx="139148" cy="1391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670C60-CE3E-2F8F-DEF9-08492760C745}"/>
              </a:ext>
            </a:extLst>
          </p:cNvPr>
          <p:cNvSpPr/>
          <p:nvPr/>
        </p:nvSpPr>
        <p:spPr>
          <a:xfrm>
            <a:off x="919223" y="3411355"/>
            <a:ext cx="4812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4F5AE3-E23B-26FA-4482-CC292BA4273F}"/>
              </a:ext>
            </a:extLst>
          </p:cNvPr>
          <p:cNvSpPr/>
          <p:nvPr/>
        </p:nvSpPr>
        <p:spPr>
          <a:xfrm>
            <a:off x="2459170" y="1453894"/>
            <a:ext cx="4812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59940B-DC79-0B9E-8418-5961C34F8A24}"/>
              </a:ext>
            </a:extLst>
          </p:cNvPr>
          <p:cNvSpPr/>
          <p:nvPr/>
        </p:nvSpPr>
        <p:spPr>
          <a:xfrm>
            <a:off x="2963334" y="3392333"/>
            <a:ext cx="4812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DE609C-E817-94CB-758B-4B0D6C483CDE}"/>
              </a:ext>
            </a:extLst>
          </p:cNvPr>
          <p:cNvSpPr/>
          <p:nvPr/>
        </p:nvSpPr>
        <p:spPr>
          <a:xfrm>
            <a:off x="4455434" y="1415730"/>
            <a:ext cx="4812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6EA325A-BA89-0EFD-2873-674581B48302}"/>
              </a:ext>
            </a:extLst>
          </p:cNvPr>
          <p:cNvSpPr/>
          <p:nvPr/>
        </p:nvSpPr>
        <p:spPr>
          <a:xfrm>
            <a:off x="5383637" y="3323329"/>
            <a:ext cx="4812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5E62FD-479A-BEA5-02DF-235285C32F8D}"/>
              </a:ext>
            </a:extLst>
          </p:cNvPr>
          <p:cNvSpPr txBox="1"/>
          <p:nvPr/>
        </p:nvSpPr>
        <p:spPr>
          <a:xfrm rot="18434678">
            <a:off x="948981" y="1962438"/>
            <a:ext cx="1695453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 cm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D5E26B-6A76-3DC8-6CA3-9C56755EBC22}"/>
              </a:ext>
            </a:extLst>
          </p:cNvPr>
          <p:cNvSpPr txBox="1"/>
          <p:nvPr/>
        </p:nvSpPr>
        <p:spPr>
          <a:xfrm rot="18190030">
            <a:off x="3284094" y="2170631"/>
            <a:ext cx="1695453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 cm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5E168B-9228-3730-FD79-2D99BB9492D2}"/>
              </a:ext>
            </a:extLst>
          </p:cNvPr>
          <p:cNvSpPr txBox="1"/>
          <p:nvPr/>
        </p:nvSpPr>
        <p:spPr>
          <a:xfrm rot="3220401">
            <a:off x="2429540" y="2459314"/>
            <a:ext cx="1695453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 cm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8973E2-DA05-65F5-C7C8-2C5A64DA605F}"/>
              </a:ext>
            </a:extLst>
          </p:cNvPr>
          <p:cNvSpPr txBox="1"/>
          <p:nvPr/>
        </p:nvSpPr>
        <p:spPr>
          <a:xfrm rot="3220401">
            <a:off x="4542081" y="2540984"/>
            <a:ext cx="1695453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 cm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CFFBA04-2C75-99FF-BD09-0BFA1561661D}"/>
              </a:ext>
            </a:extLst>
          </p:cNvPr>
          <p:cNvCxnSpPr/>
          <p:nvPr/>
        </p:nvCxnSpPr>
        <p:spPr>
          <a:xfrm>
            <a:off x="6096000" y="4039659"/>
            <a:ext cx="0" cy="23462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2167EA6-DDDD-6981-65FA-351443A8B72E}"/>
              </a:ext>
            </a:extLst>
          </p:cNvPr>
          <p:cNvSpPr txBox="1"/>
          <p:nvPr/>
        </p:nvSpPr>
        <p:spPr>
          <a:xfrm>
            <a:off x="6096000" y="4086085"/>
            <a:ext cx="55478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0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 đường gấp khúc ABCDE là</a:t>
            </a:r>
            <a:r>
              <a:rPr lang="en-US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0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</a:t>
            </a:r>
            <a:r>
              <a:rPr lang="en-US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+ 3 + 3 + 3</a:t>
            </a:r>
            <a:r>
              <a:rPr lang="vi-VN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12 (cm)</a:t>
            </a:r>
          </a:p>
          <a:p>
            <a:pPr algn="ctr"/>
            <a:r>
              <a:rPr lang="vi-VN" sz="3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41997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18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9C6B939-44DE-CA68-F528-29A2EA3329B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2E4E56-E9E8-A21A-34FF-95F2ED7523BF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5245415" y="530081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EEEB5C3-BB80-4CF7-D3A5-1B75018E6F5A}"/>
              </a:ext>
            </a:extLst>
          </p:cNvPr>
          <p:cNvGraphicFramePr/>
          <p:nvPr/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FBE0304B-B05B-AB74-115E-992D9A6D4818}"/>
              </a:ext>
            </a:extLst>
          </p:cNvPr>
          <p:cNvSpPr/>
          <p:nvPr/>
        </p:nvSpPr>
        <p:spPr>
          <a:xfrm>
            <a:off x="1527636" y="3196352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2D0F9B-2A91-BB7E-8FD4-DF1A077E133A}"/>
              </a:ext>
            </a:extLst>
          </p:cNvPr>
          <p:cNvSpPr/>
          <p:nvPr/>
        </p:nvSpPr>
        <p:spPr>
          <a:xfrm>
            <a:off x="1164916" y="4761266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EEB270-66CC-624E-A8E7-02A1573083AF}"/>
              </a:ext>
            </a:extLst>
          </p:cNvPr>
          <p:cNvSpPr/>
          <p:nvPr/>
        </p:nvSpPr>
        <p:spPr>
          <a:xfrm>
            <a:off x="1194896" y="1595605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0531040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Jokerman" panose="04090605060D06020702" pitchFamily="82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-90197" y="10523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9</a:t>
            </a:r>
          </a:p>
        </p:txBody>
      </p:sp>
      <p:sp>
        <p:nvSpPr>
          <p:cNvPr id="4" name="Cloud 3"/>
          <p:cNvSpPr/>
          <p:nvPr/>
        </p:nvSpPr>
        <p:spPr>
          <a:xfrm>
            <a:off x="893598" y="281886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27486" y="4864419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Cloud 12"/>
          <p:cNvSpPr/>
          <p:nvPr/>
        </p:nvSpPr>
        <p:spPr>
          <a:xfrm>
            <a:off x="919637" y="281886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4" y="2733177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03948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513" y="-125742"/>
            <a:ext cx="6655753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73" y="1397941"/>
            <a:ext cx="3655046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472" y="468646"/>
            <a:ext cx="11654116" cy="2821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8</a:t>
            </a:r>
            <a:r>
              <a:rPr lang="en-US" sz="6000" b="1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: 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DA2049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DA2049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TẬP CHUNG( TIẾT 3)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ln>
                  <a:solidFill>
                    <a:srgbClr val="FFC000"/>
                  </a:solidFill>
                </a:ln>
                <a:solidFill>
                  <a:srgbClr val="DA2049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TRANG 26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DA2049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934</Words>
  <Application>Microsoft Office PowerPoint</Application>
  <PresentationFormat>Widescreen</PresentationFormat>
  <Paragraphs>157</Paragraphs>
  <Slides>22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#9Slide07 SVNStick A Round</vt:lpstr>
      <vt:lpstr>Arial</vt:lpstr>
      <vt:lpstr>Bahnschrift</vt:lpstr>
      <vt:lpstr>Calibri</vt:lpstr>
      <vt:lpstr>Coiny</vt:lpstr>
      <vt:lpstr>Jokerman</vt:lpstr>
      <vt:lpstr>Nunito Black</vt:lpstr>
      <vt:lpstr>Source Han Sans Light</vt:lpstr>
      <vt:lpstr>Source Han Sans Regular</vt:lpstr>
      <vt:lpstr>Times New Roman</vt:lpstr>
      <vt:lpstr>Tw Cen MT Condensed Extra Bold</vt:lpstr>
      <vt:lpstr>UTM Cookies</vt:lpstr>
      <vt:lpstr>千图网海量PPT模板www.58pic.com​​​​</vt:lpstr>
      <vt:lpstr>CHÀO MỪNG CÁC CON ĐẾN VỚI TIẾT HỌC  MÔN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Phuong</cp:lastModifiedBy>
  <cp:revision>39</cp:revision>
  <dcterms:created xsi:type="dcterms:W3CDTF">2022-06-24T08:00:03Z</dcterms:created>
  <dcterms:modified xsi:type="dcterms:W3CDTF">2023-09-21T06:34:04Z</dcterms:modified>
</cp:coreProperties>
</file>