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handoutMasterIdLst>
    <p:handoutMasterId r:id="rId21"/>
  </p:handoutMasterIdLst>
  <p:sldIdLst>
    <p:sldId id="339" r:id="rId3"/>
    <p:sldId id="340" r:id="rId4"/>
    <p:sldId id="341" r:id="rId5"/>
    <p:sldId id="343" r:id="rId6"/>
    <p:sldId id="346" r:id="rId7"/>
    <p:sldId id="404" r:id="rId8"/>
    <p:sldId id="347" r:id="rId9"/>
    <p:sldId id="348" r:id="rId10"/>
    <p:sldId id="351" r:id="rId11"/>
    <p:sldId id="408" r:id="rId12"/>
    <p:sldId id="410" r:id="rId13"/>
    <p:sldId id="409" r:id="rId14"/>
    <p:sldId id="411" r:id="rId15"/>
    <p:sldId id="412" r:id="rId16"/>
    <p:sldId id="406" r:id="rId17"/>
    <p:sldId id="357" r:id="rId18"/>
    <p:sldId id="407"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凌燕"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7A"/>
    <a:srgbClr val="FF9933"/>
    <a:srgbClr val="649519"/>
    <a:srgbClr val="00FF00"/>
    <a:srgbClr val="FF3399"/>
    <a:srgbClr val="054D11"/>
    <a:srgbClr val="C5E491"/>
    <a:srgbClr val="D1E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33" d="100"/>
          <a:sy n="33" d="100"/>
        </p:scale>
        <p:origin x="1278"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2024/5/21</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9E0B2FF-D505-F0BD-2151-ED6383B68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57A3F570-534E-4E69-3069-4830C9865B80}"/>
              </a:ext>
            </a:extLst>
          </p:cNvPr>
          <p:cNvGrpSpPr/>
          <p:nvPr userDrawn="1"/>
        </p:nvGrpSpPr>
        <p:grpSpPr>
          <a:xfrm>
            <a:off x="715577" y="340178"/>
            <a:ext cx="10760846" cy="6177643"/>
            <a:chOff x="715577" y="742950"/>
            <a:chExt cx="10760846" cy="6177643"/>
          </a:xfrm>
        </p:grpSpPr>
        <p:sp>
          <p:nvSpPr>
            <p:cNvPr id="9" name="矩形: 圆角 33">
              <a:extLst>
                <a:ext uri="{FF2B5EF4-FFF2-40B4-BE49-F238E27FC236}">
                  <a16:creationId xmlns:a16="http://schemas.microsoft.com/office/drawing/2014/main" id="{234CE5F9-D544-4988-A4C7-8466E5F733E4}"/>
                </a:ext>
              </a:extLst>
            </p:cNvPr>
            <p:cNvSpPr/>
            <p:nvPr/>
          </p:nvSpPr>
          <p:spPr>
            <a:xfrm>
              <a:off x="715577" y="742950"/>
              <a:ext cx="10760846" cy="6177643"/>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33">
              <a:extLst>
                <a:ext uri="{FF2B5EF4-FFF2-40B4-BE49-F238E27FC236}">
                  <a16:creationId xmlns:a16="http://schemas.microsoft.com/office/drawing/2014/main" id="{7D45C7B5-4731-9E59-B390-7A5B1512312B}"/>
                </a:ext>
              </a:extLst>
            </p:cNvPr>
            <p:cNvSpPr/>
            <p:nvPr/>
          </p:nvSpPr>
          <p:spPr>
            <a:xfrm>
              <a:off x="859971" y="925007"/>
              <a:ext cx="10363200" cy="581352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rgbClr val="64951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2024/5/21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heme" Target="../theme/theme2.xml"/><Relationship Id="rId7" Type="http://schemas.openxmlformats.org/officeDocument/2006/relationships/tags" Target="../tags/tag5.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4.xml"/><Relationship Id="rId11" Type="http://schemas.openxmlformats.org/officeDocument/2006/relationships/image" Target="../media/image3.png"/><Relationship Id="rId5" Type="http://schemas.openxmlformats.org/officeDocument/2006/relationships/tags" Target="../tags/tag3.xml"/><Relationship Id="rId10" Type="http://schemas.openxmlformats.org/officeDocument/2006/relationships/image" Target="../media/image2.jpeg"/><Relationship Id="rId4" Type="http://schemas.openxmlformats.org/officeDocument/2006/relationships/tags" Target="../tags/tag2.xml"/><Relationship Id="rId9"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alphaModFix amt="48000"/>
            <a:lum bright="12000"/>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34" name="图片 33" descr="51miz-E1241388-A6695251"/>
          <p:cNvPicPr>
            <a:picLocks noChangeAspect="1"/>
          </p:cNvPicPr>
          <p:nvPr userDrawn="1">
            <p:custDataLst>
              <p:tags r:id="rId8"/>
            </p:custDataLst>
          </p:nvPr>
        </p:nvPicPr>
        <p:blipFill>
          <a:blip r:embed="rId11"/>
          <a:srcRect b="5028"/>
          <a:stretch>
            <a:fillRect/>
          </a:stretch>
        </p:blipFill>
        <p:spPr>
          <a:xfrm>
            <a:off x="0" y="344170"/>
            <a:ext cx="12192000" cy="6513195"/>
          </a:xfrm>
          <a:prstGeom prst="rect">
            <a:avLst/>
          </a:prstGeom>
        </p:spPr>
      </p:pic>
      <p:pic>
        <p:nvPicPr>
          <p:cNvPr id="22" name="图片 21" descr="E:\觅知·PPT\1素材\2022.2.9卡通森林\51miz-E803122-4654D90B.png51miz-E803122-4654D90B"/>
          <p:cNvPicPr>
            <a:picLocks noChangeAspect="1"/>
          </p:cNvPicPr>
          <p:nvPr userDrawn="1">
            <p:custDataLst>
              <p:tags r:id="rId9"/>
            </p:custDataLst>
          </p:nvPr>
        </p:nvPicPr>
        <p:blipFill>
          <a:blip r:embed="rId12"/>
          <a:srcRect/>
          <a:stretch>
            <a:fillRect/>
          </a:stretch>
        </p:blipFill>
        <p:spPr>
          <a:xfrm>
            <a:off x="741680" y="344170"/>
            <a:ext cx="713105" cy="728345"/>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21" descr="卡通人物&#10;&#10;低可信度描述已自动生成">
            <a:extLst>
              <a:ext uri="{FF2B5EF4-FFF2-40B4-BE49-F238E27FC236}">
                <a16:creationId xmlns:a16="http://schemas.microsoft.com/office/drawing/2014/main" id="{9B079AFB-2EEB-30CA-C97C-D551B2667DC4}"/>
              </a:ext>
            </a:extLst>
          </p:cNvPr>
          <p:cNvPicPr>
            <a:picLocks noChangeAspect="1"/>
          </p:cNvPicPr>
          <p:nvPr/>
        </p:nvPicPr>
        <p:blipFill rotWithShape="1">
          <a:blip r:embed="rId3">
            <a:extLst>
              <a:ext uri="{28A0092B-C50C-407E-A947-70E740481C1C}">
                <a14:useLocalDpi xmlns:a14="http://schemas.microsoft.com/office/drawing/2010/main" val="0"/>
              </a:ext>
            </a:extLst>
          </a:blip>
          <a:srcRect t="77037" r="68904"/>
          <a:stretch/>
        </p:blipFill>
        <p:spPr>
          <a:xfrm>
            <a:off x="-1" y="3200401"/>
            <a:ext cx="3296646" cy="3649858"/>
          </a:xfrm>
          <a:prstGeom prst="rect">
            <a:avLst/>
          </a:prstGeom>
        </p:spPr>
      </p:pic>
      <p:pic>
        <p:nvPicPr>
          <p:cNvPr id="12" name="图片 5" descr="图片包含 游戏机, 房间, 桌子, 体育&#10;&#10;描述已自动生成">
            <a:extLst>
              <a:ext uri="{FF2B5EF4-FFF2-40B4-BE49-F238E27FC236}">
                <a16:creationId xmlns:a16="http://schemas.microsoft.com/office/drawing/2014/main" id="{448A5D25-49E1-7033-9BE7-1A3B01633DA3}"/>
              </a:ext>
            </a:extLst>
          </p:cNvPr>
          <p:cNvPicPr>
            <a:picLocks noChangeAspect="1"/>
          </p:cNvPicPr>
          <p:nvPr/>
        </p:nvPicPr>
        <p:blipFill rotWithShape="1">
          <a:blip r:embed="rId4">
            <a:extLst>
              <a:ext uri="{28A0092B-C50C-407E-A947-70E740481C1C}">
                <a14:useLocalDpi xmlns:a14="http://schemas.microsoft.com/office/drawing/2010/main" val="0"/>
              </a:ext>
            </a:extLst>
          </a:blip>
          <a:srcRect t="73228" r="43201"/>
          <a:stretch/>
        </p:blipFill>
        <p:spPr>
          <a:xfrm>
            <a:off x="8875607" y="4037876"/>
            <a:ext cx="3990532" cy="2820124"/>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761" y="3887625"/>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990A7279-2D99-2D07-CD19-DBF729B16DBF}"/>
              </a:ext>
            </a:extLst>
          </p:cNvPr>
          <p:cNvPicPr>
            <a:picLocks noChangeAspect="1"/>
          </p:cNvPicPr>
          <p:nvPr/>
        </p:nvPicPr>
        <p:blipFill>
          <a:blip r:embed="rId7"/>
          <a:stretch>
            <a:fillRect/>
          </a:stretch>
        </p:blipFill>
        <p:spPr>
          <a:xfrm>
            <a:off x="0" y="-230618"/>
            <a:ext cx="1523956" cy="1678399"/>
          </a:xfrm>
          <a:prstGeom prst="rect">
            <a:avLst/>
          </a:prstGeom>
        </p:spPr>
      </p:pic>
      <p:pic>
        <p:nvPicPr>
          <p:cNvPr id="4" name="Picture 3">
            <a:extLst>
              <a:ext uri="{FF2B5EF4-FFF2-40B4-BE49-F238E27FC236}">
                <a16:creationId xmlns:a16="http://schemas.microsoft.com/office/drawing/2014/main" id="{52DD1653-A653-73B3-6948-10CDB1D5F09F}"/>
              </a:ext>
            </a:extLst>
          </p:cNvPr>
          <p:cNvPicPr>
            <a:picLocks noChangeAspect="1"/>
          </p:cNvPicPr>
          <p:nvPr/>
        </p:nvPicPr>
        <p:blipFill>
          <a:blip r:embed="rId8"/>
          <a:stretch>
            <a:fillRect/>
          </a:stretch>
        </p:blipFill>
        <p:spPr>
          <a:xfrm>
            <a:off x="3455849" y="794098"/>
            <a:ext cx="4346825" cy="1792379"/>
          </a:xfrm>
          <a:prstGeom prst="rect">
            <a:avLst/>
          </a:prstGeom>
        </p:spPr>
      </p:pic>
      <p:pic>
        <p:nvPicPr>
          <p:cNvPr id="10" name="Picture 9">
            <a:extLst>
              <a:ext uri="{FF2B5EF4-FFF2-40B4-BE49-F238E27FC236}">
                <a16:creationId xmlns:a16="http://schemas.microsoft.com/office/drawing/2014/main" id="{9C13B7A4-C748-3FB3-B94C-244701819121}"/>
              </a:ext>
            </a:extLst>
          </p:cNvPr>
          <p:cNvPicPr>
            <a:picLocks noChangeAspect="1"/>
          </p:cNvPicPr>
          <p:nvPr/>
        </p:nvPicPr>
        <p:blipFill>
          <a:blip r:embed="rId9"/>
          <a:stretch>
            <a:fillRect/>
          </a:stretch>
        </p:blipFill>
        <p:spPr>
          <a:xfrm>
            <a:off x="2513394" y="2127883"/>
            <a:ext cx="6705251" cy="3590009"/>
          </a:xfrm>
          <a:prstGeom prst="rect">
            <a:avLst/>
          </a:prstGeom>
        </p:spPr>
      </p:pic>
    </p:spTree>
    <p:extLst>
      <p:ext uri="{BB962C8B-B14F-4D97-AF65-F5344CB8AC3E}">
        <p14:creationId xmlns:p14="http://schemas.microsoft.com/office/powerpoint/2010/main" val="377070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Xung quanh nơi em sinh sống luôn tràn ngập sắc xanh của các loại cây. Sống ở một vùng quê yên bình, cây xanh luôn hiện diện bên mỗi con đường làng ngõ xóm, trở thành hình ảnh rất đỗi quen thuộc với bất kì người con nào của quê hương. Trong tất cả các loại cây, em thích nhất là cây nhãn – loài cây đã gắn bó với em trong suốt những năm tháng ấu thơ.</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Nhà em có trồng một cây nhãn ở vườn, phần để lấy bóng mát, phần để thưởng thức hương vị ngọt lành của trái nhãn lúc vào mùa. Nhìn từ xa, cây như một dũng sĩ đứng hiên ngang như đang canh giữ cho vùng đất. Cũng chẳng biết cây nhãn này được trồng từ bao giờ, chỉ biết rằng khi em lớn lên thì cây nhãn cũng đã lớn lắm rồi. Bà em nói cây nhãn ấy đã gắn bó với gia đình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3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suốt cả một khoảng thời gian đã lâu lâu lắm. Thân cây to ngang phải 2 người ôm mới hết, từ ấy vươn ra những cành cây xum xuê, tán lá mở rộng như một chiếc dù khổng lồ dưới bầu trời cao rộng. Rễ cây lớn, nổi lên trên mặt đất như những con rắn đang uốn mình. Thân cây xù xì,đầy những mảng rêu phong vì bụi màu của thời gian. Từ thân cây ấy bong tróc ra những lớp vỏ cũ kĩ, nâu sồng mà lại rất cứng. Đó phải chăng chính là dấu vết của thời gian in lên trên thân gỗ, để ta có thể thấy được trăm năm của đời thảo mộc? Những cánh tay nhãn vươn lên vững chắc như muốn nâng đỡ cả đất trời. Tán cây xanh mươn mướt, nhất là sau những trận mưa lớn, tán cây lại khoác lên mình một màu xanh mướt như được phết lên một lớp dầu bóng. Lá nhãn</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736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thuôn dài, mượt mà như một nét mi. Lá dày nhưng không có chút gì của sự mềm mỏng. Ngay cả những cái lá non mới nhú cũng cho thấy sức sống của một loài cây khỏe. Chúng cứ mơn mởn trổ lá như thể đang phô diễn hết thảy cái sức sống mãnh liệt trời ban cho mình.</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Mỗi dịp đầu hè là mùa hoa nhãn nở. Từng chùm, từng lớp thi nhau trổ ra làm vàng ươm cả một góc vườn. Hoa nhãn nhỏ li ti, kết lại thành từng chùm nom đẹp như những chùm sao. Nó báo hiệu cho một mùa nhãn được mùa. Khi cái nắng hè báo hiệu một mùa hè oi ả sắp đến, khi những tán cây đã dập dìu tiếng kêu văng vẳng của loài ve cũng chính là lúc nhãn kết trái ngọt. Khi cơn mưa hè dữ dội gột rửa sach những cái lá, khi chút nắng</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59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vàng ươm của mùa hè làm cho thịt vỏ săn lại, quả nhãn cứ to dần, to dần lên rồi chẳng mấy chốc mà thành quả ngọt chốn vườn. Trảy một vài chùm nhãn xuống, lắng nghe cái vị ngọt đang ứa ra trong từng lớp thịt, âu cũng đã là một sự thú vị rồi. Cùi nhãn dày, trắng đục nom đẹp như những viên ngọc trai. Hạt nhãn đen lay láy như ánh mắt của một người thiếu nữ đang độ xuân thì. Ăn một quả nhãn, cái vị ngọt ấy như chứa chan hết thảy cái nắng, cái gió của một mùa hè. Người ta nói, mùa nhãn tức là mùa hè đã chín quả là không sai.</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Còn nhớ hồi em còn nhỏ, cây nhãn đã trải qua cùng gia đình em một trận bão lớn chưa từng có. Sáng ra khi cơn bão đã qua đi, cây nhãn đứng đó, trơ trụi lá, những cành to cũng rạp hết</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0514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1151847"/>
            <a:ext cx="9870141" cy="3539430"/>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xuống gốc. Trông nó thảm hại và đáng thương biết bao, cứ tưởng sẽ chẳng qua nổi. Thế mà chỉ độ vài ngày sau, nhãn đã lấy lại cho mình sức sống thuở nào. Nó vươn lên đầy mạnh mẽ để rồi cho đến bây giờ vẫn luôn hoàn thành trọng trách của một kẻ gác vườn.</a:t>
            </a:r>
          </a:p>
          <a:p>
            <a:pPr algn="just"/>
            <a:r>
              <a:rPr lang="vi-VN" sz="2800" dirty="0">
                <a:solidFill>
                  <a:srgbClr val="333333"/>
                </a:solidFill>
                <a:latin typeface="Cambria" panose="02040503050406030204" pitchFamily="18" charset="0"/>
                <a:ea typeface="Cambria" panose="02040503050406030204" pitchFamily="18" charset="0"/>
              </a:rPr>
              <a:t>Cây nhãn đã gắn bó với em từ những ngày còn thơ bé đến khi đã trưởng thành. Vị ngọt của nhãn, sắc xanh ngọc tuyệt đẹp của loài cây ấy sẽ mãi mãi chiếm một phần trong trái tim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1203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7DA83-82F5-C5B6-DE1D-EA52D81F322C}"/>
              </a:ext>
            </a:extLst>
          </p:cNvPr>
          <p:cNvSpPr txBox="1"/>
          <p:nvPr/>
        </p:nvSpPr>
        <p:spPr>
          <a:xfrm>
            <a:off x="1334277" y="1196418"/>
            <a:ext cx="9800321" cy="1323439"/>
          </a:xfrm>
          <a:prstGeom prst="rect">
            <a:avLst/>
          </a:prstGeom>
          <a:noFill/>
        </p:spPr>
        <p:txBody>
          <a:bodyPr wrap="square" rtlCol="0">
            <a:spAutoFit/>
          </a:bodyPr>
          <a:lstStyle/>
          <a:p>
            <a:pPr algn="ctr"/>
            <a:r>
              <a:rPr lang="vi-VN" sz="4000" b="1" dirty="0">
                <a:solidFill>
                  <a:srgbClr val="0070C0"/>
                </a:solidFill>
                <a:latin typeface="Cambria" panose="02040503050406030204" pitchFamily="18" charset="0"/>
                <a:ea typeface="Cambria" panose="02040503050406030204" pitchFamily="18" charset="0"/>
              </a:rPr>
              <a:t>3. Trao đổi bài làm với bạn để góp ý và cùng chỉnh sửa. </a:t>
            </a:r>
            <a:endParaRPr lang="en-US" sz="4000" b="1" dirty="0">
              <a:solidFill>
                <a:srgbClr val="0070C0"/>
              </a:solidFill>
              <a:latin typeface="Cambria" panose="02040503050406030204" pitchFamily="18" charset="0"/>
              <a:ea typeface="Cambria" panose="02040503050406030204" pitchFamily="18" charset="0"/>
            </a:endParaRPr>
          </a:p>
        </p:txBody>
      </p:sp>
      <p:pic>
        <p:nvPicPr>
          <p:cNvPr id="3" name="Picture 2" descr="A group of kids sitting at a table&#10;&#10;Description automatically generated">
            <a:extLst>
              <a:ext uri="{FF2B5EF4-FFF2-40B4-BE49-F238E27FC236}">
                <a16:creationId xmlns:a16="http://schemas.microsoft.com/office/drawing/2014/main" id="{90C0B430-DBDF-86CA-61FC-86D7EAC3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96" y="2426767"/>
            <a:ext cx="6487750" cy="3677355"/>
          </a:xfrm>
          <a:prstGeom prst="rect">
            <a:avLst/>
          </a:prstGeom>
        </p:spPr>
      </p:pic>
    </p:spTree>
    <p:extLst>
      <p:ext uri="{BB962C8B-B14F-4D97-AF65-F5344CB8AC3E}">
        <p14:creationId xmlns:p14="http://schemas.microsoft.com/office/powerpoint/2010/main" val="36022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716" y="2832723"/>
            <a:ext cx="4057848" cy="3740829"/>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grpSp>
        <p:nvGrpSpPr>
          <p:cNvPr id="2" name="组合 2">
            <a:extLst>
              <a:ext uri="{FF2B5EF4-FFF2-40B4-BE49-F238E27FC236}">
                <a16:creationId xmlns:a16="http://schemas.microsoft.com/office/drawing/2014/main" id="{875CB5A3-C932-2EC0-8469-E6FB6ADE40F0}"/>
              </a:ext>
            </a:extLst>
          </p:cNvPr>
          <p:cNvGrpSpPr/>
          <p:nvPr/>
        </p:nvGrpSpPr>
        <p:grpSpPr>
          <a:xfrm>
            <a:off x="889431" y="1652720"/>
            <a:ext cx="7334250" cy="3882790"/>
            <a:chOff x="623565" y="1520925"/>
            <a:chExt cx="7334250" cy="4814393"/>
          </a:xfrm>
        </p:grpSpPr>
        <p:sp>
          <p:nvSpPr>
            <p:cNvPr id="4" name="任意多边形: 形状 5">
              <a:extLst>
                <a:ext uri="{FF2B5EF4-FFF2-40B4-BE49-F238E27FC236}">
                  <a16:creationId xmlns:a16="http://schemas.microsoft.com/office/drawing/2014/main" id="{B0B76832-2F39-243B-FE16-20B0A4336178}"/>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6">
              <a:extLst>
                <a:ext uri="{FF2B5EF4-FFF2-40B4-BE49-F238E27FC236}">
                  <a16:creationId xmlns:a16="http://schemas.microsoft.com/office/drawing/2014/main" id="{F986DD5A-96D4-512F-9869-6A8D133839F4}"/>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18" name="Picture 17">
            <a:extLst>
              <a:ext uri="{FF2B5EF4-FFF2-40B4-BE49-F238E27FC236}">
                <a16:creationId xmlns:a16="http://schemas.microsoft.com/office/drawing/2014/main" id="{61D3EA6E-E1AA-14F5-EE10-829B850D3771}"/>
              </a:ext>
            </a:extLst>
          </p:cNvPr>
          <p:cNvPicPr>
            <a:picLocks noChangeAspect="1"/>
          </p:cNvPicPr>
          <p:nvPr/>
        </p:nvPicPr>
        <p:blipFill>
          <a:blip r:embed="rId5"/>
          <a:stretch>
            <a:fillRect/>
          </a:stretch>
        </p:blipFill>
        <p:spPr>
          <a:xfrm>
            <a:off x="2380633" y="1713464"/>
            <a:ext cx="4292246" cy="1951631"/>
          </a:xfrm>
          <a:prstGeom prst="rect">
            <a:avLst/>
          </a:prstGeom>
        </p:spPr>
      </p:pic>
      <p:sp>
        <p:nvSpPr>
          <p:cNvPr id="19" name="TextBox 18">
            <a:extLst>
              <a:ext uri="{FF2B5EF4-FFF2-40B4-BE49-F238E27FC236}">
                <a16:creationId xmlns:a16="http://schemas.microsoft.com/office/drawing/2014/main" id="{F2AA5B37-FBC2-7DA2-4A4A-205C717E7400}"/>
              </a:ext>
            </a:extLst>
          </p:cNvPr>
          <p:cNvSpPr txBox="1"/>
          <p:nvPr/>
        </p:nvSpPr>
        <p:spPr>
          <a:xfrm>
            <a:off x="1199834" y="3290877"/>
            <a:ext cx="6871447" cy="1754326"/>
          </a:xfrm>
          <a:prstGeom prst="rect">
            <a:avLst/>
          </a:prstGeom>
          <a:noFill/>
        </p:spPr>
        <p:txBody>
          <a:bodyPr wrap="square">
            <a:spAutoFit/>
          </a:bodyPr>
          <a:lstStyle/>
          <a:p>
            <a:pPr algn="just"/>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Ôn tập lại kiến thức.</a:t>
            </a:r>
            <a:endParaRPr lang="en-US" sz="3600" b="1" dirty="0">
              <a:solidFill>
                <a:srgbClr val="008080"/>
              </a:solidFill>
              <a:latin typeface="Cambria" panose="02040503050406030204" pitchFamily="18" charset="0"/>
              <a:ea typeface="Cambria" panose="02040503050406030204" pitchFamily="18" charset="0"/>
            </a:endParaRPr>
          </a:p>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Đọc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và</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chuẩn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trước</a:t>
            </a:r>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tiết</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tiếp</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theo.</a:t>
            </a:r>
            <a:endParaRPr lang="vi-VN" sz="6600" b="1" i="0" dirty="0">
              <a:solidFill>
                <a:srgbClr val="008080"/>
              </a:solidFill>
              <a:effectLst/>
              <a:latin typeface="Cambria" panose="02040503050406030204" pitchFamily="18" charset="0"/>
              <a:ea typeface="Cambria" panose="02040503050406030204" pitchFamily="18" charset="0"/>
            </a:endParaRPr>
          </a:p>
        </p:txBody>
      </p:sp>
      <p:grpSp>
        <p:nvGrpSpPr>
          <p:cNvPr id="20" name="组合 1">
            <a:extLst>
              <a:ext uri="{FF2B5EF4-FFF2-40B4-BE49-F238E27FC236}">
                <a16:creationId xmlns:a16="http://schemas.microsoft.com/office/drawing/2014/main" id="{A71FA406-E6AC-46E5-6594-6B6F4D400A4A}"/>
              </a:ext>
            </a:extLst>
          </p:cNvPr>
          <p:cNvGrpSpPr/>
          <p:nvPr/>
        </p:nvGrpSpPr>
        <p:grpSpPr>
          <a:xfrm>
            <a:off x="0" y="4938769"/>
            <a:ext cx="12192000" cy="2256061"/>
            <a:chOff x="0" y="4332156"/>
            <a:chExt cx="12292858" cy="2554224"/>
          </a:xfrm>
        </p:grpSpPr>
        <p:pic>
          <p:nvPicPr>
            <p:cNvPr id="24" name="图片 19">
              <a:extLst>
                <a:ext uri="{FF2B5EF4-FFF2-40B4-BE49-F238E27FC236}">
                  <a16:creationId xmlns:a16="http://schemas.microsoft.com/office/drawing/2014/main" id="{4B2C9C0D-D043-7DB3-0B86-5D875D0552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25" name="图片 11">
              <a:extLst>
                <a:ext uri="{FF2B5EF4-FFF2-40B4-BE49-F238E27FC236}">
                  <a16:creationId xmlns:a16="http://schemas.microsoft.com/office/drawing/2014/main" id="{0EC94D0C-4B2F-ECA7-CED9-4D02E3A3FE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90693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859" y="3841268"/>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5ED9BECA-8C9A-9B76-E7F3-8BEFAEACD26E}"/>
              </a:ext>
            </a:extLst>
          </p:cNvPr>
          <p:cNvPicPr>
            <a:picLocks noChangeAspect="1"/>
          </p:cNvPicPr>
          <p:nvPr/>
        </p:nvPicPr>
        <p:blipFill>
          <a:blip r:embed="rId5"/>
          <a:stretch>
            <a:fillRect/>
          </a:stretch>
        </p:blipFill>
        <p:spPr>
          <a:xfrm>
            <a:off x="1608389" y="1158601"/>
            <a:ext cx="9316513" cy="3954228"/>
          </a:xfrm>
          <a:prstGeom prst="rect">
            <a:avLst/>
          </a:prstGeom>
        </p:spPr>
      </p:pic>
      <p:grpSp>
        <p:nvGrpSpPr>
          <p:cNvPr id="4" name="组合 1">
            <a:extLst>
              <a:ext uri="{FF2B5EF4-FFF2-40B4-BE49-F238E27FC236}">
                <a16:creationId xmlns:a16="http://schemas.microsoft.com/office/drawing/2014/main" id="{77245295-7D4F-BDED-5C68-E4097A255E27}"/>
              </a:ext>
            </a:extLst>
          </p:cNvPr>
          <p:cNvGrpSpPr/>
          <p:nvPr/>
        </p:nvGrpSpPr>
        <p:grpSpPr>
          <a:xfrm>
            <a:off x="0" y="4601939"/>
            <a:ext cx="12192000" cy="2256061"/>
            <a:chOff x="0" y="4332156"/>
            <a:chExt cx="12292858" cy="2554224"/>
          </a:xfrm>
        </p:grpSpPr>
        <p:pic>
          <p:nvPicPr>
            <p:cNvPr id="5" name="图片 19">
              <a:extLst>
                <a:ext uri="{FF2B5EF4-FFF2-40B4-BE49-F238E27FC236}">
                  <a16:creationId xmlns:a16="http://schemas.microsoft.com/office/drawing/2014/main" id="{7CAA33AF-8FC0-5B73-4EDF-7CED909C32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a:extLst>
                <a:ext uri="{FF2B5EF4-FFF2-40B4-BE49-F238E27FC236}">
                  <a16:creationId xmlns:a16="http://schemas.microsoft.com/office/drawing/2014/main" id="{E6BA7AB5-F723-6225-58D2-C0CDA3F0BA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51487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组合 17">
            <a:extLst>
              <a:ext uri="{FF2B5EF4-FFF2-40B4-BE49-F238E27FC236}">
                <a16:creationId xmlns:a16="http://schemas.microsoft.com/office/drawing/2014/main" id="{45874F26-69D6-5E52-5848-6A9E8E4DEF72}"/>
              </a:ext>
            </a:extLst>
          </p:cNvPr>
          <p:cNvGrpSpPr/>
          <p:nvPr/>
        </p:nvGrpSpPr>
        <p:grpSpPr>
          <a:xfrm>
            <a:off x="2980813" y="1635754"/>
            <a:ext cx="8289014" cy="5009140"/>
            <a:chOff x="1534885" y="1774910"/>
            <a:chExt cx="4561115" cy="1937298"/>
          </a:xfrm>
        </p:grpSpPr>
        <p:sp>
          <p:nvSpPr>
            <p:cNvPr id="34" name="矩形: 圆角 33">
              <a:extLst>
                <a:ext uri="{FF2B5EF4-FFF2-40B4-BE49-F238E27FC236}">
                  <a16:creationId xmlns:a16="http://schemas.microsoft.com/office/drawing/2014/main" id="{660008F3-FB69-8D4A-29C5-AC3E37470981}"/>
                </a:ext>
              </a:extLst>
            </p:cNvPr>
            <p:cNvSpPr/>
            <p:nvPr/>
          </p:nvSpPr>
          <p:spPr>
            <a:xfrm>
              <a:off x="1534885" y="1774910"/>
              <a:ext cx="4561115" cy="193729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5E491">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33">
              <a:extLst>
                <a:ext uri="{FF2B5EF4-FFF2-40B4-BE49-F238E27FC236}">
                  <a16:creationId xmlns:a16="http://schemas.microsoft.com/office/drawing/2014/main" id="{31153273-490B-4497-6995-D30EAFD416F0}"/>
                </a:ext>
              </a:extLst>
            </p:cNvPr>
            <p:cNvSpPr/>
            <p:nvPr/>
          </p:nvSpPr>
          <p:spPr>
            <a:xfrm>
              <a:off x="1676401" y="1926769"/>
              <a:ext cx="4267200" cy="1643159"/>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6" name="图片 45">
            <a:extLst>
              <a:ext uri="{FF2B5EF4-FFF2-40B4-BE49-F238E27FC236}">
                <a16:creationId xmlns:a16="http://schemas.microsoft.com/office/drawing/2014/main" id="{E3BC5C6E-7BD3-4978-BC18-B01662E5B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7" y="2903636"/>
            <a:ext cx="3207845" cy="2957232"/>
          </a:xfrm>
          <a:prstGeom prst="rect">
            <a:avLst/>
          </a:prstGeom>
        </p:spPr>
      </p:pic>
      <p:pic>
        <p:nvPicPr>
          <p:cNvPr id="2" name="Picture 1">
            <a:extLst>
              <a:ext uri="{FF2B5EF4-FFF2-40B4-BE49-F238E27FC236}">
                <a16:creationId xmlns:a16="http://schemas.microsoft.com/office/drawing/2014/main" id="{135E18E6-AD87-607E-515F-57BF21704847}"/>
              </a:ext>
            </a:extLst>
          </p:cNvPr>
          <p:cNvPicPr>
            <a:picLocks noChangeAspect="1"/>
          </p:cNvPicPr>
          <p:nvPr/>
        </p:nvPicPr>
        <p:blipFill>
          <a:blip r:embed="rId4"/>
          <a:stretch>
            <a:fillRect/>
          </a:stretch>
        </p:blipFill>
        <p:spPr>
          <a:xfrm>
            <a:off x="3237993" y="906301"/>
            <a:ext cx="7206214" cy="1508443"/>
          </a:xfrm>
          <a:prstGeom prst="rect">
            <a:avLst/>
          </a:prstGeom>
        </p:spPr>
      </p:pic>
      <p:sp>
        <p:nvSpPr>
          <p:cNvPr id="4" name="TextBox 3">
            <a:extLst>
              <a:ext uri="{FF2B5EF4-FFF2-40B4-BE49-F238E27FC236}">
                <a16:creationId xmlns:a16="http://schemas.microsoft.com/office/drawing/2014/main" id="{A0764F78-470F-D043-8D97-B9AE884715E0}"/>
              </a:ext>
            </a:extLst>
          </p:cNvPr>
          <p:cNvSpPr txBox="1"/>
          <p:nvPr/>
        </p:nvSpPr>
        <p:spPr>
          <a:xfrm>
            <a:off x="3434404" y="2444548"/>
            <a:ext cx="7381832" cy="3416320"/>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thù</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viết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bài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văn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cây</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chung</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năng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lực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ngữ</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giao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tiếp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hợp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giải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quyết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vấn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tạo</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Phẩm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chất</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chăm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chỉ</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nhiệm</a:t>
            </a:r>
            <a:r>
              <a:rPr lang="en-US" sz="3600" dirty="0">
                <a:solidFill>
                  <a:srgbClr val="002060"/>
                </a:solidFill>
                <a:latin typeface="Cambria" panose="02040503050406030204" pitchFamily="18" charset="0"/>
                <a:ea typeface="Cambria" panose="02040503050406030204" pitchFamily="18" charset="0"/>
              </a:rPr>
              <a:t>.</a:t>
            </a:r>
          </a:p>
        </p:txBody>
      </p:sp>
      <p:pic>
        <p:nvPicPr>
          <p:cNvPr id="7" name="图片 5" descr="图片包含 游戏机, 房间, 桌子, 体育&#10;&#10;描述已自动生成">
            <a:extLst>
              <a:ext uri="{FF2B5EF4-FFF2-40B4-BE49-F238E27FC236}">
                <a16:creationId xmlns:a16="http://schemas.microsoft.com/office/drawing/2014/main" id="{6D64F57A-D14E-FA0E-D656-6B8C4F686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10174797" y="5117472"/>
            <a:ext cx="2455759" cy="1735494"/>
          </a:xfrm>
          <a:prstGeom prst="rect">
            <a:avLst/>
          </a:prstGeom>
        </p:spPr>
      </p:pic>
      <p:pic>
        <p:nvPicPr>
          <p:cNvPr id="8" name="图片 5" descr="图片包含 游戏机, 房间, 桌子, 体育&#10;&#10;描述已自动生成">
            <a:extLst>
              <a:ext uri="{FF2B5EF4-FFF2-40B4-BE49-F238E27FC236}">
                <a16:creationId xmlns:a16="http://schemas.microsoft.com/office/drawing/2014/main" id="{0D69249E-D8E2-E93A-149A-F78D22102F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680554" y="5121274"/>
            <a:ext cx="2455759" cy="1735494"/>
          </a:xfrm>
          <a:prstGeom prst="rect">
            <a:avLst/>
          </a:prstGeom>
        </p:spPr>
      </p:pic>
    </p:spTree>
    <p:extLst>
      <p:ext uri="{BB962C8B-B14F-4D97-AF65-F5344CB8AC3E}">
        <p14:creationId xmlns:p14="http://schemas.microsoft.com/office/powerpoint/2010/main" val="350789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2780522" y="673377"/>
            <a:ext cx="7951281" cy="452576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F280FC4F-C6CF-07FC-80F9-A036F5492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882" y="4419449"/>
            <a:ext cx="1410215" cy="1410215"/>
          </a:xfrm>
          <a:prstGeom prst="rect">
            <a:avLst/>
          </a:prstGeom>
        </p:spPr>
      </p:pic>
      <p:pic>
        <p:nvPicPr>
          <p:cNvPr id="30" name="图片 29">
            <a:extLst>
              <a:ext uri="{FF2B5EF4-FFF2-40B4-BE49-F238E27FC236}">
                <a16:creationId xmlns:a16="http://schemas.microsoft.com/office/drawing/2014/main" id="{0CD14609-C2D2-1BB9-9AFF-39E239449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7" y="2936257"/>
            <a:ext cx="3014139" cy="2778659"/>
          </a:xfrm>
          <a:prstGeom prst="rect">
            <a:avLst/>
          </a:prstGeom>
        </p:spPr>
      </p:pic>
      <p:grpSp>
        <p:nvGrpSpPr>
          <p:cNvPr id="5" name="组合 1">
            <a:extLst>
              <a:ext uri="{FF2B5EF4-FFF2-40B4-BE49-F238E27FC236}">
                <a16:creationId xmlns:a16="http://schemas.microsoft.com/office/drawing/2014/main" id="{C83CE48D-C336-F38B-93D9-648E8D9BE95B}"/>
              </a:ext>
            </a:extLst>
          </p:cNvPr>
          <p:cNvGrpSpPr/>
          <p:nvPr/>
        </p:nvGrpSpPr>
        <p:grpSpPr>
          <a:xfrm>
            <a:off x="0" y="4630318"/>
            <a:ext cx="12192000" cy="2256061"/>
            <a:chOff x="0" y="4332156"/>
            <a:chExt cx="12292858" cy="2554224"/>
          </a:xfrm>
        </p:grpSpPr>
        <p:pic>
          <p:nvPicPr>
            <p:cNvPr id="6" name="图片 19">
              <a:extLst>
                <a:ext uri="{FF2B5EF4-FFF2-40B4-BE49-F238E27FC236}">
                  <a16:creationId xmlns:a16="http://schemas.microsoft.com/office/drawing/2014/main" id="{CEA6B19F-2504-993F-534E-BFA96E900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CA1F50FA-472D-B0B0-2715-AE3AB61ACF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9" name="Picture 8">
            <a:extLst>
              <a:ext uri="{FF2B5EF4-FFF2-40B4-BE49-F238E27FC236}">
                <a16:creationId xmlns:a16="http://schemas.microsoft.com/office/drawing/2014/main" id="{45D121AB-FD64-0E52-2B9A-3B1CCAAA6588}"/>
              </a:ext>
            </a:extLst>
          </p:cNvPr>
          <p:cNvPicPr>
            <a:picLocks noChangeAspect="1"/>
          </p:cNvPicPr>
          <p:nvPr/>
        </p:nvPicPr>
        <p:blipFill>
          <a:blip r:embed="rId7"/>
          <a:stretch>
            <a:fillRect/>
          </a:stretch>
        </p:blipFill>
        <p:spPr>
          <a:xfrm>
            <a:off x="3144416" y="2010788"/>
            <a:ext cx="7157324" cy="2353260"/>
          </a:xfrm>
          <a:prstGeom prst="rect">
            <a:avLst/>
          </a:prstGeom>
        </p:spPr>
      </p:pic>
    </p:spTree>
    <p:extLst>
      <p:ext uri="{BB962C8B-B14F-4D97-AF65-F5344CB8AC3E}">
        <p14:creationId xmlns:p14="http://schemas.microsoft.com/office/powerpoint/2010/main" val="873915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3874" y="4752672"/>
            <a:ext cx="1410215" cy="1410215"/>
          </a:xfrm>
          <a:prstGeom prst="rect">
            <a:avLst/>
          </a:prstGeom>
        </p:spPr>
      </p:pic>
      <p:pic>
        <p:nvPicPr>
          <p:cNvPr id="3" name="Picture 2" descr="A group of kids sitting at a table&#10;&#10;Description automatically generated">
            <a:extLst>
              <a:ext uri="{FF2B5EF4-FFF2-40B4-BE49-F238E27FC236}">
                <a16:creationId xmlns:a16="http://schemas.microsoft.com/office/drawing/2014/main" id="{37DE4166-1A03-188D-1F6B-2B37B9E4A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226" y="2389445"/>
            <a:ext cx="6487750" cy="3677355"/>
          </a:xfrm>
          <a:prstGeom prst="rect">
            <a:avLst/>
          </a:prstGeom>
        </p:spPr>
      </p:pic>
      <p:sp>
        <p:nvSpPr>
          <p:cNvPr id="4" name="TextBox 3">
            <a:extLst>
              <a:ext uri="{FF2B5EF4-FFF2-40B4-BE49-F238E27FC236}">
                <a16:creationId xmlns:a16="http://schemas.microsoft.com/office/drawing/2014/main" id="{DB2541C5-F749-2D52-5B72-FDC1B42E3E14}"/>
              </a:ext>
            </a:extLst>
          </p:cNvPr>
          <p:cNvSpPr txBox="1"/>
          <p:nvPr/>
        </p:nvSpPr>
        <p:spPr>
          <a:xfrm>
            <a:off x="833603" y="1196418"/>
            <a:ext cx="10300996" cy="646331"/>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1. Trao đổi với bạn về loài cây em yêu thích.</a:t>
            </a:r>
            <a:endParaRPr lang="en-US" sz="3600" b="1" dirty="0">
              <a:solidFill>
                <a:srgbClr val="0070C0"/>
              </a:solidFill>
              <a:latin typeface="Cambria" panose="02040503050406030204" pitchFamily="18" charset="0"/>
              <a:ea typeface="Cambria" panose="02040503050406030204" pitchFamily="18" charset="0"/>
            </a:endParaRPr>
          </a:p>
        </p:txBody>
      </p:sp>
      <p:grpSp>
        <p:nvGrpSpPr>
          <p:cNvPr id="5" name="组合 1">
            <a:extLst>
              <a:ext uri="{FF2B5EF4-FFF2-40B4-BE49-F238E27FC236}">
                <a16:creationId xmlns:a16="http://schemas.microsoft.com/office/drawing/2014/main" id="{1C526A30-0E00-3307-0A7B-96AD4291F0DF}"/>
              </a:ext>
            </a:extLst>
          </p:cNvPr>
          <p:cNvGrpSpPr/>
          <p:nvPr/>
        </p:nvGrpSpPr>
        <p:grpSpPr>
          <a:xfrm>
            <a:off x="0" y="4938769"/>
            <a:ext cx="12192000" cy="2256061"/>
            <a:chOff x="0" y="4332156"/>
            <a:chExt cx="12292858" cy="2554224"/>
          </a:xfrm>
        </p:grpSpPr>
        <p:pic>
          <p:nvPicPr>
            <p:cNvPr id="6" name="图片 19">
              <a:extLst>
                <a:ext uri="{FF2B5EF4-FFF2-40B4-BE49-F238E27FC236}">
                  <a16:creationId xmlns:a16="http://schemas.microsoft.com/office/drawing/2014/main" id="{C5D8F8DD-6336-CF4F-8D4A-3CBF8A173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256C9B24-9E8C-881F-0BED-B4B7E5FB8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3234510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10;&#10;Description automatically generated">
            <a:extLst>
              <a:ext uri="{FF2B5EF4-FFF2-40B4-BE49-F238E27FC236}">
                <a16:creationId xmlns:a16="http://schemas.microsoft.com/office/drawing/2014/main" id="{3721B255-5D45-97F2-67BA-8D737E55C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7" y="2509393"/>
            <a:ext cx="5199637" cy="3548250"/>
          </a:xfrm>
          <a:prstGeom prst="rect">
            <a:avLst/>
          </a:prstGeom>
        </p:spPr>
      </p:pic>
      <p:pic>
        <p:nvPicPr>
          <p:cNvPr id="10" name="Picture 9">
            <a:extLst>
              <a:ext uri="{FF2B5EF4-FFF2-40B4-BE49-F238E27FC236}">
                <a16:creationId xmlns:a16="http://schemas.microsoft.com/office/drawing/2014/main" id="{27CF1DA0-DA86-0D79-0108-7D3EDADEC631}"/>
              </a:ext>
            </a:extLst>
          </p:cNvPr>
          <p:cNvPicPr>
            <a:picLocks noChangeAspect="1"/>
          </p:cNvPicPr>
          <p:nvPr/>
        </p:nvPicPr>
        <p:blipFill>
          <a:blip r:embed="rId3"/>
          <a:stretch>
            <a:fillRect/>
          </a:stretch>
        </p:blipFill>
        <p:spPr>
          <a:xfrm>
            <a:off x="6685417" y="1054521"/>
            <a:ext cx="3523793" cy="2005758"/>
          </a:xfrm>
          <a:prstGeom prst="rect">
            <a:avLst/>
          </a:prstGeom>
        </p:spPr>
      </p:pic>
      <p:sp>
        <p:nvSpPr>
          <p:cNvPr id="11" name="TextBox 10">
            <a:extLst>
              <a:ext uri="{FF2B5EF4-FFF2-40B4-BE49-F238E27FC236}">
                <a16:creationId xmlns:a16="http://schemas.microsoft.com/office/drawing/2014/main" id="{953F06CE-2790-9D8E-F474-37C74AFE5401}"/>
              </a:ext>
            </a:extLst>
          </p:cNvPr>
          <p:cNvSpPr txBox="1"/>
          <p:nvPr/>
        </p:nvSpPr>
        <p:spPr>
          <a:xfrm>
            <a:off x="6096000" y="2643560"/>
            <a:ext cx="4904792" cy="2308324"/>
          </a:xfrm>
          <a:prstGeom prst="rect">
            <a:avLst/>
          </a:prstGeom>
          <a:noFill/>
        </p:spPr>
        <p:txBody>
          <a:bodyPr wrap="square" rtlCol="0">
            <a:spAutoFit/>
          </a:bodyPr>
          <a:lstStyle/>
          <a:p>
            <a:pPr marL="285750" indent="-285750" algn="just">
              <a:buFontTx/>
              <a:buChar char="-"/>
            </a:pPr>
            <a:r>
              <a:rPr lang="vi-VN" sz="3600" b="1" dirty="0">
                <a:latin typeface="Cambria" panose="02040503050406030204" pitchFamily="18" charset="0"/>
                <a:ea typeface="Cambria" panose="02040503050406030204" pitchFamily="18" charset="0"/>
              </a:rPr>
              <a:t>Trao đổi nhóm 4.</a:t>
            </a:r>
          </a:p>
          <a:p>
            <a:pPr marL="285750" indent="-285750" algn="just">
              <a:buFontTx/>
              <a:buChar char="-"/>
            </a:pPr>
            <a:r>
              <a:rPr lang="vi-VN" sz="3600" b="1" dirty="0">
                <a:latin typeface="Cambria" panose="02040503050406030204" pitchFamily="18" charset="0"/>
                <a:ea typeface="Cambria" panose="02040503050406030204" pitchFamily="18" charset="0"/>
              </a:rPr>
              <a:t>Nói cho nhau nghe về loài cây mà em yêu thích.</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289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91F00-138F-AE57-8CA7-11D3E03F714F}"/>
              </a:ext>
            </a:extLst>
          </p:cNvPr>
          <p:cNvSpPr/>
          <p:nvPr/>
        </p:nvSpPr>
        <p:spPr>
          <a:xfrm>
            <a:off x="307910" y="233265"/>
            <a:ext cx="11635274" cy="6363478"/>
          </a:xfrm>
          <a:prstGeom prst="rect">
            <a:avLst/>
          </a:prstGeom>
          <a:solidFill>
            <a:schemeClr val="bg1">
              <a:alpha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图片 10">
            <a:extLst>
              <a:ext uri="{FF2B5EF4-FFF2-40B4-BE49-F238E27FC236}">
                <a16:creationId xmlns:a16="http://schemas.microsoft.com/office/drawing/2014/main" id="{B72E99EB-6E46-E6F6-AA1F-D5DD5C46E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84" y="-343188"/>
            <a:ext cx="2475723" cy="2475723"/>
          </a:xfrm>
          <a:prstGeom prst="rect">
            <a:avLst/>
          </a:prstGeom>
        </p:spPr>
      </p:pic>
      <p:pic>
        <p:nvPicPr>
          <p:cNvPr id="7" name="Picture 6">
            <a:extLst>
              <a:ext uri="{FF2B5EF4-FFF2-40B4-BE49-F238E27FC236}">
                <a16:creationId xmlns:a16="http://schemas.microsoft.com/office/drawing/2014/main" id="{C454C084-6E75-7738-A1F8-5F28E52A25BD}"/>
              </a:ext>
            </a:extLst>
          </p:cNvPr>
          <p:cNvPicPr>
            <a:picLocks noChangeAspect="1"/>
          </p:cNvPicPr>
          <p:nvPr/>
        </p:nvPicPr>
        <p:blipFill>
          <a:blip r:embed="rId3"/>
          <a:stretch>
            <a:fillRect/>
          </a:stretch>
        </p:blipFill>
        <p:spPr>
          <a:xfrm>
            <a:off x="110910" y="158620"/>
            <a:ext cx="1956026" cy="1329094"/>
          </a:xfrm>
          <a:prstGeom prst="rect">
            <a:avLst/>
          </a:prstGeom>
        </p:spPr>
      </p:pic>
      <p:sp>
        <p:nvSpPr>
          <p:cNvPr id="8" name="TextBox 7">
            <a:extLst>
              <a:ext uri="{FF2B5EF4-FFF2-40B4-BE49-F238E27FC236}">
                <a16:creationId xmlns:a16="http://schemas.microsoft.com/office/drawing/2014/main" id="{5E5D254E-7FB8-CF3B-A7DE-E9CD36EF1634}"/>
              </a:ext>
            </a:extLst>
          </p:cNvPr>
          <p:cNvSpPr txBox="1"/>
          <p:nvPr/>
        </p:nvSpPr>
        <p:spPr>
          <a:xfrm>
            <a:off x="410547" y="1149098"/>
            <a:ext cx="11473543" cy="5447645"/>
          </a:xfrm>
          <a:prstGeom prst="rect">
            <a:avLst/>
          </a:prstGeom>
          <a:noFill/>
        </p:spPr>
        <p:txBody>
          <a:bodyPr wrap="square" rtlCol="0">
            <a:spAutoFit/>
          </a:bodyPr>
          <a:lstStyle/>
          <a:p>
            <a:pPr marL="457200" indent="-457200" algn="just">
              <a:buAutoNum type="alphaLcPeriod"/>
            </a:pPr>
            <a:r>
              <a:rPr lang="vi-VN" sz="2900" b="1" dirty="0">
                <a:solidFill>
                  <a:srgbClr val="002060"/>
                </a:solidFill>
                <a:latin typeface="Cambria" panose="02040503050406030204" pitchFamily="18" charset="0"/>
                <a:ea typeface="Cambria" panose="02040503050406030204" pitchFamily="18" charset="0"/>
              </a:rPr>
              <a:t>Cảm xúc về các đặc điểm của cây:</a:t>
            </a:r>
          </a:p>
          <a:p>
            <a:pPr algn="just"/>
            <a:r>
              <a:rPr lang="vi-VN" sz="2900" dirty="0">
                <a:solidFill>
                  <a:srgbClr val="002060"/>
                </a:solidFill>
                <a:latin typeface="Cambria" panose="02040503050406030204" pitchFamily="18" charset="0"/>
                <a:ea typeface="Cambria" panose="02040503050406030204" pitchFamily="18" charset="0"/>
              </a:rPr>
              <a:t>- Em thích màu của lá cây...</a:t>
            </a:r>
          </a:p>
          <a:p>
            <a:pPr algn="just"/>
            <a:r>
              <a:rPr lang="vi-VN" sz="2900" dirty="0">
                <a:solidFill>
                  <a:srgbClr val="002060"/>
                </a:solidFill>
                <a:latin typeface="Cambria" panose="02040503050406030204" pitchFamily="18" charset="0"/>
                <a:ea typeface="Cambria" panose="02040503050406030204" pitchFamily="18" charset="0"/>
              </a:rPr>
              <a:t>- Cây đơm hoa vào tháng... và hoa đẹp như...</a:t>
            </a:r>
          </a:p>
          <a:p>
            <a:pPr algn="just"/>
            <a:r>
              <a:rPr lang="vi-VN" sz="2900" dirty="0">
                <a:solidFill>
                  <a:srgbClr val="002060"/>
                </a:solidFill>
                <a:latin typeface="Cambria" panose="02040503050406030204" pitchFamily="18" charset="0"/>
                <a:ea typeface="Cambria" panose="02040503050406030204" pitchFamily="18" charset="0"/>
              </a:rPr>
              <a:t>- Những trái cây lúc nhỏ... lúc lớn... và khi chín... gợi niềm say sưa hứng thú ra sao?</a:t>
            </a:r>
          </a:p>
          <a:p>
            <a:pPr algn="just"/>
            <a:r>
              <a:rPr lang="vi-VN" sz="2900" dirty="0">
                <a:solidFill>
                  <a:srgbClr val="002060"/>
                </a:solidFill>
                <a:latin typeface="Cambria" panose="02040503050406030204" pitchFamily="18" charset="0"/>
                <a:ea typeface="Cambria" panose="02040503050406030204" pitchFamily="18" charset="0"/>
              </a:rPr>
              <a:t>- Miêu tả lại niềm thích thú khi được hái những trái cây và thưởng thức nó.</a:t>
            </a:r>
          </a:p>
          <a:p>
            <a:pPr algn="just"/>
            <a:r>
              <a:rPr lang="vi-VN" sz="2900" dirty="0">
                <a:solidFill>
                  <a:srgbClr val="002060"/>
                </a:solidFill>
                <a:latin typeface="Cambria" panose="02040503050406030204" pitchFamily="18" charset="0"/>
                <a:ea typeface="Cambria" panose="02040503050406030204" pitchFamily="18" charset="0"/>
              </a:rPr>
              <a:t>- Mỗi khi mùa quả qua đi, trong em lại nhóm lên một cảm giác đợi mong mùa quả mới như thế nào?</a:t>
            </a:r>
          </a:p>
          <a:p>
            <a:pPr algn="just"/>
            <a:r>
              <a:rPr lang="vi-VN" sz="2900" dirty="0">
                <a:solidFill>
                  <a:srgbClr val="002060"/>
                </a:solidFill>
                <a:latin typeface="Cambria" panose="02040503050406030204" pitchFamily="18" charset="0"/>
                <a:ea typeface="Cambria" panose="02040503050406030204" pitchFamily="18" charset="0"/>
              </a:rPr>
              <a:t>- Với riêng em, em thích nhất đặc điểm gì ở loài cây đó?</a:t>
            </a:r>
          </a:p>
          <a:p>
            <a:pPr algn="just"/>
            <a:r>
              <a:rPr lang="vi-VN" sz="2900" b="1" dirty="0">
                <a:solidFill>
                  <a:srgbClr val="002060"/>
                </a:solidFill>
                <a:latin typeface="Cambria" panose="02040503050406030204" pitchFamily="18" charset="0"/>
                <a:ea typeface="Cambria" panose="02040503050406030204" pitchFamily="18" charset="0"/>
              </a:rPr>
              <a:t>b. Có thể kể một kỉ niệm sâu sắc của bản thân với loài cây trên </a:t>
            </a:r>
            <a:r>
              <a:rPr lang="vi-VN" sz="2900" dirty="0">
                <a:solidFill>
                  <a:srgbClr val="002060"/>
                </a:solidFill>
                <a:latin typeface="Cambria" panose="02040503050406030204" pitchFamily="18" charset="0"/>
                <a:ea typeface="Cambria" panose="02040503050406030204" pitchFamily="18" charset="0"/>
              </a:rPr>
              <a:t>(ví dụ: Kỉ niệm đầu tiên khiến em yêu thích loài cây đó...)</a:t>
            </a:r>
            <a:endParaRPr lang="en-US" sz="29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490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90A25E2-36C9-C8C5-BC14-85C8CD2CB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290" y="-502692"/>
            <a:ext cx="7224232" cy="7224232"/>
          </a:xfrm>
          <a:prstGeom prst="rect">
            <a:avLst/>
          </a:prstGeom>
        </p:spPr>
      </p:pic>
      <p:pic>
        <p:nvPicPr>
          <p:cNvPr id="4" name="Picture 3" descr="A cartoon of a child raising his hand and holding a pencil and a book&#10;&#10;Description automatically generated">
            <a:extLst>
              <a:ext uri="{FF2B5EF4-FFF2-40B4-BE49-F238E27FC236}">
                <a16:creationId xmlns:a16="http://schemas.microsoft.com/office/drawing/2014/main" id="{3EEC39F4-1AC3-5DDA-6A34-D67362B8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3" y="1023473"/>
            <a:ext cx="4974767" cy="5072312"/>
          </a:xfrm>
          <a:prstGeom prst="rect">
            <a:avLst/>
          </a:prstGeom>
        </p:spPr>
      </p:pic>
      <p:sp>
        <p:nvSpPr>
          <p:cNvPr id="6" name="TextBox 5">
            <a:extLst>
              <a:ext uri="{FF2B5EF4-FFF2-40B4-BE49-F238E27FC236}">
                <a16:creationId xmlns:a16="http://schemas.microsoft.com/office/drawing/2014/main" id="{B518BE39-570F-5D06-DF09-44FEE8B339EF}"/>
              </a:ext>
            </a:extLst>
          </p:cNvPr>
          <p:cNvSpPr txBox="1"/>
          <p:nvPr/>
        </p:nvSpPr>
        <p:spPr>
          <a:xfrm>
            <a:off x="6774024" y="1450873"/>
            <a:ext cx="3545633" cy="2308324"/>
          </a:xfrm>
          <a:prstGeom prst="rect">
            <a:avLst/>
          </a:prstGeom>
          <a:noFill/>
        </p:spPr>
        <p:txBody>
          <a:bodyPr wrap="square" rtlCol="0">
            <a:spAutoFit/>
          </a:bodyPr>
          <a:lstStyle/>
          <a:p>
            <a:pPr algn="ctr"/>
            <a:r>
              <a:rPr lang="vi-VN" sz="3600" b="1" dirty="0">
                <a:solidFill>
                  <a:srgbClr val="649519"/>
                </a:solidFill>
                <a:latin typeface="Cambria" panose="02040503050406030204" pitchFamily="18" charset="0"/>
                <a:ea typeface="Cambria" panose="02040503050406030204" pitchFamily="18" charset="0"/>
              </a:rPr>
              <a:t>Đại diện các nhóm chia sẻ về loài cây em yêu thích.</a:t>
            </a:r>
            <a:endParaRPr lang="en-US" sz="3600" b="1" dirty="0">
              <a:solidFill>
                <a:srgbClr val="649519"/>
              </a:solidFill>
              <a:latin typeface="Cambria" panose="02040503050406030204" pitchFamily="18" charset="0"/>
              <a:ea typeface="Cambria" panose="02040503050406030204" pitchFamily="18" charset="0"/>
            </a:endParaRPr>
          </a:p>
        </p:txBody>
      </p:sp>
      <p:pic>
        <p:nvPicPr>
          <p:cNvPr id="8" name="图片 5" descr="图片包含 游戏机, 房间, 桌子, 体育&#10;&#10;描述已自动生成">
            <a:extLst>
              <a:ext uri="{FF2B5EF4-FFF2-40B4-BE49-F238E27FC236}">
                <a16:creationId xmlns:a16="http://schemas.microsoft.com/office/drawing/2014/main" id="{85A1586D-3098-1939-C943-37C2CB9621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228" r="43201"/>
          <a:stretch/>
        </p:blipFill>
        <p:spPr>
          <a:xfrm flipH="1">
            <a:off x="8677469" y="3759197"/>
            <a:ext cx="4391625" cy="3103578"/>
          </a:xfrm>
          <a:prstGeom prst="rect">
            <a:avLst/>
          </a:prstGeom>
        </p:spPr>
      </p:pic>
    </p:spTree>
    <p:extLst>
      <p:ext uri="{BB962C8B-B14F-4D97-AF65-F5344CB8AC3E}">
        <p14:creationId xmlns:p14="http://schemas.microsoft.com/office/powerpoint/2010/main" val="20334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1751" y="4664332"/>
            <a:ext cx="1410215" cy="1410215"/>
          </a:xfrm>
          <a:prstGeom prst="rect">
            <a:avLst/>
          </a:prstGeom>
        </p:spPr>
      </p:pic>
      <p:sp>
        <p:nvSpPr>
          <p:cNvPr id="11" name="TextBox 10">
            <a:extLst>
              <a:ext uri="{FF2B5EF4-FFF2-40B4-BE49-F238E27FC236}">
                <a16:creationId xmlns:a16="http://schemas.microsoft.com/office/drawing/2014/main" id="{79954215-6062-D191-C7A0-1FD8E2E42F06}"/>
              </a:ext>
            </a:extLst>
          </p:cNvPr>
          <p:cNvSpPr txBox="1"/>
          <p:nvPr/>
        </p:nvSpPr>
        <p:spPr>
          <a:xfrm>
            <a:off x="1051271" y="1525185"/>
            <a:ext cx="2740089" cy="3416320"/>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2. Viết bài văn miêu tả loài cây có nhiều ở địa phương em. </a:t>
            </a:r>
            <a:endParaRPr lang="en-US" sz="3600" b="1" dirty="0">
              <a:solidFill>
                <a:srgbClr val="0070C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F7CFA5AC-D613-0330-91F2-AC025E742D91}"/>
              </a:ext>
            </a:extLst>
          </p:cNvPr>
          <p:cNvPicPr>
            <a:picLocks noChangeAspect="1"/>
          </p:cNvPicPr>
          <p:nvPr/>
        </p:nvPicPr>
        <p:blipFill>
          <a:blip r:embed="rId3"/>
          <a:stretch>
            <a:fillRect/>
          </a:stretch>
        </p:blipFill>
        <p:spPr>
          <a:xfrm>
            <a:off x="3916590" y="1208155"/>
            <a:ext cx="7112196" cy="4441690"/>
          </a:xfrm>
          <a:prstGeom prst="rect">
            <a:avLst/>
          </a:prstGeom>
        </p:spPr>
      </p:pic>
    </p:spTree>
    <p:extLst>
      <p:ext uri="{BB962C8B-B14F-4D97-AF65-F5344CB8AC3E}">
        <p14:creationId xmlns:p14="http://schemas.microsoft.com/office/powerpoint/2010/main" val="3702746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child writing on a book at a desk&#10;&#10;Description automatically generated">
            <a:extLst>
              <a:ext uri="{FF2B5EF4-FFF2-40B4-BE49-F238E27FC236}">
                <a16:creationId xmlns:a16="http://schemas.microsoft.com/office/drawing/2014/main" id="{E3A1980C-2E2A-195B-00E7-E0CB4B67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64" y="1818831"/>
            <a:ext cx="4274206" cy="4304798"/>
          </a:xfrm>
          <a:prstGeom prst="rect">
            <a:avLst/>
          </a:prstGeom>
        </p:spPr>
      </p:pic>
      <p:pic>
        <p:nvPicPr>
          <p:cNvPr id="12" name="Picture 11">
            <a:extLst>
              <a:ext uri="{FF2B5EF4-FFF2-40B4-BE49-F238E27FC236}">
                <a16:creationId xmlns:a16="http://schemas.microsoft.com/office/drawing/2014/main" id="{9D0E7771-ACE9-8CE1-C4A1-F8FEBDB082BA}"/>
              </a:ext>
            </a:extLst>
          </p:cNvPr>
          <p:cNvPicPr>
            <a:picLocks noChangeAspect="1"/>
          </p:cNvPicPr>
          <p:nvPr/>
        </p:nvPicPr>
        <p:blipFill>
          <a:blip r:embed="rId3"/>
          <a:stretch>
            <a:fillRect/>
          </a:stretch>
        </p:blipFill>
        <p:spPr>
          <a:xfrm>
            <a:off x="1523169" y="1249491"/>
            <a:ext cx="4816257" cy="4359018"/>
          </a:xfrm>
          <a:prstGeom prst="rect">
            <a:avLst/>
          </a:prstGeom>
        </p:spPr>
      </p:pic>
    </p:spTree>
    <p:extLst>
      <p:ext uri="{BB962C8B-B14F-4D97-AF65-F5344CB8AC3E}">
        <p14:creationId xmlns:p14="http://schemas.microsoft.com/office/powerpoint/2010/main" val="314762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1135c67-9dfa-4d63-9cfe-57bb288cd06c"/>
  <p:tag name="COMMONDATA" val="eyJoZGlkIjoiYmQ3NzRlMzdiYmYzNGUzZTYyYjYwNDkwMWZlODk0Y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1109</Words>
  <Application>Microsoft Office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Cambria</vt:lpstr>
      <vt:lpstr>Wingdings</vt:lpstr>
      <vt:lpstr>思源黑体 CN Regular</vt:lpstr>
      <vt:lpstr>阿里巴巴普惠体</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野猫的城市</dc:title>
  <dc:creator>MUMU</dc:creator>
  <cp:lastModifiedBy>Administrator</cp:lastModifiedBy>
  <cp:revision>51</cp:revision>
  <dcterms:created xsi:type="dcterms:W3CDTF">2023-04-11T07:25:00Z</dcterms:created>
  <dcterms:modified xsi:type="dcterms:W3CDTF">2024-05-21T10:23:43Z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202BD531F4FD4D8BB2BDB4BD9DEC5F7A_12</vt:lpwstr>
  </property>
</Properties>
</file>