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7" r:id="rId3"/>
    <p:sldId id="288" r:id="rId4"/>
    <p:sldId id="291" r:id="rId5"/>
    <p:sldId id="292" r:id="rId6"/>
    <p:sldId id="293" r:id="rId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000" autoAdjust="0"/>
  </p:normalViewPr>
  <p:slideViewPr>
    <p:cSldViewPr snapToGrid="0">
      <p:cViewPr varScale="1">
        <p:scale>
          <a:sx n="64" d="100"/>
          <a:sy n="64" d="100"/>
        </p:scale>
        <p:origin x="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93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8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39310"/>
      </p:ext>
    </p:extLst>
  </p:cSld>
  <p:clrMap bg1="lt1" tx1="dk1" bg2="lt2" tx2="dk2" accent1="accent1" accent2="accent2" accent3="accent3" accent4="accent4" accent5="accent5" accent6="accent6" hlink="hlink" folHlink="folHlink"/>
  <p:sldLayoutIdLst>
    <p:sldLayoutId id="2147483649" r:id="rId1"/>
    <p:sldLayoutId id="214748365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5" name="Picture 4">
            <a:extLst>
              <a:ext uri="{FF2B5EF4-FFF2-40B4-BE49-F238E27FC236}">
                <a16:creationId xmlns:a16="http://schemas.microsoft.com/office/drawing/2014/main" id="{791C6A7F-9445-3238-9E3A-CEDF1D204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6" name="Picture 5">
            <a:extLst>
              <a:ext uri="{FF2B5EF4-FFF2-40B4-BE49-F238E27FC236}">
                <a16:creationId xmlns:a16="http://schemas.microsoft.com/office/drawing/2014/main" id="{335E8A8B-A373-8A23-8ED0-21A3F8A31053}"/>
              </a:ext>
            </a:extLst>
          </p:cNvPr>
          <p:cNvPicPr>
            <a:picLocks noChangeAspect="1"/>
          </p:cNvPicPr>
          <p:nvPr/>
        </p:nvPicPr>
        <p:blipFill>
          <a:blip r:embed="rId6"/>
          <a:stretch>
            <a:fillRect/>
          </a:stretch>
        </p:blipFill>
        <p:spPr>
          <a:xfrm rot="21285537">
            <a:off x="776591" y="1780203"/>
            <a:ext cx="7724301" cy="2609314"/>
          </a:xfrm>
          <a:prstGeom prst="rect">
            <a:avLst/>
          </a:prstGeom>
        </p:spPr>
      </p:pic>
      <p:pic>
        <p:nvPicPr>
          <p:cNvPr id="8" name="Picture 7">
            <a:extLst>
              <a:ext uri="{FF2B5EF4-FFF2-40B4-BE49-F238E27FC236}">
                <a16:creationId xmlns:a16="http://schemas.microsoft.com/office/drawing/2014/main" id="{A51DDA65-56A9-F6F8-FFC0-792AA0ADF653}"/>
              </a:ext>
            </a:extLst>
          </p:cNvPr>
          <p:cNvPicPr>
            <a:picLocks noChangeAspect="1"/>
          </p:cNvPicPr>
          <p:nvPr/>
        </p:nvPicPr>
        <p:blipFill>
          <a:blip r:embed="rId7"/>
          <a:stretch>
            <a:fillRect/>
          </a:stretch>
        </p:blipFill>
        <p:spPr>
          <a:xfrm>
            <a:off x="3455510" y="3131563"/>
            <a:ext cx="2700762" cy="1286367"/>
          </a:xfrm>
          <a:prstGeom prst="rect">
            <a:avLst/>
          </a:prstGeom>
        </p:spPr>
      </p:pic>
      <p:pic>
        <p:nvPicPr>
          <p:cNvPr id="7" name="Picture 6">
            <a:extLst>
              <a:ext uri="{FF2B5EF4-FFF2-40B4-BE49-F238E27FC236}">
                <a16:creationId xmlns:a16="http://schemas.microsoft.com/office/drawing/2014/main" id="{26B18449-646A-780C-8579-55DAAF2AFFCE}"/>
              </a:ext>
            </a:extLst>
          </p:cNvPr>
          <p:cNvPicPr>
            <a:picLocks noChangeAspect="1"/>
          </p:cNvPicPr>
          <p:nvPr/>
        </p:nvPicPr>
        <p:blipFill>
          <a:blip r:embed="rId8"/>
          <a:stretch>
            <a:fillRect/>
          </a:stretch>
        </p:blipFill>
        <p:spPr>
          <a:xfrm>
            <a:off x="-368533" y="5998782"/>
            <a:ext cx="2188654" cy="951058"/>
          </a:xfrm>
          <a:prstGeom prst="rect">
            <a:avLst/>
          </a:prstGeom>
        </p:spPr>
      </p:pic>
    </p:spTree>
    <p:extLst>
      <p:ext uri="{BB962C8B-B14F-4D97-AF65-F5344CB8AC3E}">
        <p14:creationId xmlns:p14="http://schemas.microsoft.com/office/powerpoint/2010/main" val="94653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180D3-2D1D-9F86-86AA-F47134EED6BF}"/>
              </a:ext>
            </a:extLst>
          </p:cNvPr>
          <p:cNvSpPr txBox="1"/>
          <p:nvPr/>
        </p:nvSpPr>
        <p:spPr>
          <a:xfrm>
            <a:off x="728757" y="656303"/>
            <a:ext cx="10583817" cy="646331"/>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1. </a:t>
            </a:r>
            <a:r>
              <a:rPr lang="en-US" sz="3600" b="1" dirty="0" err="1">
                <a:solidFill>
                  <a:schemeClr val="accent6">
                    <a:lumMod val="50000"/>
                  </a:schemeClr>
                </a:solidFill>
                <a:latin typeface="Cambria" panose="02040503050406030204" pitchFamily="18" charset="0"/>
                <a:ea typeface="Cambria" panose="02040503050406030204" pitchFamily="18" charset="0"/>
              </a:rPr>
              <a:t>Đọc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vi-VN" sz="3600" b="1" dirty="0">
                <a:solidFill>
                  <a:schemeClr val="accent6">
                    <a:lumMod val="50000"/>
                  </a:schemeClr>
                </a:solidFill>
                <a:latin typeface="Cambria" panose="02040503050406030204" pitchFamily="18" charset="0"/>
                <a:ea typeface="Cambria" panose="02040503050406030204" pitchFamily="18" charset="0"/>
              </a:rPr>
              <a:t>sách báo về quê hương, đất nước.</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EB003DA-3AFE-F648-8725-377A326FE802}"/>
              </a:ext>
            </a:extLst>
          </p:cNvPr>
          <p:cNvPicPr>
            <a:picLocks noChangeAspect="1"/>
          </p:cNvPicPr>
          <p:nvPr/>
        </p:nvPicPr>
        <p:blipFill>
          <a:blip r:embed="rId2"/>
          <a:stretch>
            <a:fillRect/>
          </a:stretch>
        </p:blipFill>
        <p:spPr>
          <a:xfrm>
            <a:off x="5234874" y="1902122"/>
            <a:ext cx="2994571" cy="4343400"/>
          </a:xfrm>
          <a:prstGeom prst="rect">
            <a:avLst/>
          </a:prstGeom>
        </p:spPr>
      </p:pic>
      <p:pic>
        <p:nvPicPr>
          <p:cNvPr id="4" name="Picture 3">
            <a:extLst>
              <a:ext uri="{FF2B5EF4-FFF2-40B4-BE49-F238E27FC236}">
                <a16:creationId xmlns:a16="http://schemas.microsoft.com/office/drawing/2014/main" id="{9F17C1EF-298A-DD0C-25DC-6405969F44E6}"/>
              </a:ext>
            </a:extLst>
          </p:cNvPr>
          <p:cNvPicPr>
            <a:picLocks noChangeAspect="1"/>
          </p:cNvPicPr>
          <p:nvPr/>
        </p:nvPicPr>
        <p:blipFill>
          <a:blip r:embed="rId3"/>
          <a:stretch>
            <a:fillRect/>
          </a:stretch>
        </p:blipFill>
        <p:spPr>
          <a:xfrm>
            <a:off x="8441555" y="1464852"/>
            <a:ext cx="2871019" cy="443381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775084" y="1594996"/>
            <a:ext cx="4459790" cy="3861907"/>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rgbClr val="85D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75084" y="1779638"/>
              <a:ext cx="4247680" cy="353943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Non nước Việt Nam</a:t>
              </a:r>
              <a:r>
                <a:rPr lang="vi-VN" sz="3200" dirty="0">
                  <a:latin typeface="Cambria" panose="02040503050406030204" pitchFamily="18" charset="0"/>
                  <a:ea typeface="Cambria" panose="02040503050406030204" pitchFamily="18" charset="0"/>
                </a:rPr>
                <a:t>” là cuốn sách cung cấp thông tin cơ bản về điều kiện tự nhiên, lịch sử - văn hóa của Việt Nam và các tỉnh thành trong cả nước.</a:t>
              </a:r>
            </a:p>
          </p:txBody>
        </p:sp>
      </p:grpSp>
    </p:spTree>
    <p:extLst>
      <p:ext uri="{BB962C8B-B14F-4D97-AF65-F5344CB8AC3E}">
        <p14:creationId xmlns:p14="http://schemas.microsoft.com/office/powerpoint/2010/main" val="80630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useBgFill="1">
        <p:nvSpPr>
          <p:cNvPr id="27" name="Freeform: Shape 26">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28" name="Freeform: Shape 27">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93180D3-2D1D-9F86-86AA-F47134EED6BF}"/>
              </a:ext>
            </a:extLst>
          </p:cNvPr>
          <p:cNvSpPr txBox="1"/>
          <p:nvPr/>
        </p:nvSpPr>
        <p:spPr>
          <a:xfrm>
            <a:off x="57988" y="-203447"/>
            <a:ext cx="4562018" cy="32004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solidFill>
                  <a:srgbClr val="0070C0"/>
                </a:solidFill>
                <a:latin typeface="Cambria" panose="02040503050406030204" pitchFamily="18" charset="0"/>
                <a:ea typeface="Cambria" panose="02040503050406030204" pitchFamily="18" charset="0"/>
                <a:cs typeface="+mj-cs"/>
              </a:rPr>
              <a:t>1. </a:t>
            </a:r>
            <a:r>
              <a:rPr lang="en-US" sz="4800" b="1" dirty="0" err="1">
                <a:solidFill>
                  <a:srgbClr val="0070C0"/>
                </a:solidFill>
                <a:latin typeface="Cambria" panose="02040503050406030204" pitchFamily="18" charset="0"/>
                <a:ea typeface="Cambria" panose="02040503050406030204" pitchFamily="18" charset="0"/>
                <a:cs typeface="+mj-cs"/>
              </a:rPr>
              <a:t>Đọc</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sách</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báo</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về</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quê</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hương</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đất</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nước</a:t>
            </a:r>
            <a:r>
              <a:rPr lang="en-US" sz="4800" b="1" dirty="0">
                <a:solidFill>
                  <a:srgbClr val="0070C0"/>
                </a:solidFill>
                <a:latin typeface="Cambria" panose="02040503050406030204" pitchFamily="18" charset="0"/>
                <a:ea typeface="Cambria" panose="02040503050406030204" pitchFamily="18" charset="0"/>
                <a:cs typeface="+mj-cs"/>
              </a:rPr>
              <a:t>.</a:t>
            </a:r>
          </a:p>
        </p:txBody>
      </p:sp>
      <p:sp>
        <p:nvSpPr>
          <p:cNvPr id="29" name="Rectangle 28">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1" name="Picture 10" descr="A paper bag with a picture of a boat on it&#10;&#10;Description automatically generated">
            <a:extLst>
              <a:ext uri="{FF2B5EF4-FFF2-40B4-BE49-F238E27FC236}">
                <a16:creationId xmlns:a16="http://schemas.microsoft.com/office/drawing/2014/main" id="{4DF3F9BE-7618-51BA-C395-FDE18A655EF5}"/>
              </a:ext>
            </a:extLst>
          </p:cNvPr>
          <p:cNvPicPr>
            <a:picLocks noChangeAspect="1"/>
          </p:cNvPicPr>
          <p:nvPr/>
        </p:nvPicPr>
        <p:blipFill>
          <a:blip r:embed="rId2"/>
          <a:stretch>
            <a:fillRect/>
          </a:stretch>
        </p:blipFill>
        <p:spPr>
          <a:xfrm>
            <a:off x="9193716" y="2996953"/>
            <a:ext cx="2871216" cy="3681046"/>
          </a:xfrm>
          <a:prstGeom prst="rect">
            <a:avLst/>
          </a:prstGeom>
        </p:spPr>
      </p:pic>
      <p:pic>
        <p:nvPicPr>
          <p:cNvPr id="10" name="Picture 9" descr="Several books on a table&#10;&#10;Description automatically generated">
            <a:extLst>
              <a:ext uri="{FF2B5EF4-FFF2-40B4-BE49-F238E27FC236}">
                <a16:creationId xmlns:a16="http://schemas.microsoft.com/office/drawing/2014/main" id="{BFFAC8A0-66BC-9916-ECC2-B3353AE0C7F6}"/>
              </a:ext>
            </a:extLst>
          </p:cNvPr>
          <p:cNvPicPr>
            <a:picLocks noChangeAspect="1"/>
          </p:cNvPicPr>
          <p:nvPr/>
        </p:nvPicPr>
        <p:blipFill>
          <a:blip r:embed="rId3"/>
          <a:stretch>
            <a:fillRect/>
          </a:stretch>
        </p:blipFill>
        <p:spPr>
          <a:xfrm>
            <a:off x="4948887" y="2996953"/>
            <a:ext cx="4066515" cy="304988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4758814" y="285699"/>
            <a:ext cx="7207044" cy="2340864"/>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98622" y="1622711"/>
              <a:ext cx="4251674" cy="3706672"/>
            </a:xfrm>
            <a:prstGeom prst="rect">
              <a:avLst/>
            </a:prstGeom>
            <a:noFill/>
          </p:spPr>
          <p:txBody>
            <a:bodyPr wrap="square" rtlCol="0">
              <a:spAutoFit/>
            </a:bodyPr>
            <a:lstStyle/>
            <a:p>
              <a:pPr algn="just" defTabSz="512064">
                <a:spcAft>
                  <a:spcPts val="600"/>
                </a:spcAft>
              </a:pPr>
              <a:r>
                <a:rPr lang="vi-VN" sz="2800" kern="1200" dirty="0">
                  <a:solidFill>
                    <a:schemeClr val="tx1"/>
                  </a:solidFill>
                  <a:latin typeface="Cambria" panose="02040503050406030204" pitchFamily="18" charset="0"/>
                  <a:ea typeface="Cambria" panose="02040503050406030204" pitchFamily="18" charset="0"/>
                </a:rPr>
                <a:t>“</a:t>
              </a:r>
              <a:r>
                <a:rPr lang="vi-VN" sz="2800" b="1" kern="1200" dirty="0">
                  <a:solidFill>
                    <a:schemeClr val="tx1"/>
                  </a:solidFill>
                  <a:latin typeface="Cambria" panose="02040503050406030204" pitchFamily="18" charset="0"/>
                  <a:ea typeface="Cambria" panose="02040503050406030204" pitchFamily="18" charset="0"/>
                </a:rPr>
                <a:t>Đất nước ngàn năm</a:t>
              </a:r>
              <a:r>
                <a:rPr lang="vi-VN" sz="2800" kern="1200" dirty="0">
                  <a:solidFill>
                    <a:schemeClr val="tx1"/>
                  </a:solidFill>
                  <a:latin typeface="Cambria" panose="02040503050406030204" pitchFamily="18" charset="0"/>
                  <a:ea typeface="Cambria" panose="02040503050406030204" pitchFamily="18" charset="0"/>
                </a:rPr>
                <a:t>” là tên gọi chung của bộ sách do nhiều tác giả viết. Bộ sách viết về các danh lam thắng cảnh, những nét đặc sắc về văn hóa và những sản vật của nhiều vùng miền trên đất nước Việt Nam ta.</a:t>
              </a:r>
            </a:p>
          </p:txBody>
        </p:sp>
      </p:grpSp>
    </p:spTree>
    <p:extLst>
      <p:ext uri="{BB962C8B-B14F-4D97-AF65-F5344CB8AC3E}">
        <p14:creationId xmlns:p14="http://schemas.microsoft.com/office/powerpoint/2010/main" val="122017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12A6A0-E231-D834-EC7A-D70FE1439A79}"/>
              </a:ext>
            </a:extLst>
          </p:cNvPr>
          <p:cNvGraphicFramePr>
            <a:graphicFrameLocks noGrp="1"/>
          </p:cNvGraphicFramePr>
          <p:nvPr>
            <p:extLst>
              <p:ext uri="{D42A27DB-BD31-4B8C-83A1-F6EECF244321}">
                <p14:modId xmlns:p14="http://schemas.microsoft.com/office/powerpoint/2010/main" val="1577265852"/>
              </p:ext>
            </p:extLst>
          </p:nvPr>
        </p:nvGraphicFramePr>
        <p:xfrm>
          <a:off x="871793" y="1466918"/>
          <a:ext cx="10287819" cy="4540590"/>
        </p:xfrm>
        <a:graphic>
          <a:graphicData uri="http://schemas.openxmlformats.org/drawingml/2006/table">
            <a:tbl>
              <a:tblPr firstRow="1" bandRow="1">
                <a:tableStyleId>{D7AC3CCA-C797-4891-BE02-D94E43425B78}</a:tableStyleId>
              </a:tblPr>
              <a:tblGrid>
                <a:gridCol w="3429273">
                  <a:extLst>
                    <a:ext uri="{9D8B030D-6E8A-4147-A177-3AD203B41FA5}">
                      <a16:colId xmlns:a16="http://schemas.microsoft.com/office/drawing/2014/main" val="481952048"/>
                    </a:ext>
                  </a:extLst>
                </a:gridCol>
                <a:gridCol w="3429273">
                  <a:extLst>
                    <a:ext uri="{9D8B030D-6E8A-4147-A177-3AD203B41FA5}">
                      <a16:colId xmlns:a16="http://schemas.microsoft.com/office/drawing/2014/main" val="2407279902"/>
                    </a:ext>
                  </a:extLst>
                </a:gridCol>
                <a:gridCol w="3429273">
                  <a:extLst>
                    <a:ext uri="{9D8B030D-6E8A-4147-A177-3AD203B41FA5}">
                      <a16:colId xmlns:a16="http://schemas.microsoft.com/office/drawing/2014/main" val="1197360794"/>
                    </a:ext>
                  </a:extLst>
                </a:gridCol>
              </a:tblGrid>
              <a:tr h="75676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600" b="1" baseline="0" dirty="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1750608757"/>
                  </a:ext>
                </a:extLst>
              </a:tr>
              <a:tr h="756765">
                <a:tc>
                  <a:txBody>
                    <a:bodyPr/>
                    <a:lstStyle/>
                    <a:p>
                      <a:r>
                        <a:rPr lang="en-US" sz="2800" dirty="0" err="1">
                          <a:latin typeface="Cambria" panose="02040503050406030204" pitchFamily="18" charset="0"/>
                          <a:ea typeface="Cambria" panose="02040503050406030204" pitchFamily="18" charset="0"/>
                        </a:rPr>
                        <a:t>Tên</a:t>
                      </a:r>
                      <a:r>
                        <a:rPr lang="en-US" sz="2800" baseline="0" dirty="0">
                          <a:latin typeface="Cambria" panose="02040503050406030204" pitchFamily="18" charset="0"/>
                          <a:ea typeface="Cambria" panose="02040503050406030204" pitchFamily="18" charset="0"/>
                        </a:rPr>
                        <a:t> </a:t>
                      </a:r>
                      <a:r>
                        <a:rPr lang="vi-VN" sz="2800" baseline="0" dirty="0">
                          <a:latin typeface="Cambria" panose="02040503050406030204" pitchFamily="18" charset="0"/>
                          <a:ea typeface="Cambria" panose="02040503050406030204" pitchFamily="18" charset="0"/>
                        </a:rPr>
                        <a:t>sách (báo)</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Tác</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giả</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Ngày</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đọc</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26595066"/>
                  </a:ext>
                </a:extLst>
              </a:tr>
              <a:tr h="756765">
                <a:tc gridSpan="3">
                  <a:txBody>
                    <a:bodyPr/>
                    <a:lstStyle/>
                    <a:p>
                      <a:r>
                        <a:rPr lang="vi-VN" sz="2800" dirty="0">
                          <a:latin typeface="Cambria" panose="02040503050406030204" pitchFamily="18" charset="0"/>
                          <a:ea typeface="Cambria" panose="02040503050406030204" pitchFamily="18" charset="0"/>
                        </a:rPr>
                        <a:t>Nội dung chính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158019698"/>
                  </a:ext>
                </a:extLst>
              </a:tr>
              <a:tr h="756765">
                <a:tc gridSpan="3">
                  <a:txBody>
                    <a:bodyPr/>
                    <a:lstStyle/>
                    <a:p>
                      <a:r>
                        <a:rPr lang="vi-VN" sz="2800" dirty="0">
                          <a:latin typeface="Cambria" panose="02040503050406030204" pitchFamily="18" charset="0"/>
                          <a:ea typeface="Cambria" panose="02040503050406030204" pitchFamily="18" charset="0"/>
                        </a:rPr>
                        <a:t>Những thông tin chính về nơi được nhắc tới</a:t>
                      </a:r>
                      <a:r>
                        <a:rPr lang="en-US" sz="2800" baseline="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105485263"/>
                  </a:ext>
                </a:extLst>
              </a:tr>
              <a:tr h="756765">
                <a:tc gridSpan="3">
                  <a:txBody>
                    <a:bodyPr/>
                    <a:lstStyle/>
                    <a:p>
                      <a:r>
                        <a:rPr lang="vi-VN" sz="2800" baseline="0" dirty="0">
                          <a:latin typeface="Cambria" panose="02040503050406030204" pitchFamily="18" charset="0"/>
                          <a:ea typeface="Cambria" panose="02040503050406030204" pitchFamily="18" charset="0"/>
                        </a:rPr>
                        <a:t>Điều thú vị đối với em</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tc>
                <a:tc hMerge="1">
                  <a:txBody>
                    <a:bodyPr/>
                    <a:lstStyle/>
                    <a:p>
                      <a:endParaRPr lang="en-US"/>
                    </a:p>
                  </a:txBody>
                  <a:tcPr/>
                </a:tc>
                <a:extLst>
                  <a:ext uri="{0D108BD9-81ED-4DB2-BD59-A6C34878D82A}">
                    <a16:rowId xmlns:a16="http://schemas.microsoft.com/office/drawing/2014/main" val="1565530493"/>
                  </a:ext>
                </a:extLst>
              </a:tr>
              <a:tr h="756765">
                <a:tc gridSpan="3">
                  <a:txBody>
                    <a:bodyPr/>
                    <a:lstStyle/>
                    <a:p>
                      <a:r>
                        <a:rPr lang="en-US" sz="2800" dirty="0" err="1">
                          <a:latin typeface="Cambria" panose="02040503050406030204" pitchFamily="18" charset="0"/>
                          <a:ea typeface="Cambria" panose="02040503050406030204" pitchFamily="18" charset="0"/>
                        </a:rPr>
                        <a:t>Mức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yêu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thích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7905558"/>
                  </a:ext>
                </a:extLst>
              </a:tr>
            </a:tbl>
          </a:graphicData>
        </a:graphic>
      </p:graphicFrame>
      <p:pic>
        <p:nvPicPr>
          <p:cNvPr id="3" name="Picture 2">
            <a:extLst>
              <a:ext uri="{FF2B5EF4-FFF2-40B4-BE49-F238E27FC236}">
                <a16:creationId xmlns:a16="http://schemas.microsoft.com/office/drawing/2014/main" id="{BEF32A31-EAFC-3704-C6AA-3116BE1F2E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11525" y="2359138"/>
            <a:ext cx="766860" cy="546743"/>
          </a:xfrm>
          <a:prstGeom prst="rect">
            <a:avLst/>
          </a:prstGeom>
        </p:spPr>
      </p:pic>
      <p:pic>
        <p:nvPicPr>
          <p:cNvPr id="4" name="Picture 3">
            <a:extLst>
              <a:ext uri="{FF2B5EF4-FFF2-40B4-BE49-F238E27FC236}">
                <a16:creationId xmlns:a16="http://schemas.microsoft.com/office/drawing/2014/main" id="{CACEF74A-496C-694C-C1EE-2752FF77DA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5728626" y="2271916"/>
            <a:ext cx="766860" cy="546743"/>
          </a:xfrm>
          <a:prstGeom prst="rect">
            <a:avLst/>
          </a:prstGeom>
        </p:spPr>
      </p:pic>
      <p:pic>
        <p:nvPicPr>
          <p:cNvPr id="5" name="Picture 4">
            <a:extLst>
              <a:ext uri="{FF2B5EF4-FFF2-40B4-BE49-F238E27FC236}">
                <a16:creationId xmlns:a16="http://schemas.microsoft.com/office/drawing/2014/main" id="{3DF627C3-ACF7-6867-D584-7983C4FA5C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8969358" y="2389903"/>
            <a:ext cx="766860" cy="546743"/>
          </a:xfrm>
          <a:prstGeom prst="rect">
            <a:avLst/>
          </a:prstGeom>
        </p:spPr>
      </p:pic>
      <p:pic>
        <p:nvPicPr>
          <p:cNvPr id="6" name="Picture 5">
            <a:extLst>
              <a:ext uri="{FF2B5EF4-FFF2-40B4-BE49-F238E27FC236}">
                <a16:creationId xmlns:a16="http://schemas.microsoft.com/office/drawing/2014/main" id="{6013038D-1B3B-01DB-DBF4-9430E05F57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75176" y="3070338"/>
            <a:ext cx="766860" cy="546743"/>
          </a:xfrm>
          <a:prstGeom prst="rect">
            <a:avLst/>
          </a:prstGeom>
        </p:spPr>
      </p:pic>
      <p:pic>
        <p:nvPicPr>
          <p:cNvPr id="7" name="Picture 6">
            <a:extLst>
              <a:ext uri="{FF2B5EF4-FFF2-40B4-BE49-F238E27FC236}">
                <a16:creationId xmlns:a16="http://schemas.microsoft.com/office/drawing/2014/main" id="{E600756D-E7FE-0EDC-30DA-D41F98A74A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7938312" y="3850169"/>
            <a:ext cx="766860" cy="546743"/>
          </a:xfrm>
          <a:prstGeom prst="rect">
            <a:avLst/>
          </a:prstGeom>
        </p:spPr>
      </p:pic>
      <p:grpSp>
        <p:nvGrpSpPr>
          <p:cNvPr id="8" name="Group 7">
            <a:extLst>
              <a:ext uri="{FF2B5EF4-FFF2-40B4-BE49-F238E27FC236}">
                <a16:creationId xmlns:a16="http://schemas.microsoft.com/office/drawing/2014/main" id="{54ADA9BD-9062-5887-14F3-D99A8A35D685}"/>
              </a:ext>
            </a:extLst>
          </p:cNvPr>
          <p:cNvGrpSpPr/>
          <p:nvPr/>
        </p:nvGrpSpPr>
        <p:grpSpPr>
          <a:xfrm>
            <a:off x="3858606" y="5294848"/>
            <a:ext cx="2937282" cy="614881"/>
            <a:chOff x="5823678" y="5037015"/>
            <a:chExt cx="2937282" cy="614881"/>
          </a:xfrm>
        </p:grpSpPr>
        <p:sp>
          <p:nvSpPr>
            <p:cNvPr id="9" name="Freeform 10">
              <a:extLst>
                <a:ext uri="{FF2B5EF4-FFF2-40B4-BE49-F238E27FC236}">
                  <a16:creationId xmlns:a16="http://schemas.microsoft.com/office/drawing/2014/main" id="{2A8ED0BE-E05B-BD31-9191-751EA8B0DBDB}"/>
                </a:ext>
              </a:extLst>
            </p:cNvPr>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0" name="Freeform 11">
              <a:extLst>
                <a:ext uri="{FF2B5EF4-FFF2-40B4-BE49-F238E27FC236}">
                  <a16:creationId xmlns:a16="http://schemas.microsoft.com/office/drawing/2014/main" id="{ACB5ABA8-948D-7503-9D74-A9D9E6C5AA05}"/>
                </a:ext>
              </a:extLst>
            </p:cNvPr>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1" name="Freeform 12">
              <a:extLst>
                <a:ext uri="{FF2B5EF4-FFF2-40B4-BE49-F238E27FC236}">
                  <a16:creationId xmlns:a16="http://schemas.microsoft.com/office/drawing/2014/main" id="{48A83A88-ECF6-1DDA-8757-E6692CA78878}"/>
                </a:ext>
              </a:extLst>
            </p:cNvPr>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2" name="Freeform 13">
              <a:extLst>
                <a:ext uri="{FF2B5EF4-FFF2-40B4-BE49-F238E27FC236}">
                  <a16:creationId xmlns:a16="http://schemas.microsoft.com/office/drawing/2014/main" id="{DC32B9A1-8FB9-2F36-DF40-A2D135AC9036}"/>
                </a:ext>
              </a:extLst>
            </p:cNvPr>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3" name="Freeform 14">
              <a:extLst>
                <a:ext uri="{FF2B5EF4-FFF2-40B4-BE49-F238E27FC236}">
                  <a16:creationId xmlns:a16="http://schemas.microsoft.com/office/drawing/2014/main" id="{02E868D7-83EF-459A-02B8-AE6096DC409F}"/>
                </a:ext>
              </a:extLst>
            </p:cNvPr>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4" name="Picture 13">
            <a:extLst>
              <a:ext uri="{FF2B5EF4-FFF2-40B4-BE49-F238E27FC236}">
                <a16:creationId xmlns:a16="http://schemas.microsoft.com/office/drawing/2014/main" id="{F3AEAB88-8817-267A-2A70-E58DC5F1D8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4624037" y="4596851"/>
            <a:ext cx="766860" cy="546743"/>
          </a:xfrm>
          <a:prstGeom prst="rect">
            <a:avLst/>
          </a:prstGeom>
        </p:spPr>
      </p:pic>
      <p:pic>
        <p:nvPicPr>
          <p:cNvPr id="16" name="Picture 15">
            <a:extLst>
              <a:ext uri="{FF2B5EF4-FFF2-40B4-BE49-F238E27FC236}">
                <a16:creationId xmlns:a16="http://schemas.microsoft.com/office/drawing/2014/main" id="{50074DBC-6BD9-6BA2-D063-48395802A851}"/>
              </a:ext>
            </a:extLst>
          </p:cNvPr>
          <p:cNvPicPr>
            <a:picLocks noChangeAspect="1"/>
          </p:cNvPicPr>
          <p:nvPr/>
        </p:nvPicPr>
        <p:blipFill>
          <a:blip r:embed="rId5"/>
          <a:stretch>
            <a:fillRect/>
          </a:stretch>
        </p:blipFill>
        <p:spPr>
          <a:xfrm>
            <a:off x="807240" y="595374"/>
            <a:ext cx="11217612" cy="1182727"/>
          </a:xfrm>
          <a:prstGeom prst="rect">
            <a:avLst/>
          </a:prstGeom>
        </p:spPr>
      </p:pic>
    </p:spTree>
    <p:extLst>
      <p:ext uri="{BB962C8B-B14F-4D97-AF65-F5344CB8AC3E}">
        <p14:creationId xmlns:p14="http://schemas.microsoft.com/office/powerpoint/2010/main" val="216787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6C7A2-1C29-71D6-D7D4-5CF5C1233A25}"/>
              </a:ext>
            </a:extLst>
          </p:cNvPr>
          <p:cNvPicPr>
            <a:picLocks noChangeAspect="1"/>
          </p:cNvPicPr>
          <p:nvPr/>
        </p:nvPicPr>
        <p:blipFill>
          <a:blip r:embed="rId3"/>
          <a:stretch>
            <a:fillRect/>
          </a:stretch>
        </p:blipFill>
        <p:spPr>
          <a:xfrm>
            <a:off x="-140879" y="496387"/>
            <a:ext cx="7784308" cy="4780635"/>
          </a:xfrm>
          <a:prstGeom prst="rect">
            <a:avLst/>
          </a:prstGeom>
        </p:spPr>
      </p:pic>
      <p:pic>
        <p:nvPicPr>
          <p:cNvPr id="3" name="Picture 2">
            <a:extLst>
              <a:ext uri="{FF2B5EF4-FFF2-40B4-BE49-F238E27FC236}">
                <a16:creationId xmlns:a16="http://schemas.microsoft.com/office/drawing/2014/main" id="{26F1D045-5EA3-2FD4-67DA-8DBD6D7D8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11983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D78C8EDF-D095-A155-257C-00B68F02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47" y="2471221"/>
            <a:ext cx="5891305" cy="4020246"/>
          </a:xfrm>
          <a:prstGeom prst="rect">
            <a:avLst/>
          </a:prstGeom>
        </p:spPr>
      </p:pic>
      <p:sp>
        <p:nvSpPr>
          <p:cNvPr id="5" name="TextBox 4">
            <a:extLst>
              <a:ext uri="{FF2B5EF4-FFF2-40B4-BE49-F238E27FC236}">
                <a16:creationId xmlns:a16="http://schemas.microsoft.com/office/drawing/2014/main" id="{D05E2834-4548-77D0-3946-B9ADC70EB3F4}"/>
              </a:ext>
            </a:extLst>
          </p:cNvPr>
          <p:cNvSpPr txBox="1"/>
          <p:nvPr/>
        </p:nvSpPr>
        <p:spPr>
          <a:xfrm>
            <a:off x="1119986" y="884903"/>
            <a:ext cx="10098620" cy="1138773"/>
          </a:xfrm>
          <a:prstGeom prst="rect">
            <a:avLst/>
          </a:prstGeom>
          <a:noFill/>
        </p:spPr>
        <p:txBody>
          <a:bodyPr wrap="square" rtlCol="0">
            <a:spAutoFit/>
          </a:bodyPr>
          <a:lstStyle/>
          <a:p>
            <a:pPr algn="just"/>
            <a:r>
              <a:rPr lang="vi-VN" sz="3400" dirty="0">
                <a:solidFill>
                  <a:schemeClr val="accent2">
                    <a:lumMod val="75000"/>
                  </a:schemeClr>
                </a:solidFill>
                <a:latin typeface="UTM Androgyne" panose="02040603050506020204" pitchFamily="18" charset="0"/>
              </a:rPr>
              <a:t>Trao đổi với bạn những điều đáng nhớ về các vùng miền đất nước được giới thiệu trong sách báo.</a:t>
            </a:r>
            <a:endParaRPr lang="en-US" sz="3400" dirty="0">
              <a:solidFill>
                <a:schemeClr val="accent2">
                  <a:lumMod val="75000"/>
                </a:schemeClr>
              </a:solidFill>
              <a:latin typeface="UTM Androgyne" panose="02040603050506020204" pitchFamily="18" charset="0"/>
            </a:endParaRPr>
          </a:p>
        </p:txBody>
      </p:sp>
    </p:spTree>
    <p:extLst>
      <p:ext uri="{BB962C8B-B14F-4D97-AF65-F5344CB8AC3E}">
        <p14:creationId xmlns:p14="http://schemas.microsoft.com/office/powerpoint/2010/main" val="236547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TotalTime>
  <Words>174</Words>
  <Application>Microsoft Office PowerPoint</Application>
  <PresentationFormat>Widescreen</PresentationFormat>
  <Paragraphs>13</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Cambria</vt:lpstr>
      <vt:lpstr>UTM Androgyne</vt:lpstr>
      <vt:lpstr>Office 主题​​</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34</cp:revision>
  <dcterms:created xsi:type="dcterms:W3CDTF">2022-09-05T06:30:37Z</dcterms:created>
  <dcterms:modified xsi:type="dcterms:W3CDTF">2024-04-05T12:31:47Z</dcterms:modified>
</cp:coreProperties>
</file>