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  <p:sldId id="265" r:id="rId7"/>
    <p:sldId id="267" r:id="rId8"/>
    <p:sldId id="268" r:id="rId9"/>
    <p:sldId id="270" r:id="rId10"/>
    <p:sldId id="269" r:id="rId11"/>
    <p:sldId id="260" r:id="rId12"/>
    <p:sldId id="273" r:id="rId13"/>
    <p:sldId id="272" r:id="rId14"/>
    <p:sldId id="274" r:id="rId15"/>
    <p:sldId id="275" r:id="rId16"/>
    <p:sldId id="271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228600" y="583707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8" y="27315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843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0626"/>
            <a:ext cx="1306129" cy="1293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43811"/>
            <a:ext cx="12077400" cy="2670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985" y="3891455"/>
            <a:ext cx="3210321" cy="11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490" y="540328"/>
            <a:ext cx="351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309" y="1496291"/>
            <a:ext cx="10203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Nhân hóa là gọi hoặc kể, tả con vật, cây cối, đồ vật, hiện tượng tự nhiên,… bằng những từ ngữ vốn được dùng để gọi hoặc kể, tả người; làm cho chúng trở nên gần gũi, sinh động hơn.</a:t>
            </a:r>
          </a:p>
        </p:txBody>
      </p:sp>
    </p:spTree>
    <p:extLst>
      <p:ext uri="{BB962C8B-B14F-4D97-AF65-F5344CB8AC3E}">
        <p14:creationId xmlns:p14="http://schemas.microsoft.com/office/powerpoint/2010/main" val="8671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4" y="1600201"/>
            <a:ext cx="11165790" cy="29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đoạn thơ dưới đây, những vật và hiện tượng tự nhiên nào được nhân hoá? Chúng được nhân hoá bằng cách nào?</a:t>
              </a:r>
              <a:endParaRPr lang="en-US" sz="6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2800" y="2119743"/>
            <a:ext cx="10604514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Đồng làng vương chút heo may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Mầm cây tỉnh giấc, vườn đầy tiếng chim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Hạt mưa 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Cây đào trước cửa 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Quất gom từng giọt nắng rơi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Làm thành quả – trăm mặt trời vàng mơ...</a:t>
            </a:r>
          </a:p>
          <a:p>
            <a:pPr algn="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(Đỗ Quang Huỳnh)</a:t>
            </a:r>
          </a:p>
        </p:txBody>
      </p: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370105"/>
            <a:chOff x="612000" y="378620"/>
            <a:chExt cx="10687371" cy="137010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37010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đoạn thơ dưới đây, những vật và hiện tượng tự nhiên nào được nhân hoá</a:t>
              </a:r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là:</a:t>
              </a:r>
              <a:endParaRPr lang="en-US" sz="6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2800" y="1891141"/>
            <a:ext cx="10604514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Đồng làng vương chút heo may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Mầm cây tỉnh giấc, vườn đầy tiếng chim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Hạt mưa 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Cây đào trước cửa 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Quất gom từng giọt nắng rơi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Làm thành quả – trăm mặt trời vàng mơ...</a:t>
            </a:r>
          </a:p>
          <a:p>
            <a:pPr algn="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(Đỗ Quang Huỳnh)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15836" y="3158836"/>
            <a:ext cx="17373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32018" y="3830781"/>
            <a:ext cx="182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76055" y="4475018"/>
            <a:ext cx="15544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4983" y="5119254"/>
            <a:ext cx="10058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945672"/>
            <a:chOff x="612000" y="337056"/>
            <a:chExt cx="10687371" cy="94567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9456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được nhân hoá bằng cách nào?</a:t>
              </a:r>
              <a:endParaRPr lang="en-US" sz="6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9943" y="1335139"/>
            <a:ext cx="1060451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 cây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tỉnh giấc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 mưa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 đào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Quất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gom từng giọt nắng rơi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8579" y="4590527"/>
            <a:ext cx="10687371" cy="1477765"/>
            <a:chOff x="612000" y="337056"/>
            <a:chExt cx="10687371" cy="868410"/>
          </a:xfrm>
        </p:grpSpPr>
        <p:sp>
          <p:nvSpPr>
            <p:cNvPr id="7" name="Rounded Rectangle 6"/>
            <p:cNvSpPr/>
            <p:nvPr/>
          </p:nvSpPr>
          <p:spPr>
            <a:xfrm>
              <a:off x="612000" y="337056"/>
              <a:ext cx="10687371" cy="868410"/>
            </a:xfrm>
            <a:prstGeom prst="round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4857" y="383722"/>
              <a:ext cx="10388330" cy="705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Chúng được nhân hóa bằng cách </a:t>
              </a:r>
              <a:r>
                <a:rPr lang="vi-VN" sz="3600" b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 tả bằng những từ ngữ vốn được dùng để tả con người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2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527704"/>
            <a:chOff x="612000" y="337056"/>
            <a:chExt cx="10687371" cy="94567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9456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8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Đặt 1 – 2 câu về con vật hoặc cây cối, trong đó có sử dụng biện pháp nhân hoá. 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15637" y="1945892"/>
            <a:ext cx="3512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036" y="2790720"/>
            <a:ext cx="971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Nàng hoa mai thật là xinh đẹp!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036" y="3482333"/>
            <a:ext cx="11111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Cô gà mái mơ </a:t>
            </a:r>
            <a:r>
              <a:rPr lang="vi-VN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khoác lên mình một chiếc áo lông óng ả như tơ.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036" y="4847758"/>
            <a:ext cx="1127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Cậu bút chì ngày nào cũng cùng tôi tới trường.</a:t>
            </a:r>
          </a:p>
        </p:txBody>
      </p:sp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91"/>
            <a:ext cx="11562991" cy="30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40752" y="521832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49531" y="575515"/>
            <a:ext cx="99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vật nào được nhân hóa trong câu:</a:t>
            </a:r>
          </a:p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“Những chị lúa phất phơ bím tóc”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899473" cy="1129886"/>
            <a:chOff x="6830721" y="2864057"/>
            <a:chExt cx="4899473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979365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lúa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bím tóc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09811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c</a:t>
              </a: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hị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795563" cy="1129886"/>
            <a:chOff x="6830721" y="4714800"/>
            <a:chExt cx="479556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87545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phất phơ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071747" y="661612"/>
            <a:ext cx="10228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vật nào được nhân hóa trong câu:</a:t>
            </a:r>
          </a:p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Anh gà trống vươn cổ gáy vang”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065041" y="2968927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g</a:t>
              </a:r>
              <a:r>
                <a:rPr kumimoji="0" lang="en-US" sz="5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à</a:t>
              </a:r>
              <a:r>
                <a:rPr kumimoji="0" lang="en-US" sz="5400" b="1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trống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anh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gáy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1513" y="4765749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cổ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572020" y="508769"/>
            <a:ext cx="1115817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713851" y="689487"/>
            <a:ext cx="110163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vật trong câu được nhân hóa bằng cách nào?</a:t>
            </a:r>
          </a:p>
          <a:p>
            <a:pPr algn="ctr"/>
            <a:r>
              <a:rPr lang="en-US" sz="3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Những cậu tre bá vai nhau thì thầm đứng học”</a:t>
            </a:r>
            <a:endParaRPr lang="en-US" sz="3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3982345" y="513833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Cả A và 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2912640"/>
            <a:ext cx="4537107" cy="1804517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82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Gọi vật</a:t>
              </a:r>
              <a:r>
                <a:rPr lang="en-US" sz="4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bằng từ để gọi người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2860494"/>
            <a:ext cx="4537107" cy="1797545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3750829" cy="83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Tả vật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bằng từ để tả người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430492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475934" y="4956800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47421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8079031" y="534234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474213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3513240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9" y="1947334"/>
            <a:ext cx="11368150" cy="29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12" y="516476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704109" y="2245579"/>
            <a:ext cx="9580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Viết: Tìm hiểu cách viết đoạn văn tưởng tượng.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1930401"/>
            <a:ext cx="10915044" cy="2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569660"/>
            <a:chOff x="612000" y="323341"/>
            <a:chExt cx="10687371" cy="1569660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từ in đậm trong đoạn văn dưới đây dùng để gọi con vật nào? Em có nhận xét gì về cách dùng những từ đó trong đoạn văn?</a:t>
              </a:r>
              <a:endPara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1947337"/>
            <a:ext cx="11480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Mùa xuân, ngày nào cũng là ngày hội. Muôn loài vật trên đồng lũ lượt kéo nhau đi. Những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chuồn ớt đỏ thắm như ngọn lửa. Những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chuồn chuồn kim nhịn ăn để thân hình mảnh dẻ, mắt to, mình nhỏ xíu, thướt tha bay lượn.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bọ ngựa vung gươm tập múa võ trên những chiếc lá to.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cánh cam diêm dúa,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cào cào xoè áo lụa đỏm dáng,... Đạo mạo như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giang,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dẽ cũng vui vẻ dạo chơi trên bờ đầm. </a:t>
            </a:r>
          </a:p>
          <a:p>
            <a:pPr algn="r"/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(Theo Xuân Quỳnh)</a:t>
            </a: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5" y="1122300"/>
            <a:ext cx="11513328" cy="52313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từ in đậm trong đoạn văn dưới đây dùng để gọi con vật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16489"/>
              </p:ext>
            </p:extLst>
          </p:nvPr>
        </p:nvGraphicFramePr>
        <p:xfrm>
          <a:off x="1187159" y="1769532"/>
          <a:ext cx="9736668" cy="48388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47068">
                  <a:extLst>
                    <a:ext uri="{9D8B030D-6E8A-4147-A177-3AD203B41FA5}">
                      <a16:colId xmlns:a16="http://schemas.microsoft.com/office/drawing/2014/main" val="3490721208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275726591"/>
                    </a:ext>
                  </a:extLst>
                </a:gridCol>
              </a:tblGrid>
              <a:tr h="63258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in đậm</a:t>
                      </a:r>
                      <a:r>
                        <a:rPr lang="en-US" sz="32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32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</a:t>
                      </a:r>
                      <a:r>
                        <a:rPr lang="en-US" sz="32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vật </a:t>
                      </a:r>
                      <a:endParaRPr lang="en-US" sz="32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641098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56523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6662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83459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4166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61661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1136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8667" y="2387601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Chuồn chuồn ớt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8667" y="3062786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Chuồn chuồn kim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667" y="384589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 ngựa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667" y="4551938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Cánh cam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667" y="522712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Cào cào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8667" y="5900254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Giang, dẽ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6076" y="342801"/>
            <a:ext cx="10687371" cy="1530934"/>
            <a:chOff x="612000" y="337056"/>
            <a:chExt cx="10687371" cy="1530934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7" y="400655"/>
              <a:ext cx="1060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4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có nhận xét gì về cách dùng những từ đó trong đoạn văn?</a:t>
              </a:r>
              <a:endPara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6076" y="2184400"/>
            <a:ext cx="10818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 của các từ hô gọi trên làm cho các con vật trong đoạn văn trở nên sinh động, gần gũi với con người hơn. </a:t>
            </a:r>
          </a:p>
          <a:p>
            <a:pPr marL="571500" indent="-571500" algn="just">
              <a:buFontTx/>
              <a:buChar char="-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viết về những con vật như nói về con người.</a:t>
            </a:r>
          </a:p>
        </p:txBody>
      </p:sp>
    </p:spTree>
    <p:extLst>
      <p:ext uri="{BB962C8B-B14F-4D97-AF65-F5344CB8AC3E}">
        <p14:creationId xmlns:p14="http://schemas.microsoft.com/office/powerpoint/2010/main" val="16899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83" y="2227089"/>
            <a:ext cx="3870119" cy="4630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trong đoạn thơ dưới đây những từ ngữ chỉ hoạt động, đặc điểm của người được dùng để tả các vật hoặc hiện tượng tự nhiên.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3332" y="2227089"/>
            <a:ext cx="10035502" cy="4383764"/>
            <a:chOff x="793332" y="2227089"/>
            <a:chExt cx="10035502" cy="4383764"/>
          </a:xfrm>
        </p:grpSpPr>
        <p:sp>
          <p:nvSpPr>
            <p:cNvPr id="7" name="TextBox 6"/>
            <p:cNvSpPr txBox="1"/>
            <p:nvPr/>
          </p:nvSpPr>
          <p:spPr>
            <a:xfrm>
              <a:off x="793332" y="2227089"/>
              <a:ext cx="3300190" cy="438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Bụi tre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Tần ngần 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ỡ tóc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 bưởi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Đu đưa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Bế lũ con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 tròn 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Trọc l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ó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3522" y="2227089"/>
              <a:ext cx="3300190" cy="388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Chớp 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Rạch ngang trời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 khốc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Sấm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Ghé xuống sân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Khanh khách</a:t>
              </a:r>
            </a:p>
            <a:p>
              <a:pPr>
                <a:lnSpc>
                  <a:spcPct val="11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ười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8644" y="2227089"/>
              <a:ext cx="3300190" cy="384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 dừa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Sải tay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Ngọn mùng tơi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Nhảy múa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Mưa...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0351" y="6037830"/>
              <a:ext cx="3860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Trần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Đăng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Khoa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2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29" y="2102397"/>
            <a:ext cx="3870119" cy="4630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trong đoạn thơ dưới đây những từ ngữ chỉ hoạt động, đặc điểm của người được dùng để tả các vật hoặc hiện tượng tự nhiên.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37659"/>
              </p:ext>
            </p:extLst>
          </p:nvPr>
        </p:nvGraphicFramePr>
        <p:xfrm>
          <a:off x="813085" y="2276749"/>
          <a:ext cx="8829679" cy="43546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89918">
                  <a:extLst>
                    <a:ext uri="{9D8B030D-6E8A-4147-A177-3AD203B41FA5}">
                      <a16:colId xmlns:a16="http://schemas.microsoft.com/office/drawing/2014/main" val="3490721208"/>
                    </a:ext>
                  </a:extLst>
                </a:gridCol>
                <a:gridCol w="5439761">
                  <a:extLst>
                    <a:ext uri="{9D8B030D-6E8A-4147-A177-3AD203B41FA5}">
                      <a16:colId xmlns:a16="http://schemas.microsoft.com/office/drawing/2014/main" val="2275726591"/>
                    </a:ext>
                  </a:extLst>
                </a:gridCol>
              </a:tblGrid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Bụi tre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56523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Hàng bưởi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46662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183459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Sấm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4166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Cây dừa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461661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Ngọn mùng tơi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81136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25043" y="220056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tần ngần, gỡ tóc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043" y="2858815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bế lũ con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5043" y="3489525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rạch ngang trời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2938" y="4142624"/>
            <a:ext cx="535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 xuống sân, khanh  khách cười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2156" y="5318700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sải tay bơi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6803" y="5921556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nhảy múa</a:t>
            </a:r>
          </a:p>
        </p:txBody>
      </p:sp>
    </p:spTree>
    <p:extLst>
      <p:ext uri="{BB962C8B-B14F-4D97-AF65-F5344CB8AC3E}">
        <p14:creationId xmlns:p14="http://schemas.microsoft.com/office/powerpoint/2010/main" val="13912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7546833" y="3654037"/>
            <a:ext cx="1347785" cy="12611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63689" y="654528"/>
            <a:ext cx="6896984" cy="2525090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6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vật, cây cối, đồ vật, hiện tượng tự nhiên,… bằng những từ ngữ vốn được dùng để gọi người.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160" y="3654037"/>
            <a:ext cx="6896984" cy="2525090"/>
            <a:chOff x="612000" y="337056"/>
            <a:chExt cx="10687371" cy="1800992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4857" y="413367"/>
              <a:ext cx="10604514" cy="16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Kể, tả 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 vật, cây cối, đồ vật, hiện tượng tự nhiên,… bằng những từ ngữ vốn được dùng để kể, tả người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7460673" y="1874118"/>
            <a:ext cx="1454727" cy="8483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811489" y="1689169"/>
            <a:ext cx="2888673" cy="29981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 PHÁP NHÂN HÓA</a:t>
            </a:r>
          </a:p>
        </p:txBody>
      </p:sp>
    </p:spTree>
    <p:extLst>
      <p:ext uri="{BB962C8B-B14F-4D97-AF65-F5344CB8AC3E}">
        <p14:creationId xmlns:p14="http://schemas.microsoft.com/office/powerpoint/2010/main" val="4835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903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34</cp:revision>
  <dcterms:created xsi:type="dcterms:W3CDTF">2023-09-24T11:37:25Z</dcterms:created>
  <dcterms:modified xsi:type="dcterms:W3CDTF">2024-11-14T05:03:42Z</dcterms:modified>
</cp:coreProperties>
</file>