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9" r:id="rId2"/>
  </p:sldMasterIdLst>
  <p:notesMasterIdLst>
    <p:notesMasterId r:id="rId23"/>
  </p:notesMasterIdLst>
  <p:sldIdLst>
    <p:sldId id="276" r:id="rId3"/>
    <p:sldId id="278" r:id="rId4"/>
    <p:sldId id="277" r:id="rId5"/>
    <p:sldId id="279" r:id="rId6"/>
    <p:sldId id="257" r:id="rId7"/>
    <p:sldId id="264" r:id="rId8"/>
    <p:sldId id="265" r:id="rId9"/>
    <p:sldId id="266" r:id="rId10"/>
    <p:sldId id="267" r:id="rId11"/>
    <p:sldId id="268" r:id="rId12"/>
    <p:sldId id="280" r:id="rId13"/>
    <p:sldId id="271" r:id="rId14"/>
    <p:sldId id="270" r:id="rId15"/>
    <p:sldId id="272" r:id="rId16"/>
    <p:sldId id="275" r:id="rId17"/>
    <p:sldId id="273" r:id="rId18"/>
    <p:sldId id="281" r:id="rId19"/>
    <p:sldId id="282" r:id="rId20"/>
    <p:sldId id="283" r:id="rId21"/>
    <p:sldId id="274" r:id="rId22"/>
  </p:sldIdLst>
  <p:sldSz cx="12192000" cy="6858000"/>
  <p:notesSz cx="6858000" cy="9144000"/>
  <p:embeddedFontLst>
    <p:embeddedFont>
      <p:font typeface="等线" panose="02010600030101010101" pitchFamily="2" charset="-122"/>
      <p:regular r:id="rId24"/>
    </p:embeddedFont>
    <p:embeddedFont>
      <p:font typeface="#9Slide07 HoneyCream" panose="020B0604020202020204" charset="0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HP001 4 hàng" panose="020B060402020202020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0FD"/>
    <a:srgbClr val="E6E6E6"/>
    <a:srgbClr val="D1C3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65" d="100"/>
          <a:sy n="65" d="100"/>
        </p:scale>
        <p:origin x="66" y="17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E8D8C-562F-4851-B13A-6098DAE2061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4035B-86F3-46DA-BC83-FF53442B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9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771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997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59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706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76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732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05E03-FEF0-4871-9C00-58A96A16CF1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810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731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047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2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021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165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245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23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2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40000"/>
                  <a:lumOff val="6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0852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1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bg>
      <p:bgPr>
        <a:solidFill>
          <a:srgbClr val="F5E0FD">
            <a:alpha val="8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221942" y="1752858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035832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3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5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7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31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02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F9626-E104-4E6B-A2C0-BAE15BD7EC48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40000"/>
                  <a:lumOff val="6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2138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40000"/>
                  <a:lumOff val="6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7814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40000"/>
                  <a:lumOff val="6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3912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9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862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F9626-E104-4E6B-A2C0-BAE15BD7EC48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9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8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89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96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microsoft.com/office/2007/relationships/hdphoto" Target="../media/hdphoto4.wdp"/><Relationship Id="rId4" Type="http://schemas.openxmlformats.org/officeDocument/2006/relationships/image" Target="../media/image36.png"/><Relationship Id="rId9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3771900" y="762000"/>
            <a:ext cx="8089900" cy="3517900"/>
          </a:xfrm>
          <a:prstGeom prst="wedgeEllipseCallout">
            <a:avLst>
              <a:gd name="adj1" fmla="val -47115"/>
              <a:gd name="adj2" fmla="val 78886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 chào các bạn, tớ là MiMi. 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 nay, ở lớp, bạn tớ đã đố tớ viết 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cụm từ sau: 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“trường tiểu học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lâm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quận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long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biên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4"/>
          <a:stretch/>
        </p:blipFill>
        <p:spPr>
          <a:xfrm>
            <a:off x="-343696" y="986924"/>
            <a:ext cx="4774024" cy="61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3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84919" y="1101811"/>
            <a:ext cx="939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vi-VN" altLang="en-US" sz="54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Tiểu học Quang Trung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6098" y="2140053"/>
            <a:ext cx="2326021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66979" y="2140053"/>
            <a:ext cx="2608406" cy="923330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 học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8948" y="2140053"/>
            <a:ext cx="3856890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Quang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Trung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50102" y="4064787"/>
            <a:ext cx="939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vi-VN" altLang="en-US" sz="54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máy Thủy điện Hòa Bình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39428" y="5181289"/>
            <a:ext cx="2732158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máy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08718" y="5181289"/>
            <a:ext cx="3041217" cy="923330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Thủy điện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822278" y="5181289"/>
            <a:ext cx="2794355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Bình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66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41" y="2099933"/>
            <a:ext cx="12345470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3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350292" y="1366089"/>
            <a:ext cx="2746265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 NHỚ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43163" y="2197086"/>
            <a:ext cx="949023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 tắc viết tên các cơ quan, </a:t>
            </a:r>
            <a:r>
              <a:rPr lang="en-US" altLang="en-US" sz="5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altLang="en-US" sz="5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 chức: Viết hoa chữ cái đầu của từng bộ phận tạo thành tên.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95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0930" y="1939987"/>
            <a:ext cx="10732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vi-VN" alt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hành viết tên cơ quan, tổ chức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"/>
          <p:cNvSpPr/>
          <p:nvPr/>
        </p:nvSpPr>
        <p:spPr>
          <a:xfrm>
            <a:off x="2252097" y="3115410"/>
            <a:ext cx="6593520" cy="1106905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rgbClr val="D1C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Tên trường học của em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"/>
          <p:cNvSpPr/>
          <p:nvPr/>
        </p:nvSpPr>
        <p:spPr>
          <a:xfrm>
            <a:off x="4533498" y="4509069"/>
            <a:ext cx="7206187" cy="1756977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rgbClr val="F5E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Tên một cơ quan, tổ chức </a:t>
            </a:r>
          </a:p>
          <a:p>
            <a:pPr algn="ctr"/>
            <a:r>
              <a:rPr lang="vi-VN" sz="44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ở địa phương em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87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0521" y="2906915"/>
            <a:ext cx="9072881" cy="215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........................................................................................................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5843" y="1831203"/>
            <a:ext cx="7613559" cy="1015663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6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trường học của em: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35402" y="3265929"/>
            <a:ext cx="939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</a:t>
            </a:r>
            <a:r>
              <a:rPr kumimoji="0" lang="vi-VN" altLang="en-US" sz="4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 Tiểu học </a:t>
            </a:r>
            <a:r>
              <a:rPr lang="en-US" altLang="en-US" sz="4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Ngọc</a:t>
            </a:r>
            <a:r>
              <a:rPr lang="en-US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Lâm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97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0521" y="2906915"/>
            <a:ext cx="9072881" cy="215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........................................................................................................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5081" y="1948602"/>
            <a:ext cx="7535717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một cơ quan, tổ chức: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94000" y="2764805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Ủy</a:t>
            </a:r>
            <a:r>
              <a:rPr lang="vi-VN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ban Nhân dân </a:t>
            </a:r>
            <a:r>
              <a:rPr lang="en-US" altLang="en-US" sz="4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quận</a:t>
            </a:r>
            <a:r>
              <a:rPr lang="vi-VN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2757577" y="3878321"/>
            <a:ext cx="31810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Long </a:t>
            </a:r>
            <a:r>
              <a:rPr lang="en-US" altLang="en-US" sz="4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Biên</a:t>
            </a:r>
            <a:endParaRPr lang="en-US" altLang="en-US" sz="4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72" y="1476004"/>
            <a:ext cx="5040293" cy="2835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872" y="3101604"/>
            <a:ext cx="5040293" cy="283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722" r="7444" b="29930"/>
          <a:stretch/>
        </p:blipFill>
        <p:spPr>
          <a:xfrm>
            <a:off x="1600200" y="1543051"/>
            <a:ext cx="10429876" cy="28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8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23" b="93300" l="63043" r="81232">
                        <a14:foregroundMark x1="69574" y1="32589" x2="69574" y2="32589"/>
                        <a14:foregroundMark x1="71186" y1="30356" x2="71186" y2="30356"/>
                        <a14:foregroundMark x1="74246" y1="31266" x2="74246" y2="31266"/>
                        <a14:foregroundMark x1="75982" y1="29942" x2="75982" y2="29942"/>
                        <a14:foregroundMark x1="73377" y1="21919" x2="73377" y2="21919"/>
                        <a14:foregroundMark x1="74246" y1="19603" x2="74246" y2="19603"/>
                        <a14:foregroundMark x1="71765" y1="19024" x2="71765" y2="19024"/>
                        <a14:foregroundMark x1="71765" y1="17287" x2="71765" y2="17287"/>
                        <a14:foregroundMark x1="65068" y1="30521" x2="65068" y2="30521"/>
                        <a14:backgroundMark x1="63621" y1="9264" x2="63621" y2="9264"/>
                        <a14:backgroundMark x1="67259" y1="9429" x2="67259" y2="9429"/>
                        <a14:backgroundMark x1="65358" y1="15385" x2="65358" y2="15385"/>
                        <a14:backgroundMark x1="65151" y1="18280" x2="65358" y2="19024"/>
                        <a14:backgroundMark x1="66226" y1="20347" x2="66804" y2="21671"/>
                        <a14:backgroundMark x1="67673" y1="23077" x2="67673" y2="23077"/>
                        <a14:backgroundMark x1="68127" y1="19438" x2="68127" y2="19438"/>
                        <a14:backgroundMark x1="67673" y1="15798" x2="67673" y2="15798"/>
                        <a14:backgroundMark x1="67838" y1="13317" x2="67838" y2="13317"/>
                        <a14:backgroundMark x1="68334" y1="11580" x2="68334" y2="11580"/>
                        <a14:backgroundMark x1="68499" y1="8685" x2="68499" y2="8685"/>
                        <a14:backgroundMark x1="67838" y1="8519" x2="67838" y2="8519"/>
                        <a14:backgroundMark x1="67177" y1="8850" x2="67177" y2="8850"/>
                        <a14:backgroundMark x1="65936" y1="9429" x2="65936" y2="9429"/>
                        <a14:backgroundMark x1="64986" y1="9429" x2="64986" y2="9429"/>
                        <a14:backgroundMark x1="63332" y1="10008" x2="63332" y2="10008"/>
                        <a14:backgroundMark x1="63828" y1="21175" x2="63828" y2="21175"/>
                        <a14:backgroundMark x1="63828" y1="21175" x2="63043" y2="23656"/>
                        <a14:backgroundMark x1="64862" y1="24566" x2="64986" y2="25310"/>
                        <a14:backgroundMark x1="65854" y1="27461" x2="66308" y2="27461"/>
                        <a14:backgroundMark x1="66804" y1="26468" x2="66804" y2="26468"/>
                        <a14:backgroundMark x1="66598" y1="26137" x2="66598" y2="26137"/>
                        <a14:backgroundMark x1="64696" y1="25889" x2="64696" y2="25889"/>
                        <a14:backgroundMark x1="63828" y1="24979" x2="63828" y2="24979"/>
                        <a14:backgroundMark x1="63911" y1="30356" x2="63911" y2="30356"/>
                        <a14:backgroundMark x1="63621" y1="31100" x2="63621" y2="31100"/>
                        <a14:backgroundMark x1="63828" y1="37055" x2="64117" y2="37221"/>
                        <a14:backgroundMark x1="64407" y1="37634" x2="64407" y2="37634"/>
                        <a14:backgroundMark x1="66143" y1="37800" x2="66391" y2="37800"/>
                        <a14:backgroundMark x1="66391" y1="37634" x2="66391" y2="37634"/>
                        <a14:backgroundMark x1="66680" y1="37221" x2="66680" y2="37221"/>
                        <a14:backgroundMark x1="66391" y1="39537" x2="66391" y2="39537"/>
                        <a14:backgroundMark x1="66226" y1="39537" x2="66226" y2="39537"/>
                        <a14:backgroundMark x1="66226" y1="39537" x2="66226" y2="39537"/>
                        <a14:backgroundMark x1="66391" y1="39702" x2="66391" y2="39702"/>
                        <a14:backgroundMark x1="66598" y1="39702" x2="67383" y2="39702"/>
                        <a14:backgroundMark x1="67673" y1="39702" x2="67673" y2="39702"/>
                        <a14:backgroundMark x1="67962" y1="28205" x2="67962" y2="28205"/>
                        <a14:backgroundMark x1="68045" y1="22829" x2="68045" y2="22829"/>
                        <a14:backgroundMark x1="66680" y1="23242" x2="66680" y2="23242"/>
                        <a14:backgroundMark x1="65151" y1="17701" x2="65151" y2="17701"/>
                        <a14:backgroundMark x1="64117" y1="15385" x2="64117" y2="15385"/>
                        <a14:backgroundMark x1="65151" y1="14061" x2="65151" y2="14061"/>
                        <a14:backgroundMark x1="65647" y1="13482" x2="66226" y2="13317"/>
                        <a14:backgroundMark x1="68045" y1="11580" x2="68045" y2="11580"/>
                        <a14:backgroundMark x1="65936" y1="16543" x2="65730" y2="17701"/>
                        <a14:backgroundMark x1="65440" y1="22829" x2="65440" y2="22829"/>
                        <a14:backgroundMark x1="64324" y1="22084" x2="64324" y2="22084"/>
                        <a14:backgroundMark x1="69202" y1="25889" x2="69202" y2="25889"/>
                        <a14:backgroundMark x1="75196" y1="26303" x2="75196" y2="2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11" r="18181" b="49775"/>
          <a:stretch/>
        </p:blipFill>
        <p:spPr>
          <a:xfrm>
            <a:off x="7205523" y="1525604"/>
            <a:ext cx="3738401" cy="533239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9182502" y="144379"/>
            <a:ext cx="2916454" cy="2435191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viết </a:t>
            </a:r>
          </a:p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 này nè!</a:t>
            </a:r>
            <a:endParaRPr lang="en-US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1D88BF-3130-05B3-D256-93C164CAD68C}"/>
              </a:ext>
            </a:extLst>
          </p:cNvPr>
          <p:cNvSpPr/>
          <p:nvPr/>
        </p:nvSpPr>
        <p:spPr>
          <a:xfrm>
            <a:off x="3411301" y="2246854"/>
            <a:ext cx="48279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 tiểu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học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Ngọc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Lâm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, quận 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long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Biên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93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0521" y="2906915"/>
            <a:ext cx="9072881" cy="215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........................................................................................................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3956" y="1285690"/>
            <a:ext cx="3479607" cy="1015663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vi-VN" altLang="en-US" sz="6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VIẾT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10111" y="2845955"/>
            <a:ext cx="9919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Trường Tiểu học </a:t>
            </a:r>
            <a:r>
              <a:rPr lang="en-US" altLang="en-US" sz="4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Ngọc</a:t>
            </a:r>
            <a:r>
              <a:rPr lang="en-US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Lâm</a:t>
            </a:r>
            <a:r>
              <a:rPr lang="vi-VN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</a:t>
            </a:r>
          </a:p>
        </p:txBody>
      </p:sp>
      <p:sp>
        <p:nvSpPr>
          <p:cNvPr id="2" name="Rectangle 1"/>
          <p:cNvSpPr/>
          <p:nvPr/>
        </p:nvSpPr>
        <p:spPr>
          <a:xfrm>
            <a:off x="3396928" y="3982626"/>
            <a:ext cx="47343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vi-VN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quận </a:t>
            </a:r>
            <a:r>
              <a:rPr lang="en-US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Long </a:t>
            </a:r>
            <a:r>
              <a:rPr lang="en-US" altLang="en-US" sz="4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Biên</a:t>
            </a:r>
            <a:endParaRPr lang="en-US" altLang="en-US" sz="4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20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23" b="93300" l="63043" r="81232">
                        <a14:foregroundMark x1="69574" y1="32589" x2="69574" y2="32589"/>
                        <a14:foregroundMark x1="71186" y1="30356" x2="71186" y2="30356"/>
                        <a14:foregroundMark x1="74246" y1="31266" x2="74246" y2="31266"/>
                        <a14:foregroundMark x1="75982" y1="29942" x2="75982" y2="29942"/>
                        <a14:foregroundMark x1="73377" y1="21919" x2="73377" y2="21919"/>
                        <a14:foregroundMark x1="74246" y1="19603" x2="74246" y2="19603"/>
                        <a14:foregroundMark x1="71765" y1="19024" x2="71765" y2="19024"/>
                        <a14:foregroundMark x1="71765" y1="17287" x2="71765" y2="17287"/>
                        <a14:foregroundMark x1="65068" y1="30521" x2="65068" y2="30521"/>
                        <a14:backgroundMark x1="63621" y1="9264" x2="63621" y2="9264"/>
                        <a14:backgroundMark x1="67259" y1="9429" x2="67259" y2="9429"/>
                        <a14:backgroundMark x1="65358" y1="15385" x2="65358" y2="15385"/>
                        <a14:backgroundMark x1="65151" y1="18280" x2="65358" y2="19024"/>
                        <a14:backgroundMark x1="66226" y1="20347" x2="66804" y2="21671"/>
                        <a14:backgroundMark x1="67673" y1="23077" x2="67673" y2="23077"/>
                        <a14:backgroundMark x1="68127" y1="19438" x2="68127" y2="19438"/>
                        <a14:backgroundMark x1="67673" y1="15798" x2="67673" y2="15798"/>
                        <a14:backgroundMark x1="67838" y1="13317" x2="67838" y2="13317"/>
                        <a14:backgroundMark x1="68334" y1="11580" x2="68334" y2="11580"/>
                        <a14:backgroundMark x1="68499" y1="8685" x2="68499" y2="8685"/>
                        <a14:backgroundMark x1="67838" y1="8519" x2="67838" y2="8519"/>
                        <a14:backgroundMark x1="67177" y1="8850" x2="67177" y2="8850"/>
                        <a14:backgroundMark x1="65936" y1="9429" x2="65936" y2="9429"/>
                        <a14:backgroundMark x1="64986" y1="9429" x2="64986" y2="9429"/>
                        <a14:backgroundMark x1="63332" y1="10008" x2="63332" y2="10008"/>
                        <a14:backgroundMark x1="63828" y1="21175" x2="63828" y2="21175"/>
                        <a14:backgroundMark x1="63828" y1="21175" x2="63043" y2="23656"/>
                        <a14:backgroundMark x1="64862" y1="24566" x2="64986" y2="25310"/>
                        <a14:backgroundMark x1="65854" y1="27461" x2="66308" y2="27461"/>
                        <a14:backgroundMark x1="66804" y1="26468" x2="66804" y2="26468"/>
                        <a14:backgroundMark x1="66598" y1="26137" x2="66598" y2="26137"/>
                        <a14:backgroundMark x1="64696" y1="25889" x2="64696" y2="25889"/>
                        <a14:backgroundMark x1="63828" y1="24979" x2="63828" y2="24979"/>
                        <a14:backgroundMark x1="63911" y1="30356" x2="63911" y2="30356"/>
                        <a14:backgroundMark x1="63621" y1="31100" x2="63621" y2="31100"/>
                        <a14:backgroundMark x1="63828" y1="37055" x2="64117" y2="37221"/>
                        <a14:backgroundMark x1="64407" y1="37634" x2="64407" y2="37634"/>
                        <a14:backgroundMark x1="66143" y1="37800" x2="66391" y2="37800"/>
                        <a14:backgroundMark x1="66391" y1="37634" x2="66391" y2="37634"/>
                        <a14:backgroundMark x1="66680" y1="37221" x2="66680" y2="37221"/>
                        <a14:backgroundMark x1="66391" y1="39537" x2="66391" y2="39537"/>
                        <a14:backgroundMark x1="66226" y1="39537" x2="66226" y2="39537"/>
                        <a14:backgroundMark x1="66226" y1="39537" x2="66226" y2="39537"/>
                        <a14:backgroundMark x1="66391" y1="39702" x2="66391" y2="39702"/>
                        <a14:backgroundMark x1="66598" y1="39702" x2="67383" y2="39702"/>
                        <a14:backgroundMark x1="67673" y1="39702" x2="67673" y2="39702"/>
                        <a14:backgroundMark x1="67962" y1="28205" x2="67962" y2="28205"/>
                        <a14:backgroundMark x1="68045" y1="22829" x2="68045" y2="22829"/>
                        <a14:backgroundMark x1="66680" y1="23242" x2="66680" y2="23242"/>
                        <a14:backgroundMark x1="65151" y1="17701" x2="65151" y2="17701"/>
                        <a14:backgroundMark x1="64117" y1="15385" x2="64117" y2="15385"/>
                        <a14:backgroundMark x1="65151" y1="14061" x2="65151" y2="14061"/>
                        <a14:backgroundMark x1="65647" y1="13482" x2="66226" y2="13317"/>
                        <a14:backgroundMark x1="68045" y1="11580" x2="68045" y2="11580"/>
                        <a14:backgroundMark x1="65936" y1="16543" x2="65730" y2="17701"/>
                        <a14:backgroundMark x1="65440" y1="22829" x2="65440" y2="22829"/>
                        <a14:backgroundMark x1="64324" y1="22084" x2="64324" y2="22084"/>
                        <a14:backgroundMark x1="69202" y1="25889" x2="69202" y2="25889"/>
                        <a14:backgroundMark x1="75196" y1="26303" x2="75196" y2="2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11" r="18181" b="49775"/>
          <a:stretch/>
        </p:blipFill>
        <p:spPr>
          <a:xfrm>
            <a:off x="7205523" y="1525604"/>
            <a:ext cx="3738401" cy="53323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1301" y="2246854"/>
            <a:ext cx="48279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 tiểu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học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Ngọc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Lâm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, quận 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long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Biên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9182502" y="144379"/>
            <a:ext cx="2916454" cy="2435191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viết </a:t>
            </a:r>
          </a:p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 này nè!</a:t>
            </a:r>
            <a:endParaRPr lang="en-US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0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473" y="905096"/>
            <a:ext cx="790110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0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65" b="100000" l="60976" r="75610">
                        <a14:foregroundMark x1="73956" y1="55583" x2="73956" y2="55583"/>
                        <a14:foregroundMark x1="73584" y1="55418" x2="73584" y2="55418"/>
                        <a14:foregroundMark x1="73584" y1="59801" x2="73584" y2="59801"/>
                        <a14:foregroundMark x1="67673" y1="77419" x2="67673" y2="77419"/>
                        <a14:foregroundMark x1="71104" y1="77006" x2="71104" y2="77006"/>
                        <a14:foregroundMark x1="70608" y1="74524" x2="70608" y2="74524"/>
                        <a14:foregroundMark x1="68127" y1="73532" x2="68127" y2="73532"/>
                        <a14:foregroundMark x1="67838" y1="75269" x2="67838" y2="75269"/>
                        <a14:foregroundMark x1="66515" y1="75103" x2="66515" y2="75103"/>
                        <a14:foregroundMark x1="65854" y1="77585" x2="65854" y2="77585"/>
                        <a14:foregroundMark x1="70153" y1="77998" x2="70318" y2="77419"/>
                        <a14:foregroundMark x1="69574" y1="76840" x2="69574" y2="76840"/>
                        <a14:foregroundMark x1="68417" y1="73366" x2="68417" y2="73366"/>
                        <a14:foregroundMark x1="69492" y1="73366" x2="69492" y2="73366"/>
                        <a14:foregroundMark x1="68623" y1="75848" x2="68623" y2="75848"/>
                        <a14:foregroundMark x1="66887" y1="73366" x2="66887" y2="73366"/>
                        <a14:foregroundMark x1="66598" y1="76427" x2="66598" y2="76427"/>
                        <a14:foregroundMark x1="67755" y1="73201" x2="67755" y2="73201"/>
                        <a14:foregroundMark x1="67549" y1="73945" x2="67549" y2="73945"/>
                        <a14:foregroundMark x1="70897" y1="91729" x2="70897" y2="91729"/>
                        <a14:foregroundMark x1="69285" y1="72043" x2="69285" y2="72043"/>
                        <a14:foregroundMark x1="69657" y1="72043" x2="69657" y2="72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22" t="51947" r="24498"/>
          <a:stretch/>
        </p:blipFill>
        <p:spPr>
          <a:xfrm>
            <a:off x="7642459" y="1472664"/>
            <a:ext cx="3417284" cy="59590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11301" y="2246854"/>
            <a:ext cx="48279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 tiểu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học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Ngọc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Lâm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, quận 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long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Biên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9182502" y="144379"/>
            <a:ext cx="2916454" cy="2435191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 không </a:t>
            </a:r>
          </a:p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bạn nhỉ?</a:t>
            </a:r>
            <a:endParaRPr lang="en-US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64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78" y="2112506"/>
            <a:ext cx="12357663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7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925">
            <a:off x="83762" y="4238474"/>
            <a:ext cx="1340207" cy="2758637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" y="4786598"/>
            <a:ext cx="741329" cy="2071402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66986"/>
            <a:ext cx="1040661" cy="991013"/>
          </a:xfrm>
          <a:prstGeom prst="rect">
            <a:avLst/>
          </a:prstGeom>
        </p:spPr>
      </p:pic>
      <p:pic>
        <p:nvPicPr>
          <p:cNvPr id="2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401300"/>
            <a:ext cx="2372637" cy="1456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840" r="98068">
                        <a14:backgroundMark x1="45170" y1="966" x2="45170" y2="966"/>
                        <a14:backgroundMark x1="58878" y1="1771" x2="58878" y2="1771"/>
                        <a14:backgroundMark x1="57314" y1="966" x2="57314" y2="966"/>
                        <a14:backgroundMark x1="55750" y1="805" x2="55750" y2="805"/>
                        <a14:backgroundMark x1="29071" y1="97585" x2="39006" y2="97585"/>
                        <a14:backgroundMark x1="62925" y1="98551" x2="80681" y2="97585"/>
                        <a14:backgroundMark x1="43422" y1="97101" x2="46182" y2="99195"/>
                        <a14:backgroundMark x1="54646" y1="98712" x2="62190" y2="98551"/>
                        <a14:backgroundMark x1="52346" y1="99034" x2="47194" y2="98551"/>
                        <a14:backgroundMark x1="46550" y1="966" x2="54462" y2="1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9192" y="3649699"/>
            <a:ext cx="6055973" cy="3459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145" y="3844034"/>
            <a:ext cx="4898138" cy="3265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/>
          <a:srcRect b="16729"/>
          <a:stretch/>
        </p:blipFill>
        <p:spPr>
          <a:xfrm>
            <a:off x="397742" y="0"/>
            <a:ext cx="10687214" cy="547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3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601678" y="1423646"/>
            <a:ext cx="5018924" cy="45194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884390" y="2884994"/>
            <a:ext cx="5018924" cy="45194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141820" y="3968305"/>
            <a:ext cx="5018924" cy="45194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389342" y="1302998"/>
            <a:ext cx="11552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kumimoji="0" lang="vi-VN" alt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các từ ngữ dưới đây vào nhóm thích hợp.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9178" y="2455817"/>
            <a:ext cx="5714574" cy="1106905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Tên cơ quan, tổ chức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146356" y="4140518"/>
            <a:ext cx="5548249" cy="1106905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Tên người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14387" y="3009270"/>
            <a:ext cx="4539129" cy="1348217"/>
            <a:chOff x="484909" y="1722324"/>
            <a:chExt cx="3584168" cy="2653478"/>
          </a:xfrm>
        </p:grpSpPr>
        <p:sp>
          <p:nvSpPr>
            <p:cNvPr id="12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4676" y="1722324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Đài Truyền hình Việt Nam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143752" y="3757845"/>
            <a:ext cx="5750120" cy="1358502"/>
            <a:chOff x="484909" y="1728435"/>
            <a:chExt cx="3584168" cy="2673720"/>
          </a:xfrm>
        </p:grpSpPr>
        <p:sp>
          <p:nvSpPr>
            <p:cNvPr id="16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1152" y="1748677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 Văn hóa, Thể thao và Du lịch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62049" y="4467249"/>
            <a:ext cx="5019851" cy="1356186"/>
            <a:chOff x="253232" y="1786391"/>
            <a:chExt cx="3584168" cy="2669162"/>
          </a:xfrm>
        </p:grpSpPr>
        <p:sp>
          <p:nvSpPr>
            <p:cNvPr id="19" name="Rounded Rectangle 20"/>
            <p:cNvSpPr/>
            <p:nvPr/>
          </p:nvSpPr>
          <p:spPr>
            <a:xfrm>
              <a:off x="253232" y="1786391"/>
              <a:ext cx="3584168" cy="1168128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4790" y="1802075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Sở Tài nguyên và Môi trường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140249" y="5139357"/>
            <a:ext cx="3358822" cy="593967"/>
            <a:chOff x="-1765832" y="1897559"/>
            <a:chExt cx="4924475" cy="1169009"/>
          </a:xfrm>
        </p:grpSpPr>
        <p:sp>
          <p:nvSpPr>
            <p:cNvPr id="22" name="Rounded Rectangle 20"/>
            <p:cNvSpPr/>
            <p:nvPr/>
          </p:nvSpPr>
          <p:spPr>
            <a:xfrm>
              <a:off x="-1095678" y="1898441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1765832" y="1897559"/>
              <a:ext cx="4924475" cy="1029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Võ</a:t>
              </a:r>
              <a:r>
                <a:rPr kumimoji="0" lang="vi-VN" sz="2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Thị Sáu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953841" y="5828323"/>
            <a:ext cx="4498637" cy="1348217"/>
            <a:chOff x="484909" y="1722324"/>
            <a:chExt cx="3584168" cy="2653478"/>
          </a:xfrm>
        </p:grpSpPr>
        <p:sp>
          <p:nvSpPr>
            <p:cNvPr id="25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4676" y="1722324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Trường Tiểu học Ba Đình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661141" y="2296696"/>
            <a:ext cx="2449999" cy="739345"/>
            <a:chOff x="484909" y="1722324"/>
            <a:chExt cx="3584168" cy="1455133"/>
          </a:xfrm>
        </p:grpSpPr>
        <p:sp>
          <p:nvSpPr>
            <p:cNvPr id="6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4676" y="1722324"/>
              <a:ext cx="3160295" cy="1455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kumimoji="0" lang="vi-VN" sz="2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Chí Minh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95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2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925913" y="2178872"/>
            <a:ext cx="5754020" cy="70788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cơ quan, tổ chức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4564363" y="954896"/>
            <a:ext cx="3581400" cy="923330"/>
          </a:xfrm>
          <a:prstGeom prst="rect">
            <a:avLst/>
          </a:prstGeom>
          <a:solidFill>
            <a:srgbClr val="F5E0FD"/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từ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7478829" y="2178872"/>
            <a:ext cx="3729478" cy="70788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người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椭圆 31"/>
          <p:cNvSpPr/>
          <p:nvPr/>
        </p:nvSpPr>
        <p:spPr>
          <a:xfrm>
            <a:off x="419490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椭圆 32"/>
          <p:cNvSpPr/>
          <p:nvPr/>
        </p:nvSpPr>
        <p:spPr>
          <a:xfrm>
            <a:off x="1067432" y="9913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椭圆 33"/>
          <p:cNvSpPr/>
          <p:nvPr/>
        </p:nvSpPr>
        <p:spPr>
          <a:xfrm>
            <a:off x="1715374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椭圆 34"/>
          <p:cNvSpPr/>
          <p:nvPr/>
        </p:nvSpPr>
        <p:spPr>
          <a:xfrm>
            <a:off x="10687341" y="5894302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椭圆 35"/>
          <p:cNvSpPr/>
          <p:nvPr/>
        </p:nvSpPr>
        <p:spPr>
          <a:xfrm>
            <a:off x="11315053" y="5894302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7107" y="3773629"/>
            <a:ext cx="3458973" cy="642204"/>
            <a:chOff x="484909" y="1722324"/>
            <a:chExt cx="3584168" cy="1174238"/>
          </a:xfrm>
        </p:grpSpPr>
        <p:sp>
          <p:nvSpPr>
            <p:cNvPr id="13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4676" y="1722324"/>
              <a:ext cx="3160295" cy="1069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Chí Minh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92760" y="3219016"/>
            <a:ext cx="5295936" cy="584775"/>
            <a:chOff x="484909" y="1722324"/>
            <a:chExt cx="3584168" cy="1187480"/>
          </a:xfrm>
        </p:grpSpPr>
        <p:sp>
          <p:nvSpPr>
            <p:cNvPr id="22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4676" y="1722324"/>
              <a:ext cx="3160295" cy="118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Đài Truyền hình Việt Nam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9490" y="4158800"/>
            <a:ext cx="6694398" cy="592165"/>
            <a:chOff x="484909" y="1722324"/>
            <a:chExt cx="3584168" cy="1174238"/>
          </a:xfrm>
        </p:grpSpPr>
        <p:sp>
          <p:nvSpPr>
            <p:cNvPr id="25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4676" y="1722324"/>
              <a:ext cx="3160295" cy="115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 Văn hóa, Thể thao và Du lịch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13" y="5048438"/>
            <a:ext cx="6087030" cy="609604"/>
            <a:chOff x="484909" y="1722324"/>
            <a:chExt cx="3584168" cy="1174238"/>
          </a:xfrm>
        </p:grpSpPr>
        <p:sp>
          <p:nvSpPr>
            <p:cNvPr id="28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4676" y="1722324"/>
              <a:ext cx="3160295" cy="1126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Sở Tài nguyên và Môi trường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145763" y="4828525"/>
            <a:ext cx="2483260" cy="585255"/>
            <a:chOff x="484909" y="1722324"/>
            <a:chExt cx="3584168" cy="1174238"/>
          </a:xfrm>
        </p:grpSpPr>
        <p:sp>
          <p:nvSpPr>
            <p:cNvPr id="31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4676" y="1722324"/>
              <a:ext cx="3160295" cy="117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Võ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Thị Sáu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492228" y="5991178"/>
            <a:ext cx="4995458" cy="584775"/>
            <a:chOff x="484909" y="1722324"/>
            <a:chExt cx="3584168" cy="1187480"/>
          </a:xfrm>
        </p:grpSpPr>
        <p:sp>
          <p:nvSpPr>
            <p:cNvPr id="34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34676" y="1722324"/>
              <a:ext cx="3160295" cy="118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Trường Tiểu học Ba Đình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73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 animBg="1"/>
      <p:bldP spid="110600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755763" y="1385010"/>
            <a:ext cx="10894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viết hoa tên của các cơ quan, tổ chức có gì khác với cách viết hoa tên người?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34207" y="610607"/>
            <a:ext cx="3370993" cy="772778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007" y="2804889"/>
            <a:ext cx="6147792" cy="3539430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Tên người: 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Tên thông thường: Viết hoa chữ cái đầu tất cả các âm tiết của danh từ riêng chỉ tên người.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Tên hiệu, tên nhân vật lịch sử: Viết hoa chữ cái đầu tất cả các âm tiết.</a:t>
            </a:r>
          </a:p>
        </p:txBody>
      </p:sp>
      <p:sp>
        <p:nvSpPr>
          <p:cNvPr id="5" name="Rectangle 4"/>
          <p:cNvSpPr/>
          <p:nvPr/>
        </p:nvSpPr>
        <p:spPr>
          <a:xfrm>
            <a:off x="6818250" y="3667489"/>
            <a:ext cx="4897312" cy="3046988"/>
          </a:xfrm>
          <a:prstGeom prst="rect">
            <a:avLst/>
          </a:prstGeom>
          <a:solidFill>
            <a:srgbClr val="D1C3F9"/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Tên cơ quan, tổ chức: Viết hoa chữ cái đầu của các từ, cụm từ chỉ loại hình cơ quan, tổ chức; chức năng, lĩnh vực hoạt động của cơ quan, tổ chức.</a:t>
            </a:r>
          </a:p>
        </p:txBody>
      </p:sp>
      <p:sp>
        <p:nvSpPr>
          <p:cNvPr id="6" name="椭圆 31"/>
          <p:cNvSpPr/>
          <p:nvPr/>
        </p:nvSpPr>
        <p:spPr>
          <a:xfrm>
            <a:off x="4462350" y="6083836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5110292" y="6083836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5758234" y="6083836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954518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7602460" y="30059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8250402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6759" y="1302998"/>
            <a:ext cx="1128241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tên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alt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 quan, tổ chức dưới đây thành các bộ phận theo mẫu và nhận xét về cách viết hoa các bộ quận trong tên cơ quan, tổ chức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40006" y="4942800"/>
            <a:ext cx="2825325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đoàn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96586" y="4926447"/>
            <a:ext cx="2582758" cy="923330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 lực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10599" y="4926447"/>
            <a:ext cx="2864951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16152" y="3321484"/>
            <a:ext cx="98898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M:</a:t>
            </a:r>
            <a:r>
              <a:rPr kumimoji="0" lang="vi-V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vi-VN" altLang="en-US" sz="6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đoàn Điện lực Việt Nam</a:t>
            </a:r>
            <a:endParaRPr kumimoji="0" lang="en-US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6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8" grpId="0" animBg="1"/>
      <p:bldP spid="9" grpId="0" animBg="1"/>
      <p:bldP spid="22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469</Words>
  <Application>Microsoft Office PowerPoint</Application>
  <PresentationFormat>Widescreen</PresentationFormat>
  <Paragraphs>84</Paragraphs>
  <Slides>20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HP001 4 hàng</vt:lpstr>
      <vt:lpstr>Arial</vt:lpstr>
      <vt:lpstr>#9Slide07 HoneyCream</vt:lpstr>
      <vt:lpstr>Cambria</vt:lpstr>
      <vt:lpstr>等线</vt:lpstr>
      <vt:lpstr>思源黑体 CN Normal</vt:lpstr>
      <vt:lpstr>Calibri</vt:lpstr>
      <vt:lpstr>UTM Avo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Administrator</cp:lastModifiedBy>
  <cp:revision>19</cp:revision>
  <dcterms:created xsi:type="dcterms:W3CDTF">2023-07-18T14:40:39Z</dcterms:created>
  <dcterms:modified xsi:type="dcterms:W3CDTF">2024-09-30T03:31:07Z</dcterms:modified>
</cp:coreProperties>
</file>