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9"/>
  </p:notesMasterIdLst>
  <p:sldIdLst>
    <p:sldId id="257" r:id="rId2"/>
    <p:sldId id="281" r:id="rId3"/>
    <p:sldId id="288" r:id="rId4"/>
    <p:sldId id="289" r:id="rId5"/>
    <p:sldId id="287" r:id="rId6"/>
    <p:sldId id="283" r:id="rId7"/>
    <p:sldId id="290" r:id="rId8"/>
  </p:sldIdLst>
  <p:sldSz cx="12192000" cy="6858000"/>
  <p:notesSz cx="6858000" cy="9144000"/>
  <p:embeddedFontLst>
    <p:embeddedFont>
      <p:font typeface="等线" panose="02010600030101010101" pitchFamily="2" charset="-122"/>
      <p:regular r:id="rId10"/>
    </p:embeddedFont>
    <p:embeddedFont>
      <p:font typeface="等线 Light" panose="02010600030101010101" pitchFamily="2" charset="-122"/>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5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D5285-C506-47A3-92AF-C8EE3743C090}"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76210-EAF1-4CD5-B395-B95BB51A6B90}" type="slidenum">
              <a:rPr lang="en-US" smtClean="0"/>
              <a:t>‹#›</a:t>
            </a:fld>
            <a:endParaRPr lang="en-US"/>
          </a:p>
        </p:txBody>
      </p:sp>
    </p:spTree>
    <p:extLst>
      <p:ext uri="{BB962C8B-B14F-4D97-AF65-F5344CB8AC3E}">
        <p14:creationId xmlns:p14="http://schemas.microsoft.com/office/powerpoint/2010/main" val="341612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80715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135599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4057526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691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64045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67826" y="-69669"/>
            <a:ext cx="5169856" cy="3109229"/>
          </a:xfrm>
          <a:prstGeom prst="rect">
            <a:avLst/>
          </a:prstGeom>
        </p:spPr>
      </p:pic>
      <p:pic>
        <p:nvPicPr>
          <p:cNvPr id="7" name="Picture 6"/>
          <p:cNvPicPr>
            <a:picLocks noChangeAspect="1"/>
          </p:cNvPicPr>
          <p:nvPr/>
        </p:nvPicPr>
        <p:blipFill>
          <a:blip r:embed="rId4"/>
          <a:stretch>
            <a:fillRect/>
          </a:stretch>
        </p:blipFill>
        <p:spPr>
          <a:xfrm>
            <a:off x="1026731" y="1798663"/>
            <a:ext cx="10260457" cy="214597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94" y="-145863"/>
            <a:ext cx="2481063" cy="2481063"/>
          </a:xfrm>
          <a:prstGeom prst="rect">
            <a:avLst/>
          </a:prstGeom>
        </p:spPr>
      </p:pic>
    </p:spTree>
    <p:extLst>
      <p:ext uri="{BB962C8B-B14F-4D97-AF65-F5344CB8AC3E}">
        <p14:creationId xmlns:p14="http://schemas.microsoft.com/office/powerpoint/2010/main" val="10473835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5">
            <a:extLst>
              <a:ext uri="{FF2B5EF4-FFF2-40B4-BE49-F238E27FC236}">
                <a16:creationId xmlns:a16="http://schemas.microsoft.com/office/drawing/2014/main" id="{21D80048-4B4A-4452-9AFE-737EF8661CBA}"/>
              </a:ext>
            </a:extLst>
          </p:cNvPr>
          <p:cNvSpPr/>
          <p:nvPr/>
        </p:nvSpPr>
        <p:spPr>
          <a:xfrm>
            <a:off x="566058" y="828817"/>
            <a:ext cx="11146973"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Lựa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chọn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một</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ích</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từng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làm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cùng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bè</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hoặc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người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thân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p:txBody>
      </p:sp>
      <p:grpSp>
        <p:nvGrpSpPr>
          <p:cNvPr id="10" name="Group 9"/>
          <p:cNvGrpSpPr/>
          <p:nvPr/>
        </p:nvGrpSpPr>
        <p:grpSpPr>
          <a:xfrm>
            <a:off x="478971" y="2059395"/>
            <a:ext cx="3561807" cy="2619278"/>
            <a:chOff x="478970" y="2072642"/>
            <a:chExt cx="3561807" cy="2619278"/>
          </a:xfrm>
        </p:grpSpPr>
        <p:pic>
          <p:nvPicPr>
            <p:cNvPr id="6" name="图片 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50235" y="1601377"/>
              <a:ext cx="2619278" cy="3561807"/>
            </a:xfrm>
            <a:prstGeom prst="rect">
              <a:avLst/>
            </a:prstGeom>
          </p:spPr>
        </p:pic>
        <p:sp>
          <p:nvSpPr>
            <p:cNvPr id="9" name="TextBox 8"/>
            <p:cNvSpPr txBox="1"/>
            <p:nvPr/>
          </p:nvSpPr>
          <p:spPr>
            <a:xfrm>
              <a:off x="688547" y="2270023"/>
              <a:ext cx="3142652" cy="2246769"/>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quyên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góp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tặng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vùng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khăn</a:t>
              </a:r>
              <a:r>
                <a:rPr lang="en-US" sz="2800" dirty="0">
                  <a:latin typeface="Calibri" panose="020F0502020204030204" pitchFamily="34" charset="0"/>
                  <a:cs typeface="Calibri" panose="020F0502020204030204" pitchFamily="34" charset="0"/>
                </a:rPr>
                <a:t>,…)</a:t>
              </a:r>
            </a:p>
          </p:txBody>
        </p:sp>
      </p:grpSp>
      <p:grpSp>
        <p:nvGrpSpPr>
          <p:cNvPr id="12" name="Group 11"/>
          <p:cNvGrpSpPr/>
          <p:nvPr/>
        </p:nvGrpSpPr>
        <p:grpSpPr>
          <a:xfrm>
            <a:off x="4315097" y="2067880"/>
            <a:ext cx="3561807" cy="2619278"/>
            <a:chOff x="4332514" y="2072643"/>
            <a:chExt cx="3561807" cy="2619278"/>
          </a:xfrm>
        </p:grpSpPr>
        <p:pic>
          <p:nvPicPr>
            <p:cNvPr id="7" name="图片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a:off x="4803779" y="1601378"/>
              <a:ext cx="2619278" cy="3561807"/>
            </a:xfrm>
            <a:prstGeom prst="rect">
              <a:avLst/>
            </a:prstGeom>
          </p:spPr>
        </p:pic>
        <p:sp>
          <p:nvSpPr>
            <p:cNvPr id="11" name="TextBox 10"/>
            <p:cNvSpPr txBox="1"/>
            <p:nvPr/>
          </p:nvSpPr>
          <p:spPr>
            <a:xfrm>
              <a:off x="4542092" y="2681301"/>
              <a:ext cx="3142652" cy="1384995"/>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lớp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lớp</a:t>
              </a:r>
              <a:r>
                <a:rPr lang="en-US" sz="2800" dirty="0">
                  <a:latin typeface="Calibri" panose="020F0502020204030204" pitchFamily="34" charset="0"/>
                  <a:cs typeface="Calibri" panose="020F0502020204030204" pitchFamily="34" charset="0"/>
                </a:rPr>
                <a:t>,…)</a:t>
              </a:r>
            </a:p>
          </p:txBody>
        </p:sp>
      </p:grpSp>
      <p:grpSp>
        <p:nvGrpSpPr>
          <p:cNvPr id="14" name="Group 13"/>
          <p:cNvGrpSpPr/>
          <p:nvPr/>
        </p:nvGrpSpPr>
        <p:grpSpPr>
          <a:xfrm>
            <a:off x="8151224" y="2067880"/>
            <a:ext cx="3561807" cy="2619276"/>
            <a:chOff x="8186058" y="2072643"/>
            <a:chExt cx="3561807" cy="2619276"/>
          </a:xfrm>
        </p:grpSpPr>
        <p:pic>
          <p:nvPicPr>
            <p:cNvPr id="8" name="图片 8"/>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8657324" y="1601377"/>
              <a:ext cx="2619276" cy="3561807"/>
            </a:xfrm>
            <a:prstGeom prst="rect">
              <a:avLst/>
            </a:prstGeom>
          </p:spPr>
        </p:pic>
        <p:sp>
          <p:nvSpPr>
            <p:cNvPr id="13" name="TextBox 12"/>
            <p:cNvSpPr txBox="1"/>
            <p:nvPr/>
          </p:nvSpPr>
          <p:spPr>
            <a:xfrm>
              <a:off x="8395636" y="2681300"/>
              <a:ext cx="3142652" cy="1384995"/>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nuôi</a:t>
              </a:r>
              <a:r>
                <a:rPr lang="en-US" sz="2800" dirty="0">
                  <a:latin typeface="Calibri" panose="020F0502020204030204" pitchFamily="34" charset="0"/>
                  <a:cs typeface="Calibri" panose="020F0502020204030204" pitchFamily="34" charset="0"/>
                </a:rPr>
                <a:t>,…)</a:t>
              </a:r>
            </a:p>
          </p:txBody>
        </p:sp>
      </p:grpSp>
      <p:sp>
        <p:nvSpPr>
          <p:cNvPr id="15" name="矩形: 圆角 5">
            <a:extLst>
              <a:ext uri="{FF2B5EF4-FFF2-40B4-BE49-F238E27FC236}">
                <a16:creationId xmlns:a16="http://schemas.microsoft.com/office/drawing/2014/main" id="{21D80048-4B4A-4452-9AFE-737EF8661CBA}"/>
              </a:ext>
            </a:extLst>
          </p:cNvPr>
          <p:cNvSpPr/>
          <p:nvPr/>
        </p:nvSpPr>
        <p:spPr>
          <a:xfrm>
            <a:off x="566058" y="4944124"/>
            <a:ext cx="10572206"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baseline="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làm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ở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đâu</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Khi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nào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những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ai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lang="en-US" altLang="zh-CN" sz="3200" b="1" baseline="0" dirty="0" err="1">
                <a:solidFill>
                  <a:srgbClr val="98C553"/>
                </a:solidFill>
                <a:effectLst/>
                <a:latin typeface="Calibri" panose="020F0502020204030204" pitchFamily="34" charset="0"/>
                <a:ea typeface="等线" panose="020B0604020202020204" charset="-122"/>
                <a:cs typeface="Calibri" panose="020F0502020204030204" pitchFamily="34" charset="0"/>
              </a:rPr>
              <a:t>Em</a:t>
            </a:r>
            <a:r>
              <a:rPr lang="en-US" altLang="zh-CN" sz="3200" b="1" baseline="0"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baseline="0" dirty="0" err="1">
                <a:solidFill>
                  <a:srgbClr val="98C553"/>
                </a:solidFill>
                <a:effectLst/>
                <a:latin typeface="Calibri" panose="020F0502020204030204" pitchFamily="34" charset="0"/>
                <a:ea typeface="等线" panose="020B0604020202020204" charset="-122"/>
                <a:cs typeface="Calibri" panose="020F0502020204030204" pitchFamily="34" charset="0"/>
              </a:rPr>
              <a:t>đã</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tham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gia</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làm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những</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gì</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baseline="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ích</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như</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thế</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nào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endParaRPr kumimoji="0" lang="zh-CN" altLang="en-US" sz="3200" b="1" i="0" u="none" strike="noStrike" kern="1200" cap="none" spc="0" normalizeH="0" baseline="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endParaRPr>
          </a:p>
        </p:txBody>
      </p:sp>
      <p:pic>
        <p:nvPicPr>
          <p:cNvPr id="19" name="Picture 18"/>
          <p:cNvPicPr>
            <a:picLocks noChangeAspect="1"/>
          </p:cNvPicPr>
          <p:nvPr/>
        </p:nvPicPr>
        <p:blipFill>
          <a:blip r:embed="rId3"/>
          <a:stretch>
            <a:fillRect/>
          </a:stretch>
        </p:blipFill>
        <p:spPr>
          <a:xfrm>
            <a:off x="155976" y="76979"/>
            <a:ext cx="995474" cy="998605"/>
          </a:xfrm>
          <a:prstGeom prst="rect">
            <a:avLst/>
          </a:prstGeom>
        </p:spPr>
      </p:pic>
    </p:spTree>
    <p:extLst>
      <p:ext uri="{BB962C8B-B14F-4D97-AF65-F5344CB8AC3E}">
        <p14:creationId xmlns:p14="http://schemas.microsoft.com/office/powerpoint/2010/main" val="30682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 sad children.girl comforting her sadly friend.children consoling sadly isolat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05" y="2911314"/>
            <a:ext cx="4631021" cy="370629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a16="http://schemas.microsoft.com/office/drawing/2014/main" id="{A638E746-FAF9-45FE-9FF5-431EAE84B8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5534" y="250100"/>
            <a:ext cx="5271194" cy="2994090"/>
          </a:xfrm>
          <a:prstGeom prst="rect">
            <a:avLst/>
          </a:prstGeom>
        </p:spPr>
      </p:pic>
      <p:pic>
        <p:nvPicPr>
          <p:cNvPr id="2052" name="Picture 4" descr="Vector cardboard donation box containing toys for children and charity in hand drawn cartoon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249" y="2985980"/>
            <a:ext cx="5049112" cy="35569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369140" y="250100"/>
            <a:ext cx="5167221" cy="2994090"/>
          </a:xfrm>
          <a:prstGeom prst="rect">
            <a:avLst/>
          </a:prstGeom>
        </p:spPr>
      </p:pic>
    </p:spTree>
    <p:extLst>
      <p:ext uri="{BB962C8B-B14F-4D97-AF65-F5344CB8AC3E}">
        <p14:creationId xmlns:p14="http://schemas.microsoft.com/office/powerpoint/2010/main" val="247180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98354" y="1079863"/>
            <a:ext cx="8445812" cy="5560252"/>
          </a:xfrm>
          <a:prstGeom prst="rect">
            <a:avLst/>
          </a:prstGeom>
        </p:spPr>
      </p:pic>
      <p:pic>
        <p:nvPicPr>
          <p:cNvPr id="21" name="Picture 20"/>
          <p:cNvPicPr>
            <a:picLocks noChangeAspect="1"/>
          </p:cNvPicPr>
          <p:nvPr/>
        </p:nvPicPr>
        <p:blipFill>
          <a:blip r:embed="rId3"/>
          <a:stretch>
            <a:fillRect/>
          </a:stretch>
        </p:blipFill>
        <p:spPr>
          <a:xfrm>
            <a:off x="848177" y="462814"/>
            <a:ext cx="10931075" cy="1072989"/>
          </a:xfrm>
          <a:prstGeom prst="rect">
            <a:avLst/>
          </a:prstGeom>
        </p:spPr>
      </p:pic>
    </p:spTree>
    <p:extLst>
      <p:ext uri="{BB962C8B-B14F-4D97-AF65-F5344CB8AC3E}">
        <p14:creationId xmlns:p14="http://schemas.microsoft.com/office/powerpoint/2010/main" val="281998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21D80048-4B4A-4452-9AFE-737EF8661CBA}"/>
              </a:ext>
            </a:extLst>
          </p:cNvPr>
          <p:cNvSpPr/>
          <p:nvPr/>
        </p:nvSpPr>
        <p:spPr>
          <a:xfrm>
            <a:off x="313509" y="1185868"/>
            <a:ext cx="11582402"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Chia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sẻ</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có</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ích</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em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đã</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làm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cùng</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bạn</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bè</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hoặc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người</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thân</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Kể</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lại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công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tham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gia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theo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đúng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trình</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tự</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và</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nêu</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cảm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xúc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của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Nêu</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lợi</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ích</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của</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công</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đó</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a:t>
            </a:r>
            <a:endPar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endParaRPr>
          </a:p>
        </p:txBody>
      </p:sp>
      <p:grpSp>
        <p:nvGrpSpPr>
          <p:cNvPr id="11" name="Group 10"/>
          <p:cNvGrpSpPr/>
          <p:nvPr/>
        </p:nvGrpSpPr>
        <p:grpSpPr>
          <a:xfrm>
            <a:off x="2288861" y="3608765"/>
            <a:ext cx="4033829" cy="3094657"/>
            <a:chOff x="2358265" y="2940382"/>
            <a:chExt cx="4033829" cy="3094657"/>
          </a:xfrm>
        </p:grpSpPr>
        <p:pic>
          <p:nvPicPr>
            <p:cNvPr id="6" name="图片 8"/>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827851" y="2470796"/>
              <a:ext cx="3094657" cy="4033829"/>
            </a:xfrm>
            <a:prstGeom prst="rect">
              <a:avLst/>
            </a:prstGeom>
          </p:spPr>
        </p:pic>
        <p:sp>
          <p:nvSpPr>
            <p:cNvPr id="8" name="TextBox 7"/>
            <p:cNvSpPr txBox="1"/>
            <p:nvPr/>
          </p:nvSpPr>
          <p:spPr>
            <a:xfrm>
              <a:off x="2637819" y="3148882"/>
              <a:ext cx="3474720" cy="2677656"/>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tự</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biểu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lộ</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hỗ</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nói</a:t>
              </a:r>
              <a:r>
                <a:rPr lang="en-US" sz="2800" dirty="0">
                  <a:latin typeface="Calibri" panose="020F0502020204030204" pitchFamily="34" charset="0"/>
                  <a:cs typeface="Calibri" panose="020F0502020204030204" pitchFamily="34" charset="0"/>
                </a:rPr>
                <a:t>.</a:t>
              </a:r>
            </a:p>
          </p:txBody>
        </p:sp>
      </p:grpSp>
      <p:grpSp>
        <p:nvGrpSpPr>
          <p:cNvPr id="10" name="Group 9"/>
          <p:cNvGrpSpPr/>
          <p:nvPr/>
        </p:nvGrpSpPr>
        <p:grpSpPr>
          <a:xfrm>
            <a:off x="6374553" y="3581483"/>
            <a:ext cx="4033830" cy="3094657"/>
            <a:chOff x="6555803" y="3462896"/>
            <a:chExt cx="4033830" cy="3094657"/>
          </a:xfrm>
        </p:grpSpPr>
        <p:pic>
          <p:nvPicPr>
            <p:cNvPr id="7" name="图片 8"/>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25389" y="2993310"/>
              <a:ext cx="3094657" cy="4033830"/>
            </a:xfrm>
            <a:prstGeom prst="rect">
              <a:avLst/>
            </a:prstGeom>
          </p:spPr>
        </p:pic>
        <p:sp>
          <p:nvSpPr>
            <p:cNvPr id="9" name="TextBox 8"/>
            <p:cNvSpPr txBox="1"/>
            <p:nvPr/>
          </p:nvSpPr>
          <p:spPr>
            <a:xfrm>
              <a:off x="6764807" y="3632941"/>
              <a:ext cx="3545270" cy="2677656"/>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đầu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cười</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hỏi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nói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chia </a:t>
              </a:r>
              <a:r>
                <a:rPr lang="en-US" sz="2800" dirty="0" err="1">
                  <a:latin typeface="Calibri" panose="020F0502020204030204" pitchFamily="34" charset="0"/>
                  <a:cs typeface="Calibri" panose="020F0502020204030204" pitchFamily="34" charset="0"/>
                </a:rPr>
                <a:t>sẻ</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a:t>
              </a:r>
            </a:p>
          </p:txBody>
        </p:sp>
      </p:gr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6" b="95313" l="5527" r="55959">
                        <a14:backgroundMark x1="50086" y1="15451" x2="50604" y2="25347"/>
                        <a14:backgroundMark x1="51123" y1="34201" x2="49396" y2="34375"/>
                        <a14:backgroundMark x1="50950" y1="65972" x2="50950" y2="70486"/>
                      </a14:backgroundRemoval>
                    </a14:imgEffect>
                  </a14:imgLayer>
                </a14:imgProps>
              </a:ext>
              <a:ext uri="{28A0092B-C50C-407E-A947-70E740481C1C}">
                <a14:useLocalDpi xmlns:a14="http://schemas.microsoft.com/office/drawing/2010/main" val="0"/>
              </a:ext>
            </a:extLst>
          </a:blip>
          <a:srcRect l="10678" t="18886" r="44435" b="138"/>
          <a:stretch/>
        </p:blipFill>
        <p:spPr>
          <a:xfrm>
            <a:off x="-64541" y="3805647"/>
            <a:ext cx="3076045" cy="3230880"/>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4861" b="97049" l="48187" r="98446">
                        <a14:foregroundMark x1="84456" y1="56771" x2="84456" y2="56771"/>
                        <a14:foregroundMark x1="83074" y1="53299" x2="79620" y2="58854"/>
                        <a14:foregroundMark x1="78756" y1="50694" x2="76339" y2="54514"/>
                        <a14:foregroundMark x1="78066" y1="29167" x2="76684" y2="37674"/>
                        <a14:backgroundMark x1="50086" y1="15451" x2="50604" y2="25347"/>
                        <a14:backgroundMark x1="51123" y1="34201" x2="49396" y2="34375"/>
                        <a14:backgroundMark x1="50950" y1="65972" x2="50950" y2="70486"/>
                        <a14:backgroundMark x1="73057" y1="17708" x2="63385" y2="27083"/>
                        <a14:backgroundMark x1="65630" y1="7986" x2="77547" y2="8854"/>
                        <a14:backgroundMark x1="70639" y1="14236" x2="73575" y2="10417"/>
                        <a14:backgroundMark x1="66149" y1="15278" x2="70812" y2="7986"/>
                        <a14:backgroundMark x1="59240" y1="84028" x2="59413" y2="92708"/>
                        <a14:backgroundMark x1="70121" y1="87847" x2="70121" y2="87847"/>
                      </a14:backgroundRemoval>
                    </a14:imgEffect>
                  </a14:imgLayer>
                </a14:imgProps>
              </a:ext>
              <a:ext uri="{28A0092B-C50C-407E-A947-70E740481C1C}">
                <a14:useLocalDpi xmlns:a14="http://schemas.microsoft.com/office/drawing/2010/main" val="0"/>
              </a:ext>
            </a:extLst>
          </a:blip>
          <a:srcRect l="44787" t="-606" r="-352" b="744"/>
          <a:stretch/>
        </p:blipFill>
        <p:spPr>
          <a:xfrm>
            <a:off x="8790224" y="3462897"/>
            <a:ext cx="3236318" cy="3386394"/>
          </a:xfrm>
          <a:prstGeom prst="rect">
            <a:avLst/>
          </a:prstGeom>
        </p:spPr>
      </p:pic>
      <p:grpSp>
        <p:nvGrpSpPr>
          <p:cNvPr id="12" name="组合 12">
            <a:extLst>
              <a:ext uri="{FF2B5EF4-FFF2-40B4-BE49-F238E27FC236}">
                <a16:creationId xmlns:a16="http://schemas.microsoft.com/office/drawing/2014/main" id="{782D2231-8C79-4B44-B307-99B9F6BCFDFA}"/>
              </a:ext>
            </a:extLst>
          </p:cNvPr>
          <p:cNvGrpSpPr/>
          <p:nvPr/>
        </p:nvGrpSpPr>
        <p:grpSpPr>
          <a:xfrm>
            <a:off x="7044586" y="3106825"/>
            <a:ext cx="2931569" cy="668404"/>
            <a:chOff x="304800" y="673100"/>
            <a:chExt cx="4000500" cy="4000500"/>
          </a:xfrm>
          <a:solidFill>
            <a:schemeClr val="bg1"/>
          </a:solidFill>
          <a:effectLst/>
        </p:grpSpPr>
        <p:sp>
          <p:nvSpPr>
            <p:cNvPr id="13"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4"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Người</a:t>
              </a:r>
              <a:r>
                <a:rPr kumimoji="0" lang="en-US" altLang="zh-CN" sz="2800" b="0" i="0" u="none" strike="noStrike" kern="1200" cap="none" spc="0" normalizeH="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 </a:t>
              </a:r>
              <a:r>
                <a:rPr kumimoji="0" lang="en-US" altLang="zh-CN" sz="2800" b="0" i="0" u="none" strike="noStrike" kern="1200" cap="none" spc="0" normalizeH="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nghe</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grpSp>
        <p:nvGrpSpPr>
          <p:cNvPr id="15" name="组合 12">
            <a:extLst>
              <a:ext uri="{FF2B5EF4-FFF2-40B4-BE49-F238E27FC236}">
                <a16:creationId xmlns:a16="http://schemas.microsoft.com/office/drawing/2014/main" id="{782D2231-8C79-4B44-B307-99B9F6BCFDFA}"/>
              </a:ext>
            </a:extLst>
          </p:cNvPr>
          <p:cNvGrpSpPr/>
          <p:nvPr/>
        </p:nvGrpSpPr>
        <p:grpSpPr>
          <a:xfrm>
            <a:off x="3029878" y="3218105"/>
            <a:ext cx="2559560" cy="668404"/>
            <a:chOff x="304800" y="673100"/>
            <a:chExt cx="4000500" cy="4000500"/>
          </a:xfrm>
          <a:solidFill>
            <a:schemeClr val="bg1"/>
          </a:solidFill>
          <a:effectLst/>
        </p:grpSpPr>
        <p:sp>
          <p:nvSpPr>
            <p:cNvPr id="16"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7"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Người</a:t>
              </a:r>
              <a:r>
                <a:rPr kumimoji="0" lang="en-US" altLang="zh-CN" sz="2800" b="0" i="0" u="none" strike="noStrike" kern="1200" cap="none" spc="0" normalizeH="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 </a:t>
              </a:r>
              <a:r>
                <a:rPr kumimoji="0" lang="en-US" altLang="zh-CN" sz="2800" b="0" i="0" u="none" strike="noStrike" kern="1200" cap="none" spc="0" normalizeH="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nói</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28969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528" t="1720" r="2448" b="3226"/>
          <a:stretch/>
        </p:blipFill>
        <p:spPr>
          <a:xfrm>
            <a:off x="3631473" y="1828800"/>
            <a:ext cx="4632960" cy="4763589"/>
          </a:xfrm>
          <a:prstGeom prst="rect">
            <a:avLst/>
          </a:prstGeom>
        </p:spPr>
      </p:pic>
      <p:sp>
        <p:nvSpPr>
          <p:cNvPr id="5" name="矩形: 圆角 5">
            <a:extLst>
              <a:ext uri="{FF2B5EF4-FFF2-40B4-BE49-F238E27FC236}">
                <a16:creationId xmlns:a16="http://schemas.microsoft.com/office/drawing/2014/main" id="{21D80048-4B4A-4452-9AFE-737EF8661CBA}"/>
              </a:ext>
            </a:extLst>
          </p:cNvPr>
          <p:cNvSpPr/>
          <p:nvPr/>
        </p:nvSpPr>
        <p:spPr>
          <a:xfrm>
            <a:off x="696685" y="611102"/>
            <a:ext cx="10502537"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Ghi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chép</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những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ý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quan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trọng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trong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bài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phát</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biểu</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của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p>
          <a:p>
            <a:pPr marR="0" lvl="0" algn="ctr"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để</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trao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đổi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p:txBody>
      </p:sp>
    </p:spTree>
    <p:extLst>
      <p:ext uri="{BB962C8B-B14F-4D97-AF65-F5344CB8AC3E}">
        <p14:creationId xmlns:p14="http://schemas.microsoft.com/office/powerpoint/2010/main" val="272810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736" y="223439"/>
            <a:ext cx="11814048" cy="6494085"/>
          </a:xfrm>
          <a:prstGeom prst="rect">
            <a:avLst/>
          </a:prstGeom>
        </p:spPr>
        <p:txBody>
          <a:bodyPr wrap="square">
            <a:spAutoFit/>
          </a:bodyPr>
          <a:lstStyle/>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Hằng năm, sau kì nghỉ Tết Nguyên Đán, trường em lại tổ chức quyên góp để ủng hộ học sinh vùng lũ lụt. Và năm nay cũng vậy.</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Chúng em có thể ủng hộ đồ dùng học tập, quần áo hoặc tiền mặt. Cán bộ lớp có trách nhiệm phân loại, thống kê và nộp về cho nhà trường. Thời gian để các lớp hoàn thành nhiệm vụ là một tuần.</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Chiều hôm đó, sau khi kế hoạch được phát động, em đã xin mẹ thu gom một số sách vở còn mới để tặng các bạn. Ngoài ra, em cũng thu gom một số bộ quần áo mới mà mình không mặc nữa. Sau khi đã thu gom được một số đồ, em gấp lại gọn gàng, rồi để vào trong túi. Mẹ cũng đã giúp em sắp xếp gọn gàng đồ đạc. Hai mẹ con vừa làm vừa trò chuyện vui vẻ. </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Em tin rằng những món quà này sẽ giúp đỡ phần nào cho các bạn học sinh có hoàn cảnh khó khăn. Nhờ nó mà các bạn nhỏ đó có thể tiếp tục học tập như em để thực hiện được ước mơ của mình và mùa đông này các bạn sẽ không bị lạnh nữa.</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Em cảm thấy vui khi đã làm được một việc tốt. Điều đó khiến em hạnh phúc vô cùng.</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Tấm lòng nhỏ nhưng góp phần đem lại lợi ích to lớn. Em tự hứa sẽ cố gắng làm thêm được nhiều những công việc có ích cho cuộc sống hơn nữa.</a:t>
            </a:r>
          </a:p>
        </p:txBody>
      </p:sp>
    </p:spTree>
    <p:extLst>
      <p:ext uri="{BB962C8B-B14F-4D97-AF65-F5344CB8AC3E}">
        <p14:creationId xmlns:p14="http://schemas.microsoft.com/office/powerpoint/2010/main" val="15346632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TotalTime>
  <Words>517</Words>
  <Application>Microsoft Office PowerPoint</Application>
  <PresentationFormat>Widescreen</PresentationFormat>
  <Paragraphs>25</Paragraphs>
  <Slides>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字魂105号-简雅黑</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Administrator</cp:lastModifiedBy>
  <cp:revision>25</cp:revision>
  <dcterms:created xsi:type="dcterms:W3CDTF">2023-09-09T09:30:36Z</dcterms:created>
  <dcterms:modified xsi:type="dcterms:W3CDTF">2024-10-25T06:30:52Z</dcterms:modified>
</cp:coreProperties>
</file>