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57" r:id="rId6"/>
    <p:sldId id="259" r:id="rId7"/>
    <p:sldId id="287" r:id="rId8"/>
    <p:sldId id="261" r:id="rId9"/>
    <p:sldId id="263" r:id="rId10"/>
    <p:sldId id="265" r:id="rId11"/>
    <p:sldId id="264" r:id="rId12"/>
    <p:sldId id="266" r:id="rId13"/>
    <p:sldId id="272" r:id="rId14"/>
    <p:sldId id="269" r:id="rId15"/>
    <p:sldId id="273" r:id="rId16"/>
    <p:sldId id="274" r:id="rId17"/>
    <p:sldId id="271" r:id="rId18"/>
    <p:sldId id="275" r:id="rId19"/>
    <p:sldId id="276" r:id="rId20"/>
    <p:sldId id="277" r:id="rId21"/>
    <p:sldId id="278" r:id="rId22"/>
    <p:sldId id="279" r:id="rId23"/>
    <p:sldId id="280" r:id="rId24"/>
    <p:sldId id="282" r:id="rId25"/>
    <p:sldId id="284" r:id="rId26"/>
    <p:sldId id="281" r:id="rId27"/>
    <p:sldId id="28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Ha" initials="Hà" lastIdx="1" clrIdx="0">
    <p:extLst>
      <p:ext uri="{19B8F6BF-5375-455C-9EA6-DF929625EA0E}">
        <p15:presenceInfo xmlns:p15="http://schemas.microsoft.com/office/powerpoint/2012/main" userId="Nguyen Thanh 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660"/>
  </p:normalViewPr>
  <p:slideViewPr>
    <p:cSldViewPr snapToGrid="0">
      <p:cViewPr varScale="1">
        <p:scale>
          <a:sx n="64" d="100"/>
          <a:sy n="64" d="100"/>
        </p:scale>
        <p:origin x="78" y="45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22T22:21:26.697" idx="1">
    <p:pos x="7680" y="0"/>
    <p:text>Group</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D5AA19-E419-419A-8F69-2C9910F40FA5}"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B1B02-BD67-4A97-9358-12884B4B52A4}" type="slidenum">
              <a:rPr lang="en-US" smtClean="0"/>
              <a:t>‹#›</a:t>
            </a:fld>
            <a:endParaRPr lang="en-US"/>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ackgroundRemoval t="7143" b="100000" l="0" r="100000"/>
                    </a14:imgEffect>
                  </a14:imgLayer>
                </a14:imgProps>
              </a:ext>
            </a:extLst>
          </a:blip>
          <a:stretch>
            <a:fillRect/>
          </a:stretch>
        </p:blipFill>
        <p:spPr>
          <a:xfrm rot="18455364">
            <a:off x="-2506214" y="-383647"/>
            <a:ext cx="6529407" cy="32525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42696" y="0"/>
            <a:ext cx="2212269" cy="1868508"/>
          </a:xfrm>
          <a:prstGeom prst="rect">
            <a:avLst/>
          </a:prstGeom>
        </p:spPr>
      </p:pic>
    </p:spTree>
    <p:extLst>
      <p:ext uri="{BB962C8B-B14F-4D97-AF65-F5344CB8AC3E}">
        <p14:creationId xmlns:p14="http://schemas.microsoft.com/office/powerpoint/2010/main" val="2481192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5AA19-E419-419A-8F69-2C9910F40FA5}"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1519739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5AA19-E419-419A-8F69-2C9910F40FA5}"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1982415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045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4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1337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1034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8077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73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7944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915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5AA19-E419-419A-8F69-2C9910F40FA5}"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3199467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2958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4421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2955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31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441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9931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807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54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348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162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D5AA19-E419-419A-8F69-2C9910F40FA5}"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1932292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98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0755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903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870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D5AA19-E419-419A-8F69-2C9910F40FA5}"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349461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D5AA19-E419-419A-8F69-2C9910F40FA5}"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154194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D5AA19-E419-419A-8F69-2C9910F40FA5}"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414507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5AA19-E419-419A-8F69-2C9910F40FA5}"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268999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D5AA19-E419-419A-8F69-2C9910F40FA5}"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3530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D5AA19-E419-419A-8F69-2C9910F40FA5}"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B1B02-BD67-4A97-9358-12884B4B52A4}" type="slidenum">
              <a:rPr lang="en-US" smtClean="0"/>
              <a:t>‹#›</a:t>
            </a:fld>
            <a:endParaRPr lang="en-US"/>
          </a:p>
        </p:txBody>
      </p:sp>
    </p:spTree>
    <p:extLst>
      <p:ext uri="{BB962C8B-B14F-4D97-AF65-F5344CB8AC3E}">
        <p14:creationId xmlns:p14="http://schemas.microsoft.com/office/powerpoint/2010/main" val="22182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5AA19-E419-419A-8F69-2C9910F40FA5}" type="datetimeFigureOut">
              <a:rPr lang="en-US" smtClean="0"/>
              <a:t>2/23/2024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B1B02-BD67-4A97-9358-12884B4B52A4}"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2696" y="0"/>
            <a:ext cx="2212269" cy="1868508"/>
          </a:xfrm>
          <a:prstGeom prst="rect">
            <a:avLst/>
          </a:prstGeom>
        </p:spPr>
      </p:pic>
    </p:spTree>
    <p:extLst>
      <p:ext uri="{BB962C8B-B14F-4D97-AF65-F5344CB8AC3E}">
        <p14:creationId xmlns:p14="http://schemas.microsoft.com/office/powerpoint/2010/main" val="2054084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0949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379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6.wdp"/><Relationship Id="rId3" Type="http://schemas.microsoft.com/office/2007/relationships/hdphoto" Target="../media/hdphoto23.wdp"/><Relationship Id="rId7" Type="http://schemas.microsoft.com/office/2007/relationships/hdphoto" Target="../media/hdphoto25.wdp"/><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microsoft.com/office/2007/relationships/hdphoto" Target="../media/hdphoto24.wdp"/><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2.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29.wdp"/><Relationship Id="rId7" Type="http://schemas.microsoft.com/office/2007/relationships/hdphoto" Target="../media/hdphoto31.wdp"/><Relationship Id="rId12" Type="http://schemas.microsoft.com/office/2007/relationships/hdphoto" Target="../media/hdphoto33.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7.png"/><Relationship Id="rId5" Type="http://schemas.microsoft.com/office/2007/relationships/hdphoto" Target="../media/hdphoto30.wdp"/><Relationship Id="rId10" Type="http://schemas.openxmlformats.org/officeDocument/2006/relationships/image" Target="../media/image24.png"/><Relationship Id="rId4" Type="http://schemas.openxmlformats.org/officeDocument/2006/relationships/image" Target="../media/image44.png"/><Relationship Id="rId9" Type="http://schemas.microsoft.com/office/2007/relationships/hdphoto" Target="../media/hdphoto32.wdp"/></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53.png"/><Relationship Id="rId3" Type="http://schemas.openxmlformats.org/officeDocument/2006/relationships/slideLayout" Target="../slideLayouts/slideLayout13.xml"/><Relationship Id="rId7" Type="http://schemas.openxmlformats.org/officeDocument/2006/relationships/slide" Target="slide23.xml"/><Relationship Id="rId12" Type="http://schemas.openxmlformats.org/officeDocument/2006/relationships/image" Target="../media/image5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2.xml"/><Relationship Id="rId11" Type="http://schemas.openxmlformats.org/officeDocument/2006/relationships/image" Target="../media/image51.gif"/><Relationship Id="rId5" Type="http://schemas.openxmlformats.org/officeDocument/2006/relationships/image" Target="../media/image49.png"/><Relationship Id="rId10" Type="http://schemas.openxmlformats.org/officeDocument/2006/relationships/image" Target="../media/image50.gif"/><Relationship Id="rId4" Type="http://schemas.openxmlformats.org/officeDocument/2006/relationships/image" Target="../media/image48.png"/><Relationship Id="rId9" Type="http://schemas.openxmlformats.org/officeDocument/2006/relationships/slide" Target="slide25.xml"/><Relationship Id="rId14" Type="http://schemas.openxmlformats.org/officeDocument/2006/relationships/slide" Target="slide11.xml"/></Relationships>
</file>

<file path=ppt/slides/_rels/slide22.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4.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36.wdp"/><Relationship Id="rId4" Type="http://schemas.openxmlformats.org/officeDocument/2006/relationships/audio" Target="../media/audio3.wav"/><Relationship Id="rId9" Type="http://schemas.openxmlformats.org/officeDocument/2006/relationships/image" Target="../media/image56.png"/><Relationship Id="rId1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4.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36.wdp"/><Relationship Id="rId4" Type="http://schemas.openxmlformats.org/officeDocument/2006/relationships/audio" Target="../media/audio3.wav"/><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4.wdp"/><Relationship Id="rId11" Type="http://schemas.openxmlformats.org/officeDocument/2006/relationships/image" Target="../media/image60.png"/><Relationship Id="rId5" Type="http://schemas.openxmlformats.org/officeDocument/2006/relationships/image" Target="../media/image54.png"/><Relationship Id="rId10" Type="http://schemas.microsoft.com/office/2007/relationships/hdphoto" Target="../media/hdphoto36.wdp"/><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4.wdp"/><Relationship Id="rId11" Type="http://schemas.openxmlformats.org/officeDocument/2006/relationships/image" Target="../media/image60.png"/><Relationship Id="rId5" Type="http://schemas.openxmlformats.org/officeDocument/2006/relationships/image" Target="../media/image54.png"/><Relationship Id="rId10" Type="http://schemas.microsoft.com/office/2007/relationships/hdphoto" Target="../media/hdphoto36.wdp"/><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5.wdp"/><Relationship Id="rId10"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7.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29.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7.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3909" y1="32061" x2="33909" y2="32061"/>
                        <a14:foregroundMark x1="16484" y1="49873" x2="16484" y2="49873"/>
                        <a14:foregroundMark x1="81790" y1="49364" x2="81790" y2="49364"/>
                        <a14:foregroundMark x1="69231" y1="32061" x2="69231" y2="32061"/>
                        <a14:foregroundMark x1="81947" y1="41985" x2="81947" y2="41985"/>
                        <a14:foregroundMark x1="81790" y1="67939" x2="81790" y2="67939"/>
                        <a14:foregroundMark x1="81633" y1="60560" x2="81633" y2="60560"/>
                        <a14:foregroundMark x1="81790" y1="53944" x2="81790" y2="53944"/>
                        <a14:foregroundMark x1="81476" y1="35878" x2="81476" y2="35878"/>
                        <a14:foregroundMark x1="79749" y1="32570" x2="79749" y2="32570"/>
                        <a14:foregroundMark x1="81790" y1="75064" x2="81790" y2="75064"/>
                        <a14:foregroundMark x1="81790" y1="45547" x2="81790" y2="45547"/>
                        <a14:foregroundMark x1="81005" y1="33588" x2="81005" y2="33588"/>
                        <a14:foregroundMark x1="18524" y1="80916" x2="79278" y2="80916"/>
                        <a14:foregroundMark x1="20251" y1="92875" x2="76295" y2="92875"/>
                        <a14:backgroundMark x1="19937" y1="96692" x2="78022" y2="94911"/>
                        <a14:backgroundMark x1="24804" y1="78880" x2="26688" y2="79389"/>
                        <a14:backgroundMark x1="26688" y1="79389" x2="69388" y2="79389"/>
                        <a14:backgroundMark x1="69388" y1="79389" x2="78022" y2="79135"/>
                        <a14:backgroundMark x1="17739" y1="79898" x2="24961" y2="79135"/>
                      </a14:backgroundRemoval>
                    </a14:imgEffect>
                  </a14:imgLayer>
                </a14:imgProps>
              </a:ext>
            </a:extLst>
          </a:blip>
          <a:stretch>
            <a:fillRect/>
          </a:stretch>
        </p:blipFill>
        <p:spPr>
          <a:xfrm>
            <a:off x="1068335" y="-578545"/>
            <a:ext cx="10239492" cy="5530834"/>
          </a:xfrm>
          <a:prstGeom prst="rect">
            <a:avLst/>
          </a:prstGeom>
        </p:spPr>
      </p:pic>
      <p:sp>
        <p:nvSpPr>
          <p:cNvPr id="2" name="Title 1"/>
          <p:cNvSpPr>
            <a:spLocks noGrp="1"/>
          </p:cNvSpPr>
          <p:nvPr>
            <p:ph type="ctrTitle"/>
          </p:nvPr>
        </p:nvSpPr>
        <p:spPr>
          <a:xfrm>
            <a:off x="4915541" y="1117423"/>
            <a:ext cx="2545080" cy="1017580"/>
          </a:xfrm>
        </p:spPr>
        <p:txBody>
          <a:bodyPr>
            <a:normAutofit fontScale="90000"/>
          </a:bodyPr>
          <a:lstStyle/>
          <a:p>
            <a:r>
              <a:rPr lang="en-US" sz="4400" dirty="0" smtClean="0">
                <a:solidFill>
                  <a:srgbClr val="002060"/>
                </a:solidFill>
                <a:latin typeface="iCiel Cadena" panose="02000503000000020004" pitchFamily="50" charset="0"/>
              </a:rPr>
              <a:t>KĨ THUẬT </a:t>
            </a:r>
            <a:br>
              <a:rPr lang="en-US" sz="4400" dirty="0" smtClean="0">
                <a:solidFill>
                  <a:srgbClr val="002060"/>
                </a:solidFill>
                <a:latin typeface="iCiel Cadena" panose="02000503000000020004" pitchFamily="50" charset="0"/>
              </a:rPr>
            </a:br>
            <a:r>
              <a:rPr lang="en-US" sz="4400" dirty="0">
                <a:solidFill>
                  <a:srgbClr val="002060"/>
                </a:solidFill>
                <a:latin typeface="iCiel Cadena" panose="02000503000000020004" pitchFamily="50" charset="0"/>
              </a:rPr>
              <a:t>5</a:t>
            </a:r>
          </a:p>
        </p:txBody>
      </p:sp>
      <p:sp>
        <p:nvSpPr>
          <p:cNvPr id="3" name="Subtitle 2"/>
          <p:cNvSpPr>
            <a:spLocks noGrp="1"/>
          </p:cNvSpPr>
          <p:nvPr>
            <p:ph type="subTitle" idx="1"/>
          </p:nvPr>
        </p:nvSpPr>
        <p:spPr>
          <a:xfrm>
            <a:off x="1571593" y="2578566"/>
            <a:ext cx="9144000" cy="1655762"/>
          </a:xfrm>
        </p:spPr>
        <p:txBody>
          <a:bodyPr>
            <a:normAutofit/>
          </a:bodyPr>
          <a:lstStyle/>
          <a:p>
            <a:r>
              <a:rPr lang="en-US" sz="6800" b="1" u="sng" smtClean="0">
                <a:latin typeface="iCiel Stabile Regular" panose="02000503000000000000" pitchFamily="2" charset="0"/>
              </a:rPr>
              <a:t>NUÔI DƯỠNG GÀ</a:t>
            </a:r>
            <a:endParaRPr lang="en-US" sz="6800" b="1" u="sng" dirty="0">
              <a:latin typeface="iCiel Stabile Regular" panose="02000503000000000000" pitchFamily="2" charset="0"/>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0267" y1="29650" x2="30267" y2="29650"/>
                        <a14:foregroundMark x1="29377" y1="37736" x2="29377" y2="37736"/>
                        <a14:foregroundMark x1="75668" y1="89218" x2="75668" y2="89218"/>
                        <a14:foregroundMark x1="77745" y1="73585" x2="77745" y2="73585"/>
                        <a14:foregroundMark x1="69436" y1="80593" x2="69436" y2="80593"/>
                        <a14:foregroundMark x1="70772" y1="85984" x2="70772" y2="85984"/>
                        <a14:foregroundMark x1="72255" y1="82480" x2="72255" y2="82480"/>
                        <a14:foregroundMark x1="72700" y1="87871" x2="72997" y2="85175"/>
                        <a14:foregroundMark x1="15875" y1="84097" x2="19288" y2="78706"/>
                        <a14:foregroundMark x1="21662" y1="66846" x2="20920" y2="63073"/>
                      </a14:backgroundRemoval>
                    </a14:imgEffect>
                  </a14:imgLayer>
                </a14:imgProps>
              </a:ext>
            </a:extLst>
          </a:blip>
          <a:stretch>
            <a:fillRect/>
          </a:stretch>
        </p:blipFill>
        <p:spPr>
          <a:xfrm rot="19432101">
            <a:off x="599744" y="-78753"/>
            <a:ext cx="4089569" cy="2251083"/>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0183" y1="16718" x2="29052" y2="15480"/>
                        <a14:foregroundMark x1="24159" y1="12693" x2="24159" y2="12074"/>
                        <a14:foregroundMark x1="19266" y1="11765" x2="19266" y2="11765"/>
                        <a14:foregroundMark x1="30887" y1="8978" x2="30887" y2="8978"/>
                        <a14:foregroundMark x1="25382" y1="8050" x2="25382" y2="8050"/>
                        <a14:foregroundMark x1="19572" y1="30031" x2="23547" y2="24768"/>
                      </a14:backgroundRemoval>
                    </a14:imgEffect>
                  </a14:imgLayer>
                </a14:imgProps>
              </a:ext>
            </a:extLst>
          </a:blip>
          <a:stretch>
            <a:fillRect/>
          </a:stretch>
        </p:blipFill>
        <p:spPr>
          <a:xfrm>
            <a:off x="2451480" y="3651353"/>
            <a:ext cx="2934342" cy="289844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7342" y="363791"/>
            <a:ext cx="3136502" cy="638818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0183" y1="16718" x2="29052" y2="15480"/>
                        <a14:foregroundMark x1="24159" y1="12693" x2="24159" y2="12074"/>
                        <a14:foregroundMark x1="19266" y1="11765" x2="19266" y2="11765"/>
                        <a14:foregroundMark x1="30887" y1="8978" x2="30887" y2="8978"/>
                        <a14:foregroundMark x1="25382" y1="8050" x2="25382" y2="8050"/>
                        <a14:foregroundMark x1="19572" y1="30031" x2="23547" y2="24768"/>
                      </a14:backgroundRemoval>
                    </a14:imgEffect>
                  </a14:imgLayer>
                </a14:imgProps>
              </a:ext>
            </a:extLst>
          </a:blip>
          <a:stretch>
            <a:fillRect/>
          </a:stretch>
        </p:blipFill>
        <p:spPr>
          <a:xfrm>
            <a:off x="5993450" y="3593740"/>
            <a:ext cx="2934342" cy="2898446"/>
          </a:xfrm>
          <a:prstGeom prst="rect">
            <a:avLst/>
          </a:prstGeom>
        </p:spPr>
      </p:pic>
    </p:spTree>
    <p:extLst>
      <p:ext uri="{BB962C8B-B14F-4D97-AF65-F5344CB8AC3E}">
        <p14:creationId xmlns:p14="http://schemas.microsoft.com/office/powerpoint/2010/main" val="17557279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par>
                          <p:cTn id="20" fill="hold">
                            <p:stCondLst>
                              <p:cond delay="2000"/>
                            </p:stCondLst>
                            <p:childTnLst>
                              <p:par>
                                <p:cTn id="21" presetID="17"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985" y="489097"/>
            <a:ext cx="11862465" cy="1323439"/>
          </a:xfrm>
          <a:prstGeom prst="rect">
            <a:avLst/>
          </a:prstGeom>
          <a:solidFill>
            <a:schemeClr val="accent4">
              <a:lumMod val="40000"/>
              <a:lumOff val="60000"/>
            </a:schemeClr>
          </a:solidFill>
        </p:spPr>
        <p:txBody>
          <a:bodyPr wrap="square">
            <a:spAutoFit/>
          </a:bodyPr>
          <a:lstStyle/>
          <a:p>
            <a:pPr algn="just"/>
            <a:r>
              <a:rPr lang="vi-VN" sz="4000" b="1" dirty="0">
                <a:solidFill>
                  <a:srgbClr val="333333"/>
                </a:solidFill>
                <a:latin typeface="UNI Chu truyen thong" panose="03030302030807070C03" pitchFamily="66" charset="0"/>
              </a:rPr>
              <a:t>Câu 3: Thời kì gà đẻ trứng cần tăng cường cho gà ăn những thức ăn chứa nhiều chất gì?</a:t>
            </a:r>
          </a:p>
        </p:txBody>
      </p:sp>
      <p:sp>
        <p:nvSpPr>
          <p:cNvPr id="5" name="Rectangle 4"/>
          <p:cNvSpPr/>
          <p:nvPr/>
        </p:nvSpPr>
        <p:spPr>
          <a:xfrm>
            <a:off x="212651" y="297711"/>
            <a:ext cx="11887200" cy="1387310"/>
          </a:xfrm>
          <a:prstGeom prst="rect">
            <a:avLst/>
          </a:pr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1584251" y="6047571"/>
            <a:ext cx="1243068" cy="916755"/>
          </a:xfrm>
          <a:prstGeom prst="rect">
            <a:avLst/>
          </a:prstGeom>
        </p:spPr>
      </p:pic>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3577609" y="6052306"/>
            <a:ext cx="1243068" cy="916755"/>
          </a:xfrm>
          <a:prstGeom prst="rect">
            <a:avLst/>
          </a:prstGeom>
        </p:spPr>
      </p:pic>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2573191" y="6055849"/>
            <a:ext cx="1243068" cy="916755"/>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71204" y1="19725" x2="81675" y2="28440"/>
                        <a14:backgroundMark x1="81675" y1="28440" x2="87435" y2="40826"/>
                        <a14:backgroundMark x1="87435" y1="40826" x2="92147" y2="58716"/>
                        <a14:backgroundMark x1="94764" y1="24771" x2="61257" y2="24312"/>
                        <a14:backgroundMark x1="61257" y1="24312" x2="58115" y2="38991"/>
                        <a14:backgroundMark x1="70157" y1="72477" x2="75916" y2="68807"/>
                        <a14:backgroundMark x1="75916" y1="61468" x2="77487" y2="63761"/>
                        <a14:backgroundMark x1="53403" y1="33945" x2="98953" y2="12844"/>
                        <a14:backgroundMark x1="73822" y1="66055" x2="71204" y2="72477"/>
                        <a14:backgroundMark x1="71204" y1="72477" x2="81675" y2="62844"/>
                        <a14:backgroundMark x1="54974" y1="20183" x2="65969" y2="35321"/>
                      </a14:backgroundRemoval>
                    </a14:imgEffect>
                  </a14:imgLayer>
                </a14:imgProps>
              </a:ext>
            </a:extLst>
          </a:blip>
          <a:stretch>
            <a:fillRect/>
          </a:stretch>
        </p:blipFill>
        <p:spPr>
          <a:xfrm>
            <a:off x="-218902" y="4213131"/>
            <a:ext cx="2494270" cy="2846864"/>
          </a:xfrm>
          <a:prstGeom prst="rect">
            <a:avLst/>
          </a:prstGeom>
        </p:spPr>
      </p:pic>
      <p:sp>
        <p:nvSpPr>
          <p:cNvPr id="2" name="Rectangle 1"/>
          <p:cNvSpPr/>
          <p:nvPr/>
        </p:nvSpPr>
        <p:spPr>
          <a:xfrm>
            <a:off x="84986" y="1910915"/>
            <a:ext cx="11862464" cy="1754326"/>
          </a:xfrm>
          <a:prstGeom prst="rect">
            <a:avLst/>
          </a:prstGeom>
        </p:spPr>
        <p:txBody>
          <a:bodyPr wrap="square">
            <a:spAutoFit/>
          </a:bodyPr>
          <a:lstStyle/>
          <a:p>
            <a:r>
              <a:rPr lang="vi-VN" sz="3600" dirty="0" smtClean="0">
                <a:latin typeface="+mj-lt"/>
              </a:rPr>
              <a:t>T</a:t>
            </a:r>
            <a:r>
              <a:rPr lang="en-US" sz="3600" dirty="0">
                <a:latin typeface="Times New Roman" panose="02020603050405020304" pitchFamily="18" charset="0"/>
                <a:cs typeface="Times New Roman" panose="02020603050405020304" pitchFamily="18" charset="0"/>
              </a:rPr>
              <a:t>ă</a:t>
            </a:r>
            <a:r>
              <a:rPr lang="vi-VN" sz="3600" dirty="0" smtClean="0">
                <a:latin typeface="+mj-lt"/>
              </a:rPr>
              <a:t>ng </a:t>
            </a:r>
            <a:r>
              <a:rPr lang="vi-VN" sz="3600" dirty="0">
                <a:latin typeface="+mj-lt"/>
              </a:rPr>
              <a:t>cường cho gà ăn thức ăn chứa nhiêu chất đạm, chất khoáng và vi-ta-min, giảm bớt lượng thức ăn chứa </a:t>
            </a:r>
            <a:r>
              <a:rPr lang="vi-VN" sz="3600" dirty="0" smtClean="0">
                <a:latin typeface="+mj-lt"/>
              </a:rPr>
              <a:t>nhi</a:t>
            </a:r>
            <a:r>
              <a:rPr lang="en-US" sz="3600" dirty="0" smtClean="0">
                <a:latin typeface="Times New Roman" panose="02020603050405020304" pitchFamily="18" charset="0"/>
                <a:cs typeface="Times New Roman" panose="02020603050405020304" pitchFamily="18" charset="0"/>
              </a:rPr>
              <a:t>ề</a:t>
            </a:r>
            <a:r>
              <a:rPr lang="vi-VN" sz="3600" dirty="0" smtClean="0">
                <a:latin typeface="+mj-lt"/>
              </a:rPr>
              <a:t>u </a:t>
            </a:r>
            <a:r>
              <a:rPr lang="vi-VN" sz="3600" dirty="0">
                <a:latin typeface="+mj-lt"/>
              </a:rPr>
              <a:t>chất bột đường.</a:t>
            </a:r>
            <a:endParaRPr lang="en-US" sz="3600" dirty="0">
              <a:latin typeface="+mj-lt"/>
            </a:endParaRPr>
          </a:p>
        </p:txBody>
      </p:sp>
      <p:sp>
        <p:nvSpPr>
          <p:cNvPr id="9" name="Rectangle 8"/>
          <p:cNvSpPr/>
          <p:nvPr/>
        </p:nvSpPr>
        <p:spPr>
          <a:xfrm>
            <a:off x="1973010" y="3837136"/>
            <a:ext cx="9985073" cy="1323439"/>
          </a:xfrm>
          <a:prstGeom prst="rect">
            <a:avLst/>
          </a:prstGeom>
          <a:solidFill>
            <a:schemeClr val="accent4">
              <a:lumMod val="40000"/>
              <a:lumOff val="60000"/>
            </a:schemeClr>
          </a:solidFill>
        </p:spPr>
        <p:txBody>
          <a:bodyPr wrap="square">
            <a:spAutoFit/>
          </a:bodyPr>
          <a:lstStyle/>
          <a:p>
            <a:pPr algn="just"/>
            <a:r>
              <a:rPr lang="vi-VN" sz="4000" b="1" dirty="0">
                <a:solidFill>
                  <a:srgbClr val="333333"/>
                </a:solidFill>
                <a:latin typeface="UNI Chu truyen thong" panose="03030302030807070C03" pitchFamily="66" charset="0"/>
              </a:rPr>
              <a:t>Câu 4: Vì sao gà giò cần được ăn nhiều thức ăn cung</a:t>
            </a:r>
            <a:r>
              <a:rPr lang="en-US" sz="4000" b="1" dirty="0">
                <a:solidFill>
                  <a:srgbClr val="333333"/>
                </a:solidFill>
                <a:latin typeface="UNI Chu truyen thong" panose="03030302030807070C03" pitchFamily="66" charset="0"/>
              </a:rPr>
              <a:t> c</a:t>
            </a:r>
            <a:r>
              <a:rPr lang="vi-VN" sz="4000" b="1" dirty="0">
                <a:solidFill>
                  <a:srgbClr val="333333"/>
                </a:solidFill>
                <a:latin typeface="UNI Chu truyen thong" panose="03030302030807070C03" pitchFamily="66" charset="0"/>
              </a:rPr>
              <a:t>ấp chất bột đường và chất </a:t>
            </a:r>
            <a:r>
              <a:rPr lang="vi-VN" sz="4000" b="1" dirty="0" smtClean="0">
                <a:solidFill>
                  <a:srgbClr val="333333"/>
                </a:solidFill>
                <a:latin typeface="UNI Chu truyen thong" panose="03030302030807070C03" pitchFamily="66" charset="0"/>
              </a:rPr>
              <a:t>đạm?</a:t>
            </a:r>
            <a:endParaRPr lang="en-US" sz="4000" b="1" dirty="0">
              <a:latin typeface="UNI Chu truyen thong" panose="03030302030807070C03" pitchFamily="66" charset="0"/>
            </a:endParaRPr>
          </a:p>
        </p:txBody>
      </p:sp>
      <p:sp>
        <p:nvSpPr>
          <p:cNvPr id="14" name="Rectangle 13"/>
          <p:cNvSpPr/>
          <p:nvPr/>
        </p:nvSpPr>
        <p:spPr>
          <a:xfrm>
            <a:off x="2093957" y="3673519"/>
            <a:ext cx="10005894" cy="1378787"/>
          </a:xfrm>
          <a:prstGeom prst="rect">
            <a:avLst/>
          </a:pr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20677" y="5229017"/>
            <a:ext cx="7279174" cy="1200329"/>
          </a:xfrm>
          <a:prstGeom prst="rect">
            <a:avLst/>
          </a:prstGeom>
          <a:noFill/>
        </p:spPr>
        <p:txBody>
          <a:bodyPr wrap="square" rtlCol="0">
            <a:spAutoFit/>
          </a:bodyPr>
          <a:lstStyle/>
          <a:p>
            <a:pPr algn="just"/>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thịt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mỡ</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56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15"/>
                                        </p:tgtEl>
                                        <p:attrNameLst>
                                          <p:attrName>style.visibility</p:attrName>
                                        </p:attrNameLst>
                                      </p:cBhvr>
                                      <p:to>
                                        <p:strVal val="visible"/>
                                      </p:to>
                                    </p:set>
                                    <p:anim by="(-#ppt_w*2)" calcmode="lin" valueType="num">
                                      <p:cBhvr rctx="PPT">
                                        <p:cTn id="37" dur="375" autoRev="1" fill="hold">
                                          <p:stCondLst>
                                            <p:cond delay="0"/>
                                          </p:stCondLst>
                                        </p:cTn>
                                        <p:tgtEl>
                                          <p:spTgt spid="15"/>
                                        </p:tgtEl>
                                        <p:attrNameLst>
                                          <p:attrName>ppt_w</p:attrName>
                                        </p:attrNameLst>
                                      </p:cBhvr>
                                    </p:anim>
                                    <p:anim by="(#ppt_w*0.50)" calcmode="lin" valueType="num">
                                      <p:cBhvr>
                                        <p:cTn id="38" dur="375" decel="50000" autoRev="1" fill="hold">
                                          <p:stCondLst>
                                            <p:cond delay="0"/>
                                          </p:stCondLst>
                                        </p:cTn>
                                        <p:tgtEl>
                                          <p:spTgt spid="15"/>
                                        </p:tgtEl>
                                        <p:attrNameLst>
                                          <p:attrName>ppt_x</p:attrName>
                                        </p:attrNameLst>
                                      </p:cBhvr>
                                    </p:anim>
                                    <p:anim from="(-#ppt_h/2)" to="(#ppt_y)" calcmode="lin" valueType="num">
                                      <p:cBhvr>
                                        <p:cTn id="39" dur="750" fill="hold">
                                          <p:stCondLst>
                                            <p:cond delay="0"/>
                                          </p:stCondLst>
                                        </p:cTn>
                                        <p:tgtEl>
                                          <p:spTgt spid="15"/>
                                        </p:tgtEl>
                                        <p:attrNameLst>
                                          <p:attrName>ppt_y</p:attrName>
                                        </p:attrNameLst>
                                      </p:cBhvr>
                                    </p:anim>
                                    <p:animRot by="21600000">
                                      <p:cBhvr>
                                        <p:cTn id="40" dur="75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9"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333" y1="34339" x2="7407" y2="76102"/>
                        <a14:foregroundMark x1="6746" y1="72854" x2="10979" y2="75174"/>
                        <a14:foregroundMark x1="7275" y1="69606" x2="5688" y2="80742"/>
                        <a14:foregroundMark x1="5159" y1="79814" x2="5688" y2="93735"/>
                        <a14:foregroundMark x1="11243" y1="76566" x2="14418" y2="94432"/>
                        <a14:foregroundMark x1="5688" y1="77262" x2="5820" y2="71694"/>
                        <a14:foregroundMark x1="4630" y1="79118" x2="4894" y2="73550"/>
                        <a14:foregroundMark x1="4497" y1="81206" x2="4894" y2="67053"/>
                        <a14:foregroundMark x1="89815" y1="34803" x2="91667" y2="79814"/>
                        <a14:foregroundMark x1="76058" y1="28770" x2="83862" y2="41531"/>
                        <a14:foregroundMark x1="83862" y1="41531" x2="88889" y2="17865"/>
                        <a14:foregroundMark x1="87302" y1="12529" x2="89418" y2="14385"/>
                        <a14:foregroundMark x1="92063" y1="22274" x2="92063" y2="22970"/>
                        <a14:foregroundMark x1="89947" y1="68677" x2="91270" y2="79814"/>
                        <a14:foregroundMark x1="84259" y1="96752" x2="85582" y2="95824"/>
                        <a14:foregroundMark x1="11508" y1="67981" x2="11508" y2="72854"/>
                        <a14:foregroundMark x1="12434" y1="67749" x2="12831" y2="81206"/>
                        <a14:foregroundMark x1="93651" y1="96752" x2="97487" y2="97448"/>
                        <a14:foregroundMark x1="92063" y1="31323" x2="94444" y2="39211"/>
                        <a14:backgroundMark x1="3571" y1="70070" x2="4101" y2="80046"/>
                      </a14:backgroundRemoval>
                    </a14:imgEffect>
                  </a14:imgLayer>
                </a14:imgProps>
              </a:ext>
            </a:extLst>
          </a:blip>
          <a:stretch>
            <a:fillRect/>
          </a:stretch>
        </p:blipFill>
        <p:spPr>
          <a:xfrm>
            <a:off x="0" y="0"/>
            <a:ext cx="12192000" cy="6950731"/>
          </a:xfrm>
          <a:prstGeom prst="rect">
            <a:avLst/>
          </a:prstGeom>
        </p:spPr>
      </p:pic>
      <p:sp>
        <p:nvSpPr>
          <p:cNvPr id="4" name="Rectangle 3"/>
          <p:cNvSpPr/>
          <p:nvPr/>
        </p:nvSpPr>
        <p:spPr>
          <a:xfrm>
            <a:off x="2294769" y="955753"/>
            <a:ext cx="6677245" cy="2246769"/>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a:t>
            </a:r>
            <a:r>
              <a:rPr lang="en-US" altLang="en-US" sz="2800" dirty="0" err="1">
                <a:solidFill>
                  <a:schemeClr val="bg1"/>
                </a:solidFill>
                <a:latin typeface="Times New Roman" panose="02020603050405020304" pitchFamily="18" charset="0"/>
                <a:cs typeface="Times New Roman" panose="02020603050405020304" pitchFamily="18" charset="0"/>
              </a:rPr>
              <a:t>Thời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gà</a:t>
            </a:r>
            <a:r>
              <a:rPr lang="en-US" altLang="en-US" sz="2800" dirty="0">
                <a:solidFill>
                  <a:schemeClr val="bg1"/>
                </a:solidFill>
                <a:latin typeface="Times New Roman" panose="02020603050405020304" pitchFamily="18" charset="0"/>
                <a:cs typeface="Times New Roman" panose="02020603050405020304" pitchFamily="18" charset="0"/>
              </a:rPr>
              <a:t> con : Cho </a:t>
            </a:r>
            <a:r>
              <a:rPr lang="en-US" altLang="en-US" sz="2800" dirty="0" err="1">
                <a:solidFill>
                  <a:schemeClr val="bg1"/>
                </a:solidFill>
                <a:latin typeface="Times New Roman" panose="02020603050405020304" pitchFamily="18" charset="0"/>
                <a:cs typeface="Times New Roman" panose="02020603050405020304" pitchFamily="18" charset="0"/>
              </a:rPr>
              <a:t>gà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liên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tục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nở</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2 </a:t>
            </a:r>
            <a:r>
              <a:rPr lang="en-US" altLang="en-US" sz="2800" dirty="0" smtClean="0">
                <a:solidFill>
                  <a:schemeClr val="bg1"/>
                </a:solidFill>
                <a:latin typeface="Times New Roman" panose="02020603050405020304" pitchFamily="18" charset="0"/>
                <a:cs typeface="Times New Roman" panose="02020603050405020304" pitchFamily="18" charset="0"/>
              </a:rPr>
              <a:t>– 3 </a:t>
            </a:r>
            <a:r>
              <a:rPr lang="en-US" altLang="en-US" sz="2800" dirty="0" err="1">
                <a:solidFill>
                  <a:schemeClr val="bg1"/>
                </a:solidFill>
                <a:latin typeface="Times New Roman" panose="02020603050405020304" pitchFamily="18" charset="0"/>
                <a:cs typeface="Times New Roman" panose="02020603050405020304" pitchFamily="18" charset="0"/>
              </a:rPr>
              <a:t>ngày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ngô</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nghiền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hoặc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tấm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Sau</a:t>
            </a:r>
            <a:r>
              <a:rPr lang="en-US" altLang="en-US" sz="2800" dirty="0">
                <a:solidFill>
                  <a:schemeClr val="bg1"/>
                </a:solidFill>
                <a:latin typeface="Times New Roman" panose="02020603050405020304" pitchFamily="18" charset="0"/>
                <a:cs typeface="Times New Roman" panose="02020603050405020304" pitchFamily="18" charset="0"/>
              </a:rPr>
              <a:t> 4 </a:t>
            </a:r>
            <a:r>
              <a:rPr lang="en-US" altLang="en-US" sz="2800" dirty="0" smtClean="0">
                <a:solidFill>
                  <a:schemeClr val="bg1"/>
                </a:solidFill>
                <a:latin typeface="Times New Roman" panose="02020603050405020304" pitchFamily="18" charset="0"/>
                <a:cs typeface="Times New Roman" panose="02020603050405020304" pitchFamily="18" charset="0"/>
              </a:rPr>
              <a:t>– 5 </a:t>
            </a:r>
            <a:r>
              <a:rPr lang="en-US" altLang="en-US" sz="2800" dirty="0" err="1">
                <a:solidFill>
                  <a:schemeClr val="bg1"/>
                </a:solidFill>
                <a:latin typeface="Times New Roman" panose="02020603050405020304" pitchFamily="18" charset="0"/>
                <a:cs typeface="Times New Roman" panose="02020603050405020304" pitchFamily="18" charset="0"/>
              </a:rPr>
              <a:t>ngày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hỗn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hợp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Hằng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ngày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bổ</a:t>
            </a:r>
            <a:r>
              <a:rPr lang="en-US" altLang="en-US" sz="2800" dirty="0">
                <a:solidFill>
                  <a:schemeClr val="bg1"/>
                </a:solidFill>
                <a:latin typeface="Times New Roman" panose="02020603050405020304" pitchFamily="18" charset="0"/>
                <a:cs typeface="Times New Roman" panose="02020603050405020304" pitchFamily="18" charset="0"/>
              </a:rPr>
              <a:t> sung </a:t>
            </a:r>
            <a:r>
              <a:rPr lang="en-US" altLang="en-US" sz="2800" dirty="0" err="1">
                <a:solidFill>
                  <a:schemeClr val="bg1"/>
                </a:solidFill>
                <a:latin typeface="Times New Roman" panose="02020603050405020304" pitchFamily="18" charset="0"/>
                <a:cs typeface="Times New Roman" panose="02020603050405020304" pitchFamily="18" charset="0"/>
              </a:rPr>
              <a:t>vào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bị</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đói</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4582302" y="216267"/>
            <a:ext cx="2102177"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57876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333" y1="34339" x2="7407" y2="76102"/>
                        <a14:foregroundMark x1="6746" y1="72854" x2="10979" y2="75174"/>
                        <a14:foregroundMark x1="7275" y1="69606" x2="5688" y2="80742"/>
                        <a14:foregroundMark x1="5159" y1="79814" x2="5688" y2="93735"/>
                        <a14:foregroundMark x1="11243" y1="76566" x2="14418" y2="94432"/>
                        <a14:foregroundMark x1="5688" y1="77262" x2="5820" y2="71694"/>
                        <a14:foregroundMark x1="4630" y1="79118" x2="4894" y2="73550"/>
                        <a14:foregroundMark x1="4497" y1="81206" x2="4894" y2="67053"/>
                        <a14:foregroundMark x1="89815" y1="34803" x2="91667" y2="79814"/>
                        <a14:foregroundMark x1="76058" y1="28770" x2="83862" y2="41531"/>
                        <a14:foregroundMark x1="83862" y1="41531" x2="88889" y2="17865"/>
                        <a14:foregroundMark x1="87302" y1="12529" x2="89418" y2="14385"/>
                        <a14:foregroundMark x1="92063" y1="22274" x2="92063" y2="22970"/>
                        <a14:foregroundMark x1="89947" y1="68677" x2="91270" y2="79814"/>
                        <a14:foregroundMark x1="84259" y1="96752" x2="85582" y2="95824"/>
                        <a14:foregroundMark x1="11508" y1="67981" x2="11508" y2="72854"/>
                        <a14:foregroundMark x1="12434" y1="67749" x2="12831" y2="81206"/>
                        <a14:foregroundMark x1="93651" y1="96752" x2="97487" y2="97448"/>
                        <a14:foregroundMark x1="92063" y1="31323" x2="94444" y2="39211"/>
                        <a14:backgroundMark x1="3571" y1="70070" x2="4101" y2="80046"/>
                      </a14:backgroundRemoval>
                    </a14:imgEffect>
                  </a14:imgLayer>
                </a14:imgProps>
              </a:ext>
            </a:extLst>
          </a:blip>
          <a:stretch>
            <a:fillRect/>
          </a:stretch>
        </p:blipFill>
        <p:spPr>
          <a:xfrm>
            <a:off x="0" y="0"/>
            <a:ext cx="12192000" cy="6950731"/>
          </a:xfrm>
          <a:prstGeom prst="rect">
            <a:avLst/>
          </a:prstGeom>
        </p:spPr>
      </p:pic>
      <p:sp>
        <p:nvSpPr>
          <p:cNvPr id="4" name="Rectangle 3"/>
          <p:cNvSpPr/>
          <p:nvPr/>
        </p:nvSpPr>
        <p:spPr>
          <a:xfrm>
            <a:off x="2294769" y="955753"/>
            <a:ext cx="6677245" cy="1815882"/>
          </a:xfrm>
          <a:prstGeom prst="rect">
            <a:avLst/>
          </a:prstGeom>
        </p:spPr>
        <p:txBody>
          <a:bodyPr wrap="square">
            <a:spAutoFit/>
          </a:bodyPr>
          <a:lstStyle/>
          <a:p>
            <a:pPr algn="just">
              <a:spcBef>
                <a:spcPct val="50000"/>
              </a:spcBef>
            </a:pPr>
            <a:r>
              <a:rPr lang="vi-VN" altLang="en-US" sz="2800" dirty="0">
                <a:solidFill>
                  <a:schemeClr val="bg1"/>
                </a:solidFill>
                <a:latin typeface="Times New Roman" panose="02020603050405020304" pitchFamily="18" charset="0"/>
                <a:cs typeface="Times New Roman" panose="02020603050405020304" pitchFamily="18" charset="0"/>
              </a:rPr>
              <a:t>*Thời kì gà giò (gà </a:t>
            </a:r>
            <a:r>
              <a:rPr lang="vi-VN" altLang="en-US" sz="2800" dirty="0" smtClean="0">
                <a:solidFill>
                  <a:schemeClr val="bg1"/>
                </a:solidFill>
                <a:latin typeface="Times New Roman" panose="02020603050405020304" pitchFamily="18" charset="0"/>
                <a:cs typeface="Times New Roman" panose="02020603050405020304" pitchFamily="18" charset="0"/>
              </a:rPr>
              <a:t>7</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dirty="0" smtClean="0">
                <a:solidFill>
                  <a:schemeClr val="bg1"/>
                </a:solidFill>
                <a:latin typeface="Times New Roman" panose="02020603050405020304" pitchFamily="18" charset="0"/>
                <a:cs typeface="Times New Roman" panose="02020603050405020304" pitchFamily="18" charset="0"/>
              </a:rPr>
              <a:t> 8 </a:t>
            </a:r>
            <a:r>
              <a:rPr lang="vi-VN" altLang="en-US" sz="2800" dirty="0">
                <a:solidFill>
                  <a:schemeClr val="bg1"/>
                </a:solidFill>
                <a:latin typeface="Times New Roman" panose="02020603050405020304" pitchFamily="18" charset="0"/>
                <a:cs typeface="Times New Roman" panose="02020603050405020304" pitchFamily="18" charset="0"/>
              </a:rPr>
              <a:t>tuần tuổi) : Tăng cường cho gà ăn nhiều thức ăn chứa nhiều chất bột đường, chất đạm, vi-ta-min. Cho gà ăn liên tục suốt ngày đêm.</a:t>
            </a:r>
          </a:p>
        </p:txBody>
      </p:sp>
      <p:sp>
        <p:nvSpPr>
          <p:cNvPr id="3" name="TextBox 2"/>
          <p:cNvSpPr txBox="1"/>
          <p:nvPr/>
        </p:nvSpPr>
        <p:spPr>
          <a:xfrm>
            <a:off x="4582302" y="216815"/>
            <a:ext cx="2102177"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8045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333" y1="34339" x2="7407" y2="76102"/>
                        <a14:foregroundMark x1="6746" y1="72854" x2="10979" y2="75174"/>
                        <a14:foregroundMark x1="7275" y1="69606" x2="5688" y2="80742"/>
                        <a14:foregroundMark x1="5159" y1="79814" x2="5688" y2="93735"/>
                        <a14:foregroundMark x1="11243" y1="76566" x2="14418" y2="94432"/>
                        <a14:foregroundMark x1="5688" y1="77262" x2="5820" y2="71694"/>
                        <a14:foregroundMark x1="4630" y1="79118" x2="4894" y2="73550"/>
                        <a14:foregroundMark x1="4497" y1="81206" x2="4894" y2="67053"/>
                        <a14:foregroundMark x1="89815" y1="34803" x2="91667" y2="79814"/>
                        <a14:foregroundMark x1="76058" y1="28770" x2="83862" y2="41531"/>
                        <a14:foregroundMark x1="83862" y1="41531" x2="88889" y2="17865"/>
                        <a14:foregroundMark x1="87302" y1="12529" x2="89418" y2="14385"/>
                        <a14:foregroundMark x1="92063" y1="22274" x2="92063" y2="22970"/>
                        <a14:foregroundMark x1="89947" y1="68677" x2="91270" y2="79814"/>
                        <a14:foregroundMark x1="84259" y1="96752" x2="85582" y2="95824"/>
                        <a14:foregroundMark x1="11508" y1="67981" x2="11508" y2="72854"/>
                        <a14:foregroundMark x1="12434" y1="67749" x2="12831" y2="81206"/>
                        <a14:foregroundMark x1="93651" y1="96752" x2="97487" y2="97448"/>
                        <a14:foregroundMark x1="92063" y1="31323" x2="94444" y2="39211"/>
                        <a14:backgroundMark x1="3571" y1="70070" x2="4101" y2="80046"/>
                      </a14:backgroundRemoval>
                    </a14:imgEffect>
                  </a14:imgLayer>
                </a14:imgProps>
              </a:ext>
            </a:extLst>
          </a:blip>
          <a:stretch>
            <a:fillRect/>
          </a:stretch>
        </p:blipFill>
        <p:spPr>
          <a:xfrm>
            <a:off x="0" y="0"/>
            <a:ext cx="12192000" cy="6950731"/>
          </a:xfrm>
          <a:prstGeom prst="rect">
            <a:avLst/>
          </a:prstGeom>
        </p:spPr>
      </p:pic>
      <p:sp>
        <p:nvSpPr>
          <p:cNvPr id="4" name="Rectangle 3"/>
          <p:cNvSpPr/>
          <p:nvPr/>
        </p:nvSpPr>
        <p:spPr>
          <a:xfrm>
            <a:off x="2294769" y="955753"/>
            <a:ext cx="6677245" cy="1815882"/>
          </a:xfrm>
          <a:prstGeom prst="rect">
            <a:avLst/>
          </a:prstGeom>
        </p:spPr>
        <p:txBody>
          <a:bodyPr wrap="square">
            <a:spAutoFit/>
          </a:bodyPr>
          <a:lstStyle/>
          <a:p>
            <a:pPr algn="just">
              <a:spcBef>
                <a:spcPct val="50000"/>
              </a:spcBef>
            </a:pPr>
            <a:r>
              <a:rPr lang="vi-VN" altLang="en-US" sz="2800" dirty="0">
                <a:solidFill>
                  <a:schemeClr val="bg1"/>
                </a:solidFill>
                <a:latin typeface="Times New Roman" panose="02020603050405020304" pitchFamily="18" charset="0"/>
                <a:cs typeface="Times New Roman" panose="02020603050405020304" pitchFamily="18" charset="0"/>
              </a:rPr>
              <a:t>*Thời kì gà đẻ trứng: Tăng cường cho gà thức ăn chứa nhiều chất đạm, chất khoáng và vi-ta-min, giảm bớt lượng thức ăn chứa nhiều chất bột đường.</a:t>
            </a:r>
          </a:p>
        </p:txBody>
      </p:sp>
      <p:sp>
        <p:nvSpPr>
          <p:cNvPr id="3" name="TextBox 2"/>
          <p:cNvSpPr txBox="1"/>
          <p:nvPr/>
        </p:nvSpPr>
        <p:spPr>
          <a:xfrm>
            <a:off x="4582302" y="216815"/>
            <a:ext cx="2102177"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3836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333" y1="34339" x2="7407" y2="76102"/>
                        <a14:foregroundMark x1="6746" y1="72854" x2="10979" y2="75174"/>
                        <a14:foregroundMark x1="7275" y1="69606" x2="5688" y2="80742"/>
                        <a14:foregroundMark x1="5159" y1="79814" x2="5688" y2="93735"/>
                        <a14:foregroundMark x1="11243" y1="76566" x2="14418" y2="94432"/>
                        <a14:foregroundMark x1="5688" y1="77262" x2="5820" y2="71694"/>
                        <a14:foregroundMark x1="4630" y1="79118" x2="4894" y2="73550"/>
                        <a14:foregroundMark x1="4497" y1="81206" x2="4894" y2="67053"/>
                        <a14:foregroundMark x1="89815" y1="34803" x2="91667" y2="79814"/>
                        <a14:foregroundMark x1="76058" y1="28770" x2="83862" y2="41531"/>
                        <a14:foregroundMark x1="83862" y1="41531" x2="88889" y2="17865"/>
                        <a14:foregroundMark x1="87302" y1="12529" x2="89418" y2="14385"/>
                        <a14:foregroundMark x1="92063" y1="22274" x2="92063" y2="22970"/>
                        <a14:foregroundMark x1="89947" y1="68677" x2="91270" y2="79814"/>
                        <a14:foregroundMark x1="84259" y1="96752" x2="85582" y2="95824"/>
                        <a14:foregroundMark x1="11508" y1="67981" x2="11508" y2="72854"/>
                        <a14:foregroundMark x1="12434" y1="67749" x2="12831" y2="81206"/>
                        <a14:foregroundMark x1="93651" y1="96752" x2="97487" y2="97448"/>
                        <a14:foregroundMark x1="92063" y1="31323" x2="94444" y2="39211"/>
                        <a14:backgroundMark x1="3571" y1="70070" x2="4101" y2="80046"/>
                      </a14:backgroundRemoval>
                    </a14:imgEffect>
                  </a14:imgLayer>
                </a14:imgProps>
              </a:ext>
            </a:extLst>
          </a:blip>
          <a:stretch>
            <a:fillRect/>
          </a:stretch>
        </p:blipFill>
        <p:spPr>
          <a:xfrm>
            <a:off x="0" y="0"/>
            <a:ext cx="12192000" cy="6950731"/>
          </a:xfrm>
          <a:prstGeom prst="rect">
            <a:avLst/>
          </a:prstGeom>
        </p:spPr>
      </p:pic>
      <p:sp>
        <p:nvSpPr>
          <p:cNvPr id="4" name="Rectangle 3"/>
          <p:cNvSpPr/>
          <p:nvPr/>
        </p:nvSpPr>
        <p:spPr>
          <a:xfrm>
            <a:off x="2294769" y="955753"/>
            <a:ext cx="6677245" cy="2246769"/>
          </a:xfrm>
          <a:prstGeom prst="rect">
            <a:avLst/>
          </a:prstGeom>
        </p:spPr>
        <p:txBody>
          <a:bodyPr wrap="square">
            <a:spAutoFit/>
          </a:bodyPr>
          <a:lstStyle/>
          <a:p>
            <a:pPr algn="just">
              <a:spcBef>
                <a:spcPct val="50000"/>
              </a:spcBef>
            </a:pPr>
            <a:r>
              <a:rPr lang="vi-VN" altLang="en-US" sz="2800" dirty="0">
                <a:solidFill>
                  <a:schemeClr val="bg1"/>
                </a:solidFill>
                <a:latin typeface="Times New Roman" panose="02020603050405020304" pitchFamily="18" charset="0"/>
                <a:cs typeface="Times New Roman" panose="02020603050405020304" pitchFamily="18" charset="0"/>
              </a:rPr>
              <a:t>*Chất bột đường, chất đạm có tác dụng chủ yếu trong việc cung cấp năng lượng hoạt động và tạo thịt, mỡ. Gà giò lớn nhanh, hoạt động nhiều nên cần nhiều năng lượng và chất đạm. </a:t>
            </a:r>
          </a:p>
        </p:txBody>
      </p:sp>
      <p:sp>
        <p:nvSpPr>
          <p:cNvPr id="3" name="TextBox 2"/>
          <p:cNvSpPr txBox="1"/>
          <p:nvPr/>
        </p:nvSpPr>
        <p:spPr>
          <a:xfrm>
            <a:off x="4582302" y="216815"/>
            <a:ext cx="2102177"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5316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70270" y="0"/>
            <a:ext cx="3076597" cy="2145672"/>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9680293" y="0"/>
            <a:ext cx="2622245" cy="275846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4800" y1="61765" x2="14800" y2="61765"/>
                        <a14:foregroundMark x1="48000" y1="38971" x2="48000" y2="38971"/>
                        <a14:foregroundMark x1="66000" y1="22794" x2="66000" y2="22794"/>
                        <a14:foregroundMark x1="88000" y1="66912" x2="88000" y2="66912"/>
                        <a14:foregroundMark x1="62000" y1="69118" x2="62000" y2="69118"/>
                        <a14:foregroundMark x1="43600" y1="74265" x2="43600" y2="74265"/>
                        <a14:foregroundMark x1="18400" y1="31618" x2="18400" y2="31618"/>
                        <a14:foregroundMark x1="36800" y1="27206" x2="36800" y2="27206"/>
                        <a14:foregroundMark x1="50000" y1="76471" x2="50000" y2="76471"/>
                        <a14:foregroundMark x1="56400" y1="75000" x2="56400" y2="75000"/>
                        <a14:backgroundMark x1="16000" y1="8088" x2="89600" y2="6618"/>
                        <a14:backgroundMark x1="21200" y1="50735" x2="21600" y2="49265"/>
                        <a14:backgroundMark x1="23600" y1="38971" x2="23600" y2="38971"/>
                        <a14:backgroundMark x1="23600" y1="35294" x2="23600" y2="35294"/>
                        <a14:backgroundMark x1="26800" y1="55147" x2="26800" y2="55147"/>
                        <a14:backgroundMark x1="30000" y1="55147" x2="30000" y2="55147"/>
                        <a14:backgroundMark x1="49200" y1="56618" x2="49200" y2="56618"/>
                        <a14:backgroundMark x1="52400" y1="46324" x2="52800" y2="46324"/>
                        <a14:backgroundMark x1="70400" y1="41176" x2="70400" y2="41176"/>
                        <a14:backgroundMark x1="74000" y1="35294" x2="74000" y2="35294"/>
                        <a14:backgroundMark x1="76000" y1="52206" x2="76000" y2="52206"/>
                        <a14:backgroundMark x1="80400" y1="53676" x2="80400" y2="53676"/>
                      </a14:backgroundRemoval>
                    </a14:imgEffect>
                  </a14:imgLayer>
                </a14:imgProps>
              </a:ext>
            </a:extLst>
          </a:blip>
          <a:stretch>
            <a:fillRect/>
          </a:stretch>
        </p:blipFill>
        <p:spPr>
          <a:xfrm>
            <a:off x="-559121" y="3118006"/>
            <a:ext cx="8175979" cy="4447730"/>
          </a:xfrm>
          <a:prstGeom prst="rect">
            <a:avLst/>
          </a:prstGeom>
        </p:spPr>
      </p:pic>
      <p:pic>
        <p:nvPicPr>
          <p:cNvPr id="4" name="Picture 3"/>
          <p:cNvPicPr>
            <a:picLocks noChangeAspect="1"/>
          </p:cNvPicPr>
          <p:nvPr/>
        </p:nvPicPr>
        <p:blipFill>
          <a:blip r:embed="rId8"/>
          <a:stretch>
            <a:fillRect/>
          </a:stretch>
        </p:blipFill>
        <p:spPr>
          <a:xfrm>
            <a:off x="454316" y="207389"/>
            <a:ext cx="4824694" cy="3127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9"/>
          <a:stretch>
            <a:fillRect/>
          </a:stretch>
        </p:blipFill>
        <p:spPr>
          <a:xfrm>
            <a:off x="6787301" y="3334907"/>
            <a:ext cx="5100878" cy="3325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10"/>
          <a:stretch>
            <a:fillRect/>
          </a:stretch>
        </p:blipFill>
        <p:spPr>
          <a:xfrm>
            <a:off x="386500" y="3535052"/>
            <a:ext cx="5259222" cy="32021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11"/>
          <a:stretch>
            <a:fillRect/>
          </a:stretch>
        </p:blipFill>
        <p:spPr>
          <a:xfrm>
            <a:off x="6787301" y="113122"/>
            <a:ext cx="5100878" cy="2947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4531" y1="23744" x2="46875" y2="23744"/>
                      </a14:backgroundRemoval>
                    </a14:imgEffect>
                  </a14:imgLayer>
                </a14:imgProps>
              </a:ext>
            </a:extLst>
          </a:blip>
          <a:stretch>
            <a:fillRect/>
          </a:stretch>
        </p:blipFill>
        <p:spPr>
          <a:xfrm>
            <a:off x="4261021" y="468216"/>
            <a:ext cx="3910981" cy="6691441"/>
          </a:xfrm>
          <a:prstGeom prst="rect">
            <a:avLst/>
          </a:prstGeom>
        </p:spPr>
      </p:pic>
    </p:spTree>
    <p:extLst>
      <p:ext uri="{BB962C8B-B14F-4D97-AF65-F5344CB8AC3E}">
        <p14:creationId xmlns:p14="http://schemas.microsoft.com/office/powerpoint/2010/main" val="81468070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01" y1="35862" x2="7256" y2="60690"/>
                        <a14:foregroundMark x1="12005" y1="51724" x2="13456" y2="74483"/>
                        <a14:foregroundMark x1="3826" y1="45747" x2="3826" y2="45747"/>
                        <a14:foregroundMark x1="6596" y1="96552" x2="6596" y2="96552"/>
                        <a14:foregroundMark x1="12005" y1="97701" x2="13984" y2="97701"/>
                        <a14:foregroundMark x1="86412" y1="6667" x2="86807" y2="19770"/>
                        <a14:foregroundMark x1="81926" y1="23218" x2="84169" y2="19080"/>
                        <a14:foregroundMark x1="87335" y1="23218" x2="89050" y2="19770"/>
                        <a14:foregroundMark x1="95119" y1="48736" x2="95119" y2="48736"/>
                        <a14:foregroundMark x1="80475" y1="90575" x2="80475" y2="90575"/>
                        <a14:foregroundMark x1="87995" y1="88966" x2="87995" y2="88966"/>
                        <a14:foregroundMark x1="87731" y1="93563" x2="87731" y2="93563"/>
                        <a14:foregroundMark x1="79024" y1="96552" x2="79024" y2="96552"/>
                        <a14:foregroundMark x1="7520" y1="33333" x2="12005" y2="40460"/>
                        <a14:foregroundMark x1="6860" y1="70115" x2="8839" y2="84138"/>
                        <a14:foregroundMark x1="12665" y1="87126" x2="13456" y2="98161"/>
                        <a14:backgroundMark x1="6464" y1="48506" x2="7784" y2="49425"/>
                        <a14:backgroundMark x1="6069" y1="49885" x2="7256" y2="49885"/>
                        <a14:backgroundMark x1="6201" y1="51264" x2="7124" y2="49195"/>
                        <a14:backgroundMark x1="6069" y1="48966" x2="6860" y2="48966"/>
                        <a14:backgroundMark x1="6860" y1="48966" x2="7388" y2="48276"/>
                        <a14:backgroundMark x1="6069" y1="49655" x2="7256" y2="49885"/>
                        <a14:backgroundMark x1="5541" y1="50115" x2="7916" y2="50115"/>
                        <a14:backgroundMark x1="6464" y1="49885" x2="7124" y2="47586"/>
                      </a14:backgroundRemoval>
                    </a14:imgEffect>
                  </a14:imgLayer>
                </a14:imgProps>
              </a:ext>
            </a:extLst>
          </a:blip>
          <a:stretch>
            <a:fillRect/>
          </a:stretch>
        </p:blipFill>
        <p:spPr>
          <a:xfrm>
            <a:off x="0" y="0"/>
            <a:ext cx="12192000" cy="6996729"/>
          </a:xfrm>
          <a:prstGeom prst="rect">
            <a:avLst/>
          </a:prstGeom>
        </p:spPr>
      </p:pic>
      <p:sp>
        <p:nvSpPr>
          <p:cNvPr id="5" name="TextBox 4"/>
          <p:cNvSpPr txBox="1"/>
          <p:nvPr/>
        </p:nvSpPr>
        <p:spPr>
          <a:xfrm>
            <a:off x="4271217" y="235669"/>
            <a:ext cx="2459521"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uống</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29938" y="-390506"/>
            <a:ext cx="3724427" cy="3691759"/>
          </a:xfrm>
          <a:prstGeom prst="rect">
            <a:avLst/>
          </a:prstGeom>
        </p:spPr>
      </p:pic>
      <p:sp>
        <p:nvSpPr>
          <p:cNvPr id="9" name="Rectangle 8"/>
          <p:cNvSpPr/>
          <p:nvPr/>
        </p:nvSpPr>
        <p:spPr>
          <a:xfrm>
            <a:off x="2294769" y="1455374"/>
            <a:ext cx="6677245" cy="1384995"/>
          </a:xfrm>
          <a:prstGeom prst="rect">
            <a:avLst/>
          </a:prstGeom>
        </p:spPr>
        <p:txBody>
          <a:bodyPr wrap="square">
            <a:spAutoFit/>
          </a:bodyPr>
          <a:lstStyle/>
          <a:p>
            <a:pPr algn="just">
              <a:spcBef>
                <a:spcPct val="50000"/>
              </a:spcBef>
            </a:pPr>
            <a:r>
              <a:rPr lang="vi-VN" altLang="en-US" sz="2800" dirty="0" smtClean="0">
                <a:solidFill>
                  <a:schemeClr val="bg1"/>
                </a:solidFill>
                <a:latin typeface="Times New Roman" panose="02020603050405020304" pitchFamily="18" charset="0"/>
                <a:cs typeface="Times New Roman" panose="02020603050405020304" pitchFamily="18" charset="0"/>
              </a:rPr>
              <a:t>*Do </a:t>
            </a:r>
            <a:r>
              <a:rPr lang="vi-VN" altLang="en-US" sz="2800" dirty="0">
                <a:solidFill>
                  <a:schemeClr val="bg1"/>
                </a:solidFill>
                <a:latin typeface="Times New Roman" panose="02020603050405020304" pitchFamily="18" charset="0"/>
                <a:cs typeface="Times New Roman" panose="02020603050405020304" pitchFamily="18" charset="0"/>
              </a:rPr>
              <a:t>thức ăn chủ yếu của gà là thức ăn khô. Vì vậy, khi nuôi gà phải thường xuyên cung cấp đủ nước cho gà uống.</a:t>
            </a:r>
          </a:p>
        </p:txBody>
      </p:sp>
    </p:spTree>
    <p:extLst>
      <p:ext uri="{BB962C8B-B14F-4D97-AF65-F5344CB8AC3E}">
        <p14:creationId xmlns:p14="http://schemas.microsoft.com/office/powerpoint/2010/main" val="5577347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01" y1="35862" x2="7256" y2="60690"/>
                        <a14:foregroundMark x1="12005" y1="51724" x2="13456" y2="74483"/>
                        <a14:foregroundMark x1="3826" y1="45747" x2="3826" y2="45747"/>
                        <a14:foregroundMark x1="6596" y1="96552" x2="6596" y2="96552"/>
                        <a14:foregroundMark x1="12005" y1="97701" x2="13984" y2="97701"/>
                        <a14:foregroundMark x1="86412" y1="6667" x2="86807" y2="19770"/>
                        <a14:foregroundMark x1="81926" y1="23218" x2="84169" y2="19080"/>
                        <a14:foregroundMark x1="87335" y1="23218" x2="89050" y2="19770"/>
                        <a14:foregroundMark x1="95119" y1="48736" x2="95119" y2="48736"/>
                        <a14:foregroundMark x1="80475" y1="90575" x2="80475" y2="90575"/>
                        <a14:foregroundMark x1="87995" y1="88966" x2="87995" y2="88966"/>
                        <a14:foregroundMark x1="87731" y1="93563" x2="87731" y2="93563"/>
                        <a14:foregroundMark x1="79024" y1="96552" x2="79024" y2="96552"/>
                        <a14:foregroundMark x1="7520" y1="33333" x2="12005" y2="40460"/>
                        <a14:foregroundMark x1="6860" y1="70115" x2="8839" y2="84138"/>
                        <a14:foregroundMark x1="12665" y1="87126" x2="13456" y2="98161"/>
                        <a14:backgroundMark x1="6464" y1="48506" x2="7784" y2="49425"/>
                        <a14:backgroundMark x1="6069" y1="49885" x2="7256" y2="49885"/>
                        <a14:backgroundMark x1="6201" y1="51264" x2="7124" y2="49195"/>
                        <a14:backgroundMark x1="6069" y1="48966" x2="6860" y2="48966"/>
                        <a14:backgroundMark x1="6860" y1="48966" x2="7388" y2="48276"/>
                        <a14:backgroundMark x1="6069" y1="49655" x2="7256" y2="49885"/>
                        <a14:backgroundMark x1="5541" y1="50115" x2="7916" y2="50115"/>
                        <a14:backgroundMark x1="6464" y1="49885" x2="7124" y2="47586"/>
                      </a14:backgroundRemoval>
                    </a14:imgEffect>
                  </a14:imgLayer>
                </a14:imgProps>
              </a:ext>
            </a:extLst>
          </a:blip>
          <a:stretch>
            <a:fillRect/>
          </a:stretch>
        </p:blipFill>
        <p:spPr>
          <a:xfrm>
            <a:off x="0" y="-1"/>
            <a:ext cx="12192000" cy="6996729"/>
          </a:xfrm>
          <a:prstGeom prst="rect">
            <a:avLst/>
          </a:prstGeom>
        </p:spPr>
      </p:pic>
      <p:sp>
        <p:nvSpPr>
          <p:cNvPr id="5" name="TextBox 4"/>
          <p:cNvSpPr txBox="1"/>
          <p:nvPr/>
        </p:nvSpPr>
        <p:spPr>
          <a:xfrm>
            <a:off x="4271217" y="235669"/>
            <a:ext cx="2459521"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uống</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294769" y="1455374"/>
            <a:ext cx="6677245" cy="1384995"/>
          </a:xfrm>
          <a:prstGeom prst="rect">
            <a:avLst/>
          </a:prstGeom>
        </p:spPr>
        <p:txBody>
          <a:bodyPr wrap="square">
            <a:spAutoFit/>
          </a:bodyPr>
          <a:lstStyle/>
          <a:p>
            <a:pPr algn="just">
              <a:spcBef>
                <a:spcPct val="50000"/>
              </a:spcBef>
            </a:pPr>
            <a:r>
              <a:rPr lang="vi-VN" altLang="en-US" sz="2800" dirty="0" smtClean="0">
                <a:solidFill>
                  <a:schemeClr val="bg1"/>
                </a:solidFill>
                <a:latin typeface="Times New Roman" panose="02020603050405020304" pitchFamily="18" charset="0"/>
                <a:cs typeface="Times New Roman" panose="02020603050405020304" pitchFamily="18" charset="0"/>
              </a:rPr>
              <a:t>*Nước </a:t>
            </a:r>
            <a:r>
              <a:rPr lang="vi-VN" altLang="en-US" sz="2800" dirty="0">
                <a:solidFill>
                  <a:schemeClr val="bg1"/>
                </a:solidFill>
                <a:latin typeface="Times New Roman" panose="02020603050405020304" pitchFamily="18" charset="0"/>
                <a:cs typeface="Times New Roman" panose="02020603050405020304" pitchFamily="18" charset="0"/>
              </a:rPr>
              <a:t>cho gà uống phải là nước sạch và đựng trong máng sạch. Về mùa đông có thể hoà nước ấm cho gà uống.</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29938" y="-390506"/>
            <a:ext cx="3724427" cy="3691759"/>
          </a:xfrm>
          <a:prstGeom prst="rect">
            <a:avLst/>
          </a:prstGeom>
        </p:spPr>
      </p:pic>
    </p:spTree>
    <p:extLst>
      <p:ext uri="{BB962C8B-B14F-4D97-AF65-F5344CB8AC3E}">
        <p14:creationId xmlns:p14="http://schemas.microsoft.com/office/powerpoint/2010/main" val="21627656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01" y1="35862" x2="7256" y2="60690"/>
                        <a14:foregroundMark x1="12005" y1="51724" x2="13456" y2="74483"/>
                        <a14:foregroundMark x1="3826" y1="45747" x2="3826" y2="45747"/>
                        <a14:foregroundMark x1="6596" y1="96552" x2="6596" y2="96552"/>
                        <a14:foregroundMark x1="12005" y1="97701" x2="13984" y2="97701"/>
                        <a14:foregroundMark x1="86412" y1="6667" x2="86807" y2="19770"/>
                        <a14:foregroundMark x1="81926" y1="23218" x2="84169" y2="19080"/>
                        <a14:foregroundMark x1="87335" y1="23218" x2="89050" y2="19770"/>
                        <a14:foregroundMark x1="95119" y1="48736" x2="95119" y2="48736"/>
                        <a14:foregroundMark x1="80475" y1="90575" x2="80475" y2="90575"/>
                        <a14:foregroundMark x1="87995" y1="88966" x2="87995" y2="88966"/>
                        <a14:foregroundMark x1="87731" y1="93563" x2="87731" y2="93563"/>
                        <a14:foregroundMark x1="79024" y1="96552" x2="79024" y2="96552"/>
                        <a14:foregroundMark x1="7520" y1="33333" x2="12005" y2="40460"/>
                        <a14:foregroundMark x1="6860" y1="70115" x2="8839" y2="84138"/>
                        <a14:foregroundMark x1="12665" y1="87126" x2="13456" y2="98161"/>
                        <a14:backgroundMark x1="6464" y1="48506" x2="7784" y2="49425"/>
                        <a14:backgroundMark x1="6069" y1="49885" x2="7256" y2="49885"/>
                        <a14:backgroundMark x1="6201" y1="51264" x2="7124" y2="49195"/>
                        <a14:backgroundMark x1="6069" y1="48966" x2="6860" y2="48966"/>
                        <a14:backgroundMark x1="6860" y1="48966" x2="7388" y2="48276"/>
                        <a14:backgroundMark x1="6069" y1="49655" x2="7256" y2="49885"/>
                        <a14:backgroundMark x1="5541" y1="50115" x2="7916" y2="50115"/>
                        <a14:backgroundMark x1="6464" y1="49885" x2="7124" y2="47586"/>
                      </a14:backgroundRemoval>
                    </a14:imgEffect>
                  </a14:imgLayer>
                </a14:imgProps>
              </a:ext>
            </a:extLst>
          </a:blip>
          <a:stretch>
            <a:fillRect/>
          </a:stretch>
        </p:blipFill>
        <p:spPr>
          <a:xfrm>
            <a:off x="0" y="-1"/>
            <a:ext cx="12192000" cy="6996729"/>
          </a:xfrm>
          <a:prstGeom prst="rect">
            <a:avLst/>
          </a:prstGeom>
        </p:spPr>
      </p:pic>
      <p:sp>
        <p:nvSpPr>
          <p:cNvPr id="5" name="TextBox 4"/>
          <p:cNvSpPr txBox="1"/>
          <p:nvPr/>
        </p:nvSpPr>
        <p:spPr>
          <a:xfrm>
            <a:off x="4271217" y="235669"/>
            <a:ext cx="2459521"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uống</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294769" y="1455374"/>
            <a:ext cx="6677245" cy="1384995"/>
          </a:xfrm>
          <a:prstGeom prst="rect">
            <a:avLst/>
          </a:prstGeom>
        </p:spPr>
        <p:txBody>
          <a:bodyPr wrap="square">
            <a:spAutoFit/>
          </a:bodyPr>
          <a:lstStyle/>
          <a:p>
            <a:pPr algn="just">
              <a:spcBef>
                <a:spcPct val="50000"/>
              </a:spcBef>
            </a:pPr>
            <a:r>
              <a:rPr lang="vi-VN" altLang="en-US" sz="2800" dirty="0" smtClean="0">
                <a:solidFill>
                  <a:schemeClr val="bg1"/>
                </a:solidFill>
                <a:latin typeface="Times New Roman" panose="02020603050405020304" pitchFamily="18" charset="0"/>
                <a:cs typeface="Times New Roman" panose="02020603050405020304" pitchFamily="18" charset="0"/>
              </a:rPr>
              <a:t>*Trong </a:t>
            </a:r>
            <a:r>
              <a:rPr lang="vi-VN" altLang="en-US" sz="2800" dirty="0">
                <a:solidFill>
                  <a:schemeClr val="bg1"/>
                </a:solidFill>
                <a:latin typeface="Times New Roman" panose="02020603050405020304" pitchFamily="18" charset="0"/>
                <a:cs typeface="Times New Roman" panose="02020603050405020304" pitchFamily="18" charset="0"/>
              </a:rPr>
              <a:t>máng uống phải luôn có đủ nước sạch. Máng uống nên đặt gần máng ăn vì gà có thói quen vừa ăn, vừa uống.</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29938" y="-390506"/>
            <a:ext cx="3724427" cy="3691759"/>
          </a:xfrm>
          <a:prstGeom prst="rect">
            <a:avLst/>
          </a:prstGeom>
        </p:spPr>
      </p:pic>
    </p:spTree>
    <p:extLst>
      <p:ext uri="{BB962C8B-B14F-4D97-AF65-F5344CB8AC3E}">
        <p14:creationId xmlns:p14="http://schemas.microsoft.com/office/powerpoint/2010/main" val="2297140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01" y1="35862" x2="7256" y2="60690"/>
                        <a14:foregroundMark x1="12005" y1="51724" x2="13456" y2="74483"/>
                        <a14:foregroundMark x1="3826" y1="45747" x2="3826" y2="45747"/>
                        <a14:foregroundMark x1="6596" y1="96552" x2="6596" y2="96552"/>
                        <a14:foregroundMark x1="12005" y1="97701" x2="13984" y2="97701"/>
                        <a14:foregroundMark x1="86412" y1="6667" x2="86807" y2="19770"/>
                        <a14:foregroundMark x1="81926" y1="23218" x2="84169" y2="19080"/>
                        <a14:foregroundMark x1="87335" y1="23218" x2="89050" y2="19770"/>
                        <a14:foregroundMark x1="95119" y1="48736" x2="95119" y2="48736"/>
                        <a14:foregroundMark x1="80475" y1="90575" x2="80475" y2="90575"/>
                        <a14:foregroundMark x1="87995" y1="88966" x2="87995" y2="88966"/>
                        <a14:foregroundMark x1="87731" y1="93563" x2="87731" y2="93563"/>
                        <a14:foregroundMark x1="79024" y1="96552" x2="79024" y2="96552"/>
                        <a14:foregroundMark x1="7520" y1="33333" x2="12005" y2="40460"/>
                        <a14:foregroundMark x1="6860" y1="70115" x2="8839" y2="84138"/>
                        <a14:foregroundMark x1="12665" y1="87126" x2="13456" y2="98161"/>
                        <a14:backgroundMark x1="6464" y1="48506" x2="7784" y2="49425"/>
                        <a14:backgroundMark x1="6069" y1="49885" x2="7256" y2="49885"/>
                        <a14:backgroundMark x1="6201" y1="51264" x2="7124" y2="49195"/>
                        <a14:backgroundMark x1="6069" y1="48966" x2="6860" y2="48966"/>
                        <a14:backgroundMark x1="6860" y1="48966" x2="7388" y2="48276"/>
                        <a14:backgroundMark x1="6069" y1="49655" x2="7256" y2="49885"/>
                        <a14:backgroundMark x1="5541" y1="50115" x2="7916" y2="50115"/>
                        <a14:backgroundMark x1="6464" y1="49885" x2="7124" y2="47586"/>
                      </a14:backgroundRemoval>
                    </a14:imgEffect>
                  </a14:imgLayer>
                </a14:imgProps>
              </a:ext>
            </a:extLst>
          </a:blip>
          <a:stretch>
            <a:fillRect/>
          </a:stretch>
        </p:blipFill>
        <p:spPr>
          <a:xfrm>
            <a:off x="0" y="-1"/>
            <a:ext cx="12192000" cy="6996729"/>
          </a:xfrm>
          <a:prstGeom prst="rect">
            <a:avLst/>
          </a:prstGeom>
        </p:spPr>
      </p:pic>
      <p:sp>
        <p:nvSpPr>
          <p:cNvPr id="5" name="TextBox 4"/>
          <p:cNvSpPr txBox="1"/>
          <p:nvPr/>
        </p:nvSpPr>
        <p:spPr>
          <a:xfrm>
            <a:off x="4271217" y="235669"/>
            <a:ext cx="2459521" cy="523220"/>
          </a:xfrm>
          <a:prstGeom prst="rect">
            <a:avLst/>
          </a:prstGeom>
          <a:solidFill>
            <a:schemeClr val="bg1">
              <a:lumMod val="95000"/>
            </a:schemeClr>
          </a:solidFill>
          <a:ln w="28575">
            <a:solidFill>
              <a:srgbClr val="FFFF00"/>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 Cho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uống</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294769" y="1455374"/>
            <a:ext cx="6677245" cy="1384995"/>
          </a:xfrm>
          <a:prstGeom prst="rect">
            <a:avLst/>
          </a:prstGeom>
        </p:spPr>
        <p:txBody>
          <a:bodyPr wrap="square">
            <a:spAutoFit/>
          </a:bodyPr>
          <a:lstStyle/>
          <a:p>
            <a:pPr algn="just">
              <a:spcBef>
                <a:spcPct val="50000"/>
              </a:spcBef>
            </a:pPr>
            <a:r>
              <a:rPr lang="vi-VN" altLang="en-US" sz="2800" dirty="0">
                <a:solidFill>
                  <a:schemeClr val="bg1"/>
                </a:solidFill>
                <a:latin typeface="Times New Roman" panose="02020603050405020304" pitchFamily="18" charset="0"/>
                <a:cs typeface="Times New Roman" panose="02020603050405020304" pitchFamily="18" charset="0"/>
              </a:rPr>
              <a:t>* Hằng ngày phải thay nước trong máng. Nếu thấy nước trong máng bị vẩn đục nhiều, cần thay nước ngay.</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29938" y="-390506"/>
            <a:ext cx="3724427" cy="3691759"/>
          </a:xfrm>
          <a:prstGeom prst="rect">
            <a:avLst/>
          </a:prstGeom>
        </p:spPr>
      </p:pic>
    </p:spTree>
    <p:extLst>
      <p:ext uri="{BB962C8B-B14F-4D97-AF65-F5344CB8AC3E}">
        <p14:creationId xmlns:p14="http://schemas.microsoft.com/office/powerpoint/2010/main" val="25053747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Lst>
          </a:blip>
          <a:srcRect t="9277" r="15559" b="28590"/>
          <a:stretch/>
        </p:blipFill>
        <p:spPr>
          <a:xfrm>
            <a:off x="-1911280" y="-1032388"/>
            <a:ext cx="16208626" cy="583052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441816" y="0"/>
            <a:ext cx="7381188" cy="5916785"/>
          </a:xfrm>
          <a:prstGeom prst="rect">
            <a:avLst/>
          </a:prstGeom>
        </p:spPr>
      </p:pic>
      <p:sp>
        <p:nvSpPr>
          <p:cNvPr id="5" name="TextBox 4"/>
          <p:cNvSpPr txBox="1"/>
          <p:nvPr/>
        </p:nvSpPr>
        <p:spPr>
          <a:xfrm>
            <a:off x="3430091" y="3041653"/>
            <a:ext cx="3649242" cy="830997"/>
          </a:xfrm>
          <a:prstGeom prst="rect">
            <a:avLst/>
          </a:prstGeom>
          <a:noFill/>
        </p:spPr>
        <p:txBody>
          <a:bodyPr wrap="square" rtlCol="0">
            <a:spAutoFit/>
          </a:bodyPr>
          <a:lstStyle/>
          <a:p>
            <a:r>
              <a:rPr lang="en-US" sz="4800" dirty="0" err="1" smtClean="0">
                <a:solidFill>
                  <a:srgbClr val="FF0000"/>
                </a:solidFill>
                <a:latin typeface="iCiel Koni" pitchFamily="50" charset="0"/>
              </a:rPr>
              <a:t>Khởi</a:t>
            </a:r>
            <a:r>
              <a:rPr lang="en-US" sz="4800" dirty="0" smtClean="0">
                <a:solidFill>
                  <a:srgbClr val="FF0000"/>
                </a:solidFill>
                <a:latin typeface="iCiel Koni" pitchFamily="50" charset="0"/>
              </a:rPr>
              <a:t> </a:t>
            </a:r>
            <a:r>
              <a:rPr lang="en-US" sz="4800" dirty="0" err="1" smtClean="0">
                <a:solidFill>
                  <a:srgbClr val="FF0000"/>
                </a:solidFill>
                <a:latin typeface="iCiel Koni" pitchFamily="50" charset="0"/>
              </a:rPr>
              <a:t>động</a:t>
            </a:r>
            <a:endParaRPr lang="en-US" sz="4800" dirty="0" smtClean="0">
              <a:solidFill>
                <a:srgbClr val="FF0000"/>
              </a:solidFill>
              <a:latin typeface="iCiel Koni" pitchFamily="50" charset="0"/>
            </a:endParaRPr>
          </a:p>
        </p:txBody>
      </p:sp>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860478" y="997518"/>
            <a:ext cx="2194978" cy="2154141"/>
          </a:xfr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43613" y1="55257" x2="43613" y2="55257"/>
                        <a14:foregroundMark x1="62774" y1="50856" x2="62774" y2="50856"/>
                        <a14:backgroundMark x1="26642" y1="30318" x2="52555" y2="28117"/>
                        <a14:backgroundMark x1="14234" y1="46944" x2="22080" y2="45477"/>
                      </a14:backgroundRemoval>
                    </a14:imgEffect>
                  </a14:imgLayer>
                </a14:imgProps>
              </a:ext>
            </a:extLst>
          </a:blip>
          <a:stretch>
            <a:fillRect/>
          </a:stretch>
        </p:blipFill>
        <p:spPr>
          <a:xfrm rot="21254301">
            <a:off x="5878569" y="1285839"/>
            <a:ext cx="7672618" cy="572646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54124" y1="26016" x2="54124" y2="26016"/>
                        <a14:foregroundMark x1="64948" y1="18428" x2="64948" y2="18428"/>
                        <a14:foregroundMark x1="60825" y1="15718" x2="60825" y2="15718"/>
                        <a14:foregroundMark x1="70103" y1="16802" x2="73711" y2="16260"/>
                        <a14:foregroundMark x1="59794" y1="16802" x2="59794" y2="15447"/>
                        <a14:foregroundMark x1="51546" y1="30623" x2="68041" y2="33062"/>
                        <a14:foregroundMark x1="66495" y1="25745" x2="71649" y2="23848"/>
                        <a14:foregroundMark x1="75258" y1="21138" x2="93814" y2="29539"/>
                        <a14:foregroundMark x1="75258" y1="17615" x2="77835" y2="17615"/>
                        <a14:foregroundMark x1="85567" y1="28726" x2="85567" y2="28726"/>
                      </a14:backgroundRemoval>
                    </a14:imgEffect>
                  </a14:imgLayer>
                </a14:imgProps>
              </a:ext>
            </a:extLst>
          </a:blip>
          <a:stretch>
            <a:fillRect/>
          </a:stretch>
        </p:blipFill>
        <p:spPr>
          <a:xfrm>
            <a:off x="-109625" y="646285"/>
            <a:ext cx="3265780" cy="6211715"/>
          </a:xfrm>
          <a:prstGeom prst="rect">
            <a:avLst/>
          </a:prstGeom>
        </p:spPr>
      </p:pic>
    </p:spTree>
    <p:extLst>
      <p:ext uri="{BB962C8B-B14F-4D97-AF65-F5344CB8AC3E}">
        <p14:creationId xmlns:p14="http://schemas.microsoft.com/office/powerpoint/2010/main" val="226473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0345" y1="26984" x2="10345" y2="26984"/>
                        <a14:foregroundMark x1="8867" y1="50794" x2="8867" y2="50794"/>
                        <a14:foregroundMark x1="11330" y1="65079" x2="11330" y2="65079"/>
                        <a14:foregroundMark x1="19704" y1="76190" x2="19704" y2="76190"/>
                        <a14:foregroundMark x1="91133" y1="22222" x2="91133" y2="22222"/>
                        <a14:foregroundMark x1="94581" y1="42857" x2="94581" y2="42857"/>
                        <a14:foregroundMark x1="94581" y1="58730" x2="94581" y2="58730"/>
                      </a14:backgroundRemoval>
                    </a14:imgEffect>
                  </a14:imgLayer>
                </a14:imgProps>
              </a:ext>
            </a:extLst>
          </a:blip>
          <a:stretch>
            <a:fillRect/>
          </a:stretch>
        </p:blipFill>
        <p:spPr>
          <a:xfrm>
            <a:off x="0" y="-84846"/>
            <a:ext cx="6928701" cy="1955777"/>
          </a:xfrm>
          <a:prstGeom prst="rect">
            <a:avLst/>
          </a:prstGeom>
        </p:spPr>
      </p:pic>
      <p:sp>
        <p:nvSpPr>
          <p:cNvPr id="4" name="TextBox 3"/>
          <p:cNvSpPr txBox="1"/>
          <p:nvPr/>
        </p:nvSpPr>
        <p:spPr>
          <a:xfrm>
            <a:off x="1743959" y="273372"/>
            <a:ext cx="4430598" cy="1107996"/>
          </a:xfrm>
          <a:prstGeom prst="rect">
            <a:avLst/>
          </a:prstGeom>
          <a:noFill/>
        </p:spPr>
        <p:txBody>
          <a:bodyPr wrap="square" rtlCol="0">
            <a:spAutoFit/>
          </a:bodyPr>
          <a:lstStyle/>
          <a:p>
            <a:pPr algn="ctr"/>
            <a:r>
              <a:rPr lang="en-US" sz="66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Ghi nhớ :</a:t>
            </a:r>
            <a:endPar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2112" y1="15111" x2="21122" y2="15556"/>
                        <a14:foregroundMark x1="26733" y1="16889" x2="26733" y2="16889"/>
                        <a14:foregroundMark x1="33663" y1="17778" x2="33663" y2="17778"/>
                        <a14:foregroundMark x1="12871" y1="72000" x2="12871" y2="72000"/>
                        <a14:foregroundMark x1="89439" y1="42222" x2="89439" y2="42222"/>
                        <a14:foregroundMark x1="84488" y1="68444" x2="84488" y2="68444"/>
                        <a14:foregroundMark x1="82838" y1="51111" x2="82508" y2="84000"/>
                        <a14:foregroundMark x1="83828" y1="38222" x2="83828" y2="38222"/>
                        <a14:foregroundMark x1="86469" y1="40444" x2="86469" y2="40444"/>
                        <a14:foregroundMark x1="90429" y1="38222" x2="90429" y2="38222"/>
                        <a14:foregroundMark x1="10891" y1="68889" x2="10891" y2="68889"/>
                        <a14:foregroundMark x1="16172" y1="66222" x2="16172" y2="66222"/>
                        <a14:foregroundMark x1="12211" y1="79556" x2="12211" y2="79556"/>
                        <a14:foregroundMark x1="9901" y1="73333" x2="9901" y2="73333"/>
                        <a14:foregroundMark x1="15842" y1="80889" x2="15842" y2="80889"/>
                        <a14:foregroundMark x1="16502" y1="26667" x2="16502" y2="26667"/>
                        <a14:foregroundMark x1="16502" y1="48444" x2="16502" y2="48444"/>
                        <a14:foregroundMark x1="18152" y1="11556" x2="18152" y2="11556"/>
                        <a14:foregroundMark x1="42904" y1="10667" x2="42904" y2="10667"/>
                        <a14:foregroundMark x1="47855" y1="12000" x2="47855" y2="12000"/>
                        <a14:foregroundMark x1="36634" y1="11111" x2="36634" y2="11111"/>
                        <a14:foregroundMark x1="53465" y1="11556" x2="53465" y2="11556"/>
                        <a14:foregroundMark x1="67987" y1="12444" x2="67987" y2="12444"/>
                        <a14:foregroundMark x1="62046" y1="11556" x2="62046" y2="11556"/>
                        <a14:foregroundMark x1="75908" y1="11111" x2="75908" y2="11111"/>
                        <a14:foregroundMark x1="43234" y1="11556" x2="78218" y2="11556"/>
                        <a14:foregroundMark x1="14521" y1="71111" x2="14521" y2="71111"/>
                        <a14:foregroundMark x1="33993" y1="11111" x2="33993" y2="11111"/>
                        <a14:foregroundMark x1="40264" y1="11556" x2="40264" y2="11556"/>
                        <a14:foregroundMark x1="21782" y1="12000" x2="26403" y2="12000"/>
                        <a14:foregroundMark x1="27393" y1="11111" x2="33663" y2="12444"/>
                        <a14:foregroundMark x1="20132" y1="11556" x2="29373" y2="11556"/>
                        <a14:backgroundMark x1="15512" y1="8889" x2="76568" y2="10222"/>
                        <a14:backgroundMark x1="23102" y1="10667" x2="45875" y2="10222"/>
                      </a14:backgroundRemoval>
                    </a14:imgEffect>
                  </a14:imgLayer>
                </a14:imgProps>
              </a:ext>
            </a:extLst>
          </a:blip>
          <a:srcRect l="7658" t="5712" r="7776" b="11783"/>
          <a:stretch/>
        </p:blipFill>
        <p:spPr>
          <a:xfrm>
            <a:off x="432116" y="1432681"/>
            <a:ext cx="10953946" cy="5434552"/>
          </a:xfrm>
          <a:prstGeom prst="rect">
            <a:avLst/>
          </a:prstGeom>
        </p:spPr>
      </p:pic>
      <p:sp>
        <p:nvSpPr>
          <p:cNvPr id="6" name="Rectangle 5"/>
          <p:cNvSpPr/>
          <p:nvPr/>
        </p:nvSpPr>
        <p:spPr>
          <a:xfrm>
            <a:off x="1907459" y="2498385"/>
            <a:ext cx="7979742" cy="3477875"/>
          </a:xfrm>
          <a:prstGeom prst="rect">
            <a:avLst/>
          </a:prstGeom>
        </p:spPr>
        <p:txBody>
          <a:bodyPr wrap="square">
            <a:spAutoFit/>
          </a:bodyPr>
          <a:lstStyle/>
          <a:p>
            <a:pPr algn="just"/>
            <a:r>
              <a:rPr lang="en-US" sz="4400" dirty="0" smtClean="0">
                <a:latin typeface="iCiel Bambola" panose="02000000000000000000" pitchFamily="50" charset="0"/>
              </a:rPr>
              <a:t>1. </a:t>
            </a:r>
            <a:r>
              <a:rPr lang="vi-VN" sz="4400" dirty="0" smtClean="0">
                <a:latin typeface="iCiel Bambola" panose="02000000000000000000" pitchFamily="50" charset="0"/>
              </a:rPr>
              <a:t>Chăm </a:t>
            </a:r>
            <a:r>
              <a:rPr lang="vi-VN" sz="4400" dirty="0">
                <a:latin typeface="iCiel Bambola" panose="02000000000000000000" pitchFamily="50" charset="0"/>
              </a:rPr>
              <a:t>sóc gà nhằm giúp gà khoẻ mạnh, mau lớn và có sức chống bệnh </a:t>
            </a:r>
            <a:r>
              <a:rPr lang="vi-VN" sz="4400" dirty="0" smtClean="0">
                <a:latin typeface="iCiel Bambola" panose="02000000000000000000" pitchFamily="50" charset="0"/>
              </a:rPr>
              <a:t>tốt.</a:t>
            </a:r>
            <a:endParaRPr lang="en-US" sz="4400" dirty="0" smtClean="0">
              <a:latin typeface="iCiel Bambola" panose="02000000000000000000" pitchFamily="50" charset="0"/>
            </a:endParaRPr>
          </a:p>
          <a:p>
            <a:pPr algn="just"/>
            <a:r>
              <a:rPr lang="vi-VN" sz="4400" dirty="0" smtClean="0">
                <a:latin typeface="iCiel Bambola" panose="02000000000000000000" pitchFamily="50" charset="0"/>
              </a:rPr>
              <a:t>2</a:t>
            </a:r>
            <a:r>
              <a:rPr lang="vi-VN" sz="4400" dirty="0">
                <a:latin typeface="iCiel Bambola" panose="02000000000000000000" pitchFamily="50" charset="0"/>
              </a:rPr>
              <a:t>. Khi chăm sóc gà cần chú ý sưởi ấm cho gà con, chống nóng, chống rét và phòng ngộ độc thức ăn cho gà.</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24404" flipH="1">
            <a:off x="-1058226" y="3371735"/>
            <a:ext cx="3012162" cy="3478726"/>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9913" b="98834" l="4313" r="89757"/>
                    </a14:imgEffect>
                  </a14:imgLayer>
                </a14:imgProps>
              </a:ext>
            </a:extLst>
          </a:blip>
          <a:stretch>
            <a:fillRect/>
          </a:stretch>
        </p:blipFill>
        <p:spPr>
          <a:xfrm flipH="1">
            <a:off x="-1170607" y="3667772"/>
            <a:ext cx="3183645" cy="3354396"/>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a14:imgEffect>
                      <a14:backgroundRemoval t="7480" b="92913" l="6863" r="96732">
                        <a14:foregroundMark x1="33987" y1="28740" x2="36928" y2="25197"/>
                        <a14:foregroundMark x1="45425" y1="27559" x2="50654" y2="24803"/>
                        <a14:foregroundMark x1="33007" y1="14961" x2="33007" y2="14961"/>
                        <a14:foregroundMark x1="42157" y1="12598" x2="42157" y2="12598"/>
                        <a14:foregroundMark x1="49346" y1="12598" x2="49346" y2="12598"/>
                        <a14:foregroundMark x1="23856" y1="23228" x2="23856" y2="23228"/>
                        <a14:foregroundMark x1="21895" y1="29134" x2="21895" y2="29134"/>
                        <a14:foregroundMark x1="49020" y1="40945" x2="49020" y2="40945"/>
                        <a14:foregroundMark x1="57516" y1="42520" x2="57516" y2="42520"/>
                        <a14:foregroundMark x1="48366" y1="61024" x2="48366" y2="61024"/>
                        <a14:foregroundMark x1="55229" y1="63386" x2="55229" y2="63386"/>
                        <a14:foregroundMark x1="48039" y1="78740" x2="48039" y2="78740"/>
                        <a14:foregroundMark x1="56536" y1="79134" x2="56536" y2="79134"/>
                        <a14:foregroundMark x1="73856" y1="32677" x2="73856" y2="32677"/>
                        <a14:foregroundMark x1="79085" y1="46850" x2="79085" y2="46850"/>
                        <a14:foregroundMark x1="84967" y1="62205" x2="84967" y2="62205"/>
                        <a14:foregroundMark x1="88562" y1="59843" x2="88562" y2="59843"/>
                        <a14:foregroundMark x1="83660" y1="39764" x2="83660" y2="39764"/>
                        <a14:foregroundMark x1="79085" y1="32283" x2="79085" y2="32283"/>
                      </a14:backgroundRemoval>
                    </a14:imgEffect>
                    <a14:imgEffect>
                      <a14:artisticCrisscrossEtching/>
                    </a14:imgEffect>
                  </a14:imgLayer>
                </a14:imgProps>
              </a:ext>
            </a:extLst>
          </a:blip>
          <a:stretch>
            <a:fillRect/>
          </a:stretch>
        </p:blipFill>
        <p:spPr>
          <a:xfrm rot="4814968" flipH="1">
            <a:off x="8805497" y="-393715"/>
            <a:ext cx="4391350" cy="3801730"/>
          </a:xfrm>
          <a:prstGeom prst="rect">
            <a:avLst/>
          </a:prstGeom>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30677" y1="57103" x2="30677" y2="57103"/>
                        <a14:foregroundMark x1="27092" y1="50696" x2="27092" y2="50696"/>
                        <a14:foregroundMark x1="49402" y1="90529" x2="49402" y2="90529"/>
                        <a14:foregroundMark x1="31873" y1="81894" x2="31873" y2="81894"/>
                        <a14:foregroundMark x1="23108" y1="78273" x2="23108" y2="78273"/>
                        <a14:foregroundMark x1="27888" y1="78830" x2="27888" y2="78830"/>
                        <a14:foregroundMark x1="37849" y1="83565" x2="37849" y2="83565"/>
                      </a14:backgroundRemoval>
                    </a14:imgEffect>
                  </a14:imgLayer>
                </a14:imgProps>
              </a:ext>
            </a:extLst>
          </a:blip>
          <a:stretch>
            <a:fillRect/>
          </a:stretch>
        </p:blipFill>
        <p:spPr>
          <a:xfrm>
            <a:off x="9596284" y="2654879"/>
            <a:ext cx="3148706" cy="4503527"/>
          </a:xfrm>
          <a:prstGeom prst="rect">
            <a:avLst/>
          </a:prstGeom>
        </p:spPr>
      </p:pic>
    </p:spTree>
    <p:extLst>
      <p:ext uri="{BB962C8B-B14F-4D97-AF65-F5344CB8AC3E}">
        <p14:creationId xmlns:p14="http://schemas.microsoft.com/office/powerpoint/2010/main" val="18463503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4"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xEl>
                                              <p:pRg st="0" end="0"/>
                                            </p:txEl>
                                          </p:spTgt>
                                        </p:tgtEl>
                                      </p:cBhvr>
                                    </p:animEffect>
                                  </p:childTnLst>
                                </p:cTn>
                              </p:par>
                            </p:childTnLst>
                          </p:cTn>
                        </p:par>
                        <p:par>
                          <p:cTn id="27" fill="hold">
                            <p:stCondLst>
                              <p:cond delay="37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p:cTn id="30" dur="50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7023" y="472622"/>
            <a:ext cx="5042125" cy="5036855"/>
            <a:chOff x="5392112" y="285979"/>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112" y="285979"/>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Dũng</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Nghi</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Long</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Phúc</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Long</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Nguyên</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Minh</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smtClean="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rPr>
              <a:t>QUAY</a:t>
            </a:r>
            <a:endParaRPr kumimoji="0" lang="vi-VN" sz="3600" b="1"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5"/>
            <a:ext cx="1744938" cy="169434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04112" y="2186975"/>
            <a:ext cx="1744938" cy="169434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57805" y="4400752"/>
            <a:ext cx="1744938" cy="169434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213225" y="4400751"/>
            <a:ext cx="1744938" cy="169434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6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8" y="1207472"/>
            <a:ext cx="646091" cy="571542"/>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87644" y="64206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4"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hlinkClick r:id="" action="ppaction://noaction"/>
          </p:cNvPr>
          <p:cNvSpPr/>
          <p:nvPr/>
        </p:nvSpPr>
        <p:spPr>
          <a:xfrm>
            <a:off x="6363093" y="5878286"/>
            <a:ext cx="2579952" cy="849085"/>
          </a:xfrm>
          <a:prstGeom prst="rect">
            <a:avLst/>
          </a:prstGeom>
          <a:solidFill>
            <a:schemeClr val="accent2">
              <a:lumMod val="60000"/>
              <a:lumOff val="4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iCiel Cadena" panose="02000503000000020004" pitchFamily="50" charset="0"/>
              </a:rPr>
              <a:t>The end</a:t>
            </a:r>
            <a:endParaRPr lang="en-US" sz="3600" dirty="0">
              <a:latin typeface="iCiel Cadena" panose="02000503000000020004" pitchFamily="50" charset="0"/>
            </a:endParaRPr>
          </a:p>
        </p:txBody>
      </p:sp>
    </p:spTree>
    <p:extLst>
      <p:ext uri="{BB962C8B-B14F-4D97-AF65-F5344CB8AC3E}">
        <p14:creationId xmlns:p14="http://schemas.microsoft.com/office/powerpoint/2010/main" val="8938658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dirty="0">
                <a:solidFill>
                  <a:srgbClr val="FF0000"/>
                </a:solidFill>
                <a:latin typeface="Times New Roman" panose="02020603050405020304" pitchFamily="18" charset="0"/>
              </a:rPr>
              <a:t>1) </a:t>
            </a:r>
            <a:r>
              <a:rPr lang="en-US" altLang="en-US" sz="3600" dirty="0" err="1">
                <a:solidFill>
                  <a:srgbClr val="FF0000"/>
                </a:solidFill>
                <a:latin typeface="Times New Roman" panose="02020603050405020304" pitchFamily="18" charset="0"/>
              </a:rPr>
              <a:t>Nuôi</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gà</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không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đúng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cách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gà</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sẽ</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như</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thế</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nào</a:t>
            </a:r>
            <a:r>
              <a:rPr lang="en-US" altLang="en-US" sz="3600" dirty="0">
                <a:solidFill>
                  <a:srgbClr val="FF0000"/>
                </a:solidFill>
                <a:latin typeface="Times New Roman" panose="02020603050405020304" pitchFamily="18" charset="0"/>
              </a:rPr>
              <a:t>?</a:t>
            </a:r>
            <a:endParaRPr lang="vi-VN" sz="3600" dirty="0">
              <a:solidFill>
                <a:prstClr val="black"/>
              </a:solidFill>
            </a:endParaRPr>
          </a:p>
        </p:txBody>
      </p:sp>
      <p:sp>
        <p:nvSpPr>
          <p:cNvPr id="26" name="Rectangle 25"/>
          <p:cNvSpPr/>
          <p:nvPr/>
        </p:nvSpPr>
        <p:spPr>
          <a:xfrm>
            <a:off x="822320" y="1949346"/>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a.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vẫn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phát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triển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bình</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thường</a:t>
            </a:r>
            <a:r>
              <a:rPr lang="en-US" altLang="en-US" sz="3200" dirty="0">
                <a:solidFill>
                  <a:srgbClr val="0000D6"/>
                </a:solidFill>
                <a:latin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832636" y="2822351"/>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dirty="0" smtClean="0">
                <a:solidFill>
                  <a:srgbClr val="0000D6"/>
                </a:solidFill>
                <a:latin typeface="Times New Roman" panose="02020603050405020304" pitchFamily="18" charset="0"/>
              </a:rPr>
              <a:t>b</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sẽ</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còi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cọc</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yếu</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ớt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dễ</a:t>
            </a:r>
            <a:r>
              <a:rPr lang="en-US" altLang="en-US" sz="3200" dirty="0">
                <a:solidFill>
                  <a:srgbClr val="0000D6"/>
                </a:solidFill>
                <a:latin typeface="Times New Roman" panose="02020603050405020304" pitchFamily="18" charset="0"/>
              </a:rPr>
              <a:t> </a:t>
            </a:r>
            <a:r>
              <a:rPr lang="en-US" altLang="en-US" sz="3200" dirty="0" err="1" smtClean="0">
                <a:solidFill>
                  <a:srgbClr val="0000D6"/>
                </a:solidFill>
                <a:latin typeface="Times New Roman" panose="02020603050405020304" pitchFamily="18" charset="0"/>
              </a:rPr>
              <a:t>bị</a:t>
            </a:r>
            <a:r>
              <a:rPr lang="en-US" altLang="en-US" sz="3200" dirty="0" smtClean="0">
                <a:solidFill>
                  <a:srgbClr val="0000D6"/>
                </a:solidFill>
                <a:latin typeface="Times New Roman" panose="02020603050405020304" pitchFamily="18" charset="0"/>
              </a:rPr>
              <a:t> </a:t>
            </a:r>
            <a:r>
              <a:rPr lang="en-US" altLang="en-US" sz="3200" dirty="0" err="1" smtClean="0">
                <a:solidFill>
                  <a:srgbClr val="0000D6"/>
                </a:solidFill>
                <a:latin typeface="Times New Roman" panose="02020603050405020304" pitchFamily="18" charset="0"/>
              </a:rPr>
              <a:t>bệnh</a:t>
            </a:r>
            <a:r>
              <a:rPr lang="en-US" altLang="en-US" sz="3200" dirty="0" smtClean="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và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sinh</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sản</a:t>
            </a:r>
            <a:r>
              <a:rPr lang="en-US" altLang="en-US" sz="3200" dirty="0">
                <a:solidFill>
                  <a:srgbClr val="0000D6"/>
                </a:solidFill>
                <a:latin typeface="Times New Roman" panose="02020603050405020304" pitchFamily="18" charset="0"/>
              </a:rPr>
              <a:t> </a:t>
            </a:r>
            <a:r>
              <a:rPr lang="en-US" altLang="en-US" sz="3200" dirty="0" err="1" smtClean="0">
                <a:solidFill>
                  <a:srgbClr val="0000D6"/>
                </a:solidFill>
                <a:latin typeface="Times New Roman" panose="02020603050405020304" pitchFamily="18" charset="0"/>
              </a:rPr>
              <a:t>kém</a:t>
            </a:r>
            <a:r>
              <a:rPr lang="en-US" altLang="en-US" sz="3200" dirty="0" smtClean="0">
                <a:solidFill>
                  <a:srgbClr val="0000D6"/>
                </a:solidFill>
                <a:latin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22320" y="3723425"/>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c.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sẽ</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lớn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nhanh</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và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sinh</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sản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tốt</a:t>
            </a:r>
            <a:r>
              <a:rPr lang="en-US" altLang="en-US" sz="3200" dirty="0">
                <a:solidFill>
                  <a:srgbClr val="0000D6"/>
                </a:solidFill>
                <a:latin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2977" y="1996675"/>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3742824"/>
            <a:ext cx="804536" cy="70408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04273" y="2881344"/>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iCiel Cadena" panose="02000503000000020004" pitchFamily="50" charset="0"/>
              </a:rPr>
              <a:t>QUAY VỀ</a:t>
            </a:r>
            <a:endParaRPr kumimoji="0" lang="vi-VN" sz="2800" b="0" i="0" u="none" strike="noStrike" kern="1200" cap="none" spc="0" normalizeH="0" baseline="0" noProof="0" dirty="0">
              <a:ln>
                <a:noFill/>
              </a:ln>
              <a:solidFill>
                <a:srgbClr val="FFC000"/>
              </a:solidFill>
              <a:effectLst/>
              <a:uLnTx/>
              <a:uFillTx/>
              <a:latin typeface="iCiel Cadena" panose="02000503000000020004" pitchFamily="50" charset="0"/>
            </a:endParaRPr>
          </a:p>
        </p:txBody>
      </p:sp>
    </p:spTree>
    <p:extLst>
      <p:ext uri="{BB962C8B-B14F-4D97-AF65-F5344CB8AC3E}">
        <p14:creationId xmlns:p14="http://schemas.microsoft.com/office/powerpoint/2010/main" val="329606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89826" y="3789925"/>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dirty="0">
                <a:solidFill>
                  <a:srgbClr val="FF0000"/>
                </a:solidFill>
                <a:latin typeface="Times New Roman" panose="02020603050405020304" pitchFamily="18" charset="0"/>
              </a:rPr>
              <a:t>2) </a:t>
            </a:r>
            <a:r>
              <a:rPr lang="en-US" altLang="en-US" sz="3600" dirty="0" err="1">
                <a:solidFill>
                  <a:srgbClr val="FF0000"/>
                </a:solidFill>
                <a:latin typeface="Times New Roman" panose="02020603050405020304" pitchFamily="18" charset="0"/>
              </a:rPr>
              <a:t>Phải</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cung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cấp</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các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chất</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dinh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dưỡng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nào</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cho</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gà</a:t>
            </a:r>
            <a:r>
              <a:rPr lang="en-US" altLang="en-US" sz="3600" dirty="0">
                <a:solidFill>
                  <a:srgbClr val="FF0000"/>
                </a:solidFill>
                <a:latin typeface="Times New Roman" panose="02020603050405020304" pitchFamily="18"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832636" y="1949346"/>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a. </a:t>
            </a:r>
            <a:r>
              <a:rPr lang="en-US" altLang="en-US" sz="3200" dirty="0" err="1">
                <a:solidFill>
                  <a:srgbClr val="0000D6"/>
                </a:solidFill>
                <a:latin typeface="Times New Roman" panose="02020603050405020304" pitchFamily="18" charset="0"/>
              </a:rPr>
              <a:t>Chỉ</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cho</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ăn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chất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đạm</a:t>
            </a:r>
            <a:r>
              <a:rPr lang="en-US" altLang="en-US" sz="3200" dirty="0">
                <a:solidFill>
                  <a:srgbClr val="0000D6"/>
                </a:solidFill>
                <a:latin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832636" y="2858242"/>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b. Cho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ăn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chất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bột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đường</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và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chất</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đạm</a:t>
            </a:r>
            <a:r>
              <a:rPr lang="en-US" altLang="en-US" sz="3200" dirty="0">
                <a:solidFill>
                  <a:srgbClr val="0000D6"/>
                </a:solidFill>
                <a:latin typeface="Times New Roman" panose="02020603050405020304" pitchFamily="18" charset="0"/>
              </a:rPr>
              <a:t>.</a:t>
            </a:r>
          </a:p>
        </p:txBody>
      </p:sp>
      <p:sp>
        <p:nvSpPr>
          <p:cNvPr id="43" name="Rectangle 42"/>
          <p:cNvSpPr/>
          <p:nvPr/>
        </p:nvSpPr>
        <p:spPr>
          <a:xfrm>
            <a:off x="832636" y="3752919"/>
            <a:ext cx="10526728" cy="10813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vi-VN" altLang="en-US" sz="3200" dirty="0">
                <a:solidFill>
                  <a:srgbClr val="0000D6"/>
                </a:solidFill>
                <a:latin typeface="Times New Roman" panose="02020603050405020304" pitchFamily="18" charset="0"/>
              </a:rPr>
              <a:t>c. Cho gà ăn chất đạm, bột đường, vi-ta-min và </a:t>
            </a:r>
            <a:r>
              <a:rPr lang="vi-VN" altLang="en-US" sz="3200" dirty="0" smtClean="0">
                <a:solidFill>
                  <a:srgbClr val="0000D6"/>
                </a:solidFill>
                <a:latin typeface="Times New Roman" panose="02020603050405020304" pitchFamily="18" charset="0"/>
              </a:rPr>
              <a:t>thức</a:t>
            </a:r>
            <a:r>
              <a:rPr lang="en-US" altLang="en-US" sz="3200" dirty="0" smtClean="0">
                <a:solidFill>
                  <a:srgbClr val="0000D6"/>
                </a:solidFill>
                <a:latin typeface="Times New Roman" panose="02020603050405020304" pitchFamily="18" charset="0"/>
              </a:rPr>
              <a:t> </a:t>
            </a:r>
            <a:r>
              <a:rPr lang="vi-VN" altLang="en-US" sz="3200" dirty="0" smtClean="0">
                <a:solidFill>
                  <a:srgbClr val="0000D6"/>
                </a:solidFill>
                <a:latin typeface="Times New Roman" panose="02020603050405020304" pitchFamily="18" charset="0"/>
              </a:rPr>
              <a:t>ăn </a:t>
            </a:r>
            <a:r>
              <a:rPr lang="vi-VN" altLang="en-US" sz="3200" dirty="0">
                <a:solidFill>
                  <a:srgbClr val="0000D6"/>
                </a:solidFill>
                <a:latin typeface="Times New Roman" panose="02020603050405020304" pitchFamily="18" charset="0"/>
              </a:rPr>
              <a:t>hỗn hợp.</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826" y="196518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08751" y="4194039"/>
            <a:ext cx="804536" cy="77881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2956" y="2921562"/>
            <a:ext cx="732592" cy="643793"/>
          </a:xfrm>
          <a:prstGeom prst="rect">
            <a:avLst/>
          </a:prstGeom>
        </p:spPr>
      </p:pic>
      <p:sp>
        <p:nvSpPr>
          <p:cNvPr id="18" name="Cloud 17">
            <a:hlinkClick r:id="rId13" action="ppaction://hlinksldjump"/>
          </p:cNvPr>
          <p:cNvSpPr/>
          <p:nvPr/>
        </p:nvSpPr>
        <p:spPr>
          <a:xfrm>
            <a:off x="4667494" y="495205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iCiel Cadena" panose="02000503000000020004" pitchFamily="50" charset="0"/>
              </a:rPr>
              <a:t>QUAY VỀ</a:t>
            </a:r>
            <a:endParaRPr kumimoji="0" lang="vi-VN" sz="2800" b="0" i="0" u="none" strike="noStrike" kern="1200" cap="none" spc="0" normalizeH="0" baseline="0" noProof="0" dirty="0">
              <a:ln>
                <a:noFill/>
              </a:ln>
              <a:solidFill>
                <a:srgbClr val="FFC000"/>
              </a:solidFill>
              <a:effectLst/>
              <a:uLnTx/>
              <a:uFillTx/>
              <a:latin typeface="iCiel Cadena" panose="02000503000000020004" pitchFamily="50" charset="0"/>
            </a:endParaRPr>
          </a:p>
        </p:txBody>
      </p:sp>
    </p:spTree>
    <p:extLst>
      <p:ext uri="{BB962C8B-B14F-4D97-AF65-F5344CB8AC3E}">
        <p14:creationId xmlns:p14="http://schemas.microsoft.com/office/powerpoint/2010/main" val="9380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Check mark.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00B05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en-US" sz="3600" dirty="0">
                <a:solidFill>
                  <a:srgbClr val="FF0000"/>
                </a:solidFill>
                <a:latin typeface="Times New Roman" panose="02020603050405020304" pitchFamily="18" charset="0"/>
              </a:rPr>
              <a:t>3) </a:t>
            </a:r>
            <a:r>
              <a:rPr lang="en-US" altLang="en-US" sz="3600" dirty="0" err="1">
                <a:solidFill>
                  <a:srgbClr val="FF0000"/>
                </a:solidFill>
                <a:latin typeface="Times New Roman" panose="02020603050405020304" pitchFamily="18" charset="0"/>
              </a:rPr>
              <a:t>Nên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cho</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gà</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uống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khi</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nào</a:t>
            </a:r>
            <a:r>
              <a:rPr lang="en-US" altLang="en-US" sz="3600" dirty="0">
                <a:solidFill>
                  <a:srgbClr val="FF0000"/>
                </a:solidFill>
                <a:latin typeface="Times New Roman" panose="02020603050405020304" pitchFamily="18" charset="0"/>
              </a:rPr>
              <a:t> ?</a:t>
            </a:r>
          </a:p>
        </p:txBody>
      </p:sp>
      <p:sp>
        <p:nvSpPr>
          <p:cNvPr id="26" name="Rectangle 25"/>
          <p:cNvSpPr/>
          <p:nvPr/>
        </p:nvSpPr>
        <p:spPr>
          <a:xfrm>
            <a:off x="819808" y="3702011"/>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3200" dirty="0">
                <a:solidFill>
                  <a:srgbClr val="0000D6"/>
                </a:solidFill>
                <a:latin typeface="Times New Roman" panose="02020603050405020304" pitchFamily="18" charset="0"/>
              </a:rPr>
              <a:t>c. </a:t>
            </a:r>
            <a:r>
              <a:rPr lang="en-US" altLang="en-US" sz="3200" dirty="0" err="1">
                <a:solidFill>
                  <a:srgbClr val="0000D6"/>
                </a:solidFill>
                <a:latin typeface="Times New Roman" panose="02020603050405020304" pitchFamily="18" charset="0"/>
              </a:rPr>
              <a:t>Thường</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xuyên</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cung</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cấp</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đủ</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nước</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cho</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832636" y="1902800"/>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3200" dirty="0">
                <a:solidFill>
                  <a:srgbClr val="0000D6"/>
                </a:solidFill>
                <a:latin typeface="Times New Roman" panose="02020603050405020304" pitchFamily="18" charset="0"/>
              </a:rPr>
              <a:t>a. </a:t>
            </a:r>
            <a:r>
              <a:rPr lang="en-US" altLang="en-US" sz="3200" dirty="0" err="1">
                <a:solidFill>
                  <a:srgbClr val="0000D6"/>
                </a:solidFill>
                <a:latin typeface="Times New Roman" panose="02020603050405020304" pitchFamily="18" charset="0"/>
              </a:rPr>
              <a:t>Khi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khát</a:t>
            </a:r>
            <a:r>
              <a:rPr lang="en-US" altLang="en-US" sz="3200" dirty="0">
                <a:solidFill>
                  <a:srgbClr val="0000D6"/>
                </a:solidFill>
                <a:latin typeface="Times New Roman" panose="02020603050405020304" pitchFamily="18" charset="0"/>
              </a:rPr>
              <a:t>.</a:t>
            </a:r>
          </a:p>
        </p:txBody>
      </p:sp>
      <p:sp>
        <p:nvSpPr>
          <p:cNvPr id="43" name="Rectangle 42"/>
          <p:cNvSpPr/>
          <p:nvPr/>
        </p:nvSpPr>
        <p:spPr>
          <a:xfrm>
            <a:off x="823226" y="2794272"/>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3200" dirty="0">
                <a:solidFill>
                  <a:srgbClr val="0000D6"/>
                </a:solidFill>
                <a:latin typeface="Times New Roman" panose="02020603050405020304" pitchFamily="18" charset="0"/>
              </a:rPr>
              <a:t>b. </a:t>
            </a:r>
            <a:r>
              <a:rPr lang="en-US" altLang="en-US" sz="3200" dirty="0" err="1">
                <a:solidFill>
                  <a:srgbClr val="0000D6"/>
                </a:solidFill>
                <a:latin typeface="Times New Roman" panose="02020603050405020304" pitchFamily="18" charset="0"/>
              </a:rPr>
              <a:t>Chỉ</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cho</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uống</a:t>
            </a:r>
            <a:r>
              <a:rPr lang="en-US" altLang="en-US" sz="3200" dirty="0">
                <a:solidFill>
                  <a:srgbClr val="0000D6"/>
                </a:solidFill>
                <a:latin typeface="Times New Roman" panose="02020603050405020304" pitchFamily="18" charset="0"/>
              </a:rPr>
              <a:t> ban </a:t>
            </a:r>
            <a:r>
              <a:rPr lang="en-US" altLang="en-US" sz="3200" dirty="0" err="1">
                <a:solidFill>
                  <a:srgbClr val="0000D6"/>
                </a:solidFill>
                <a:latin typeface="Times New Roman" panose="02020603050405020304" pitchFamily="18" charset="0"/>
              </a:rPr>
              <a:t>ngày</a:t>
            </a:r>
            <a:r>
              <a:rPr lang="en-US" altLang="en-US" sz="3200" dirty="0">
                <a:solidFill>
                  <a:srgbClr val="0000D6"/>
                </a:solidFill>
                <a:latin typeface="Times New Roman" panose="02020603050405020304" pitchFamily="18" charset="0"/>
              </a:rPr>
              <a:t>.</a:t>
            </a:r>
          </a:p>
        </p:txBody>
      </p:sp>
      <p:sp>
        <p:nvSpPr>
          <p:cNvPr id="44" name="Rectangle 43"/>
          <p:cNvSpPr/>
          <p:nvPr/>
        </p:nvSpPr>
        <p:spPr>
          <a:xfrm>
            <a:off x="832636" y="4597173"/>
            <a:ext cx="1052672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3200" dirty="0">
                <a:solidFill>
                  <a:srgbClr val="0000D6"/>
                </a:solidFill>
                <a:latin typeface="Times New Roman" panose="02020603050405020304" pitchFamily="18" charset="0"/>
              </a:rPr>
              <a:t>d. </a:t>
            </a:r>
            <a:r>
              <a:rPr lang="en-US" altLang="en-US" sz="3200" dirty="0" err="1">
                <a:solidFill>
                  <a:srgbClr val="0000D6"/>
                </a:solidFill>
                <a:latin typeface="Times New Roman" panose="02020603050405020304" pitchFamily="18" charset="0"/>
              </a:rPr>
              <a:t>Lúc</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cho</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ăn</a:t>
            </a:r>
            <a:r>
              <a:rPr lang="en-US" altLang="en-US" sz="3200" dirty="0">
                <a:solidFill>
                  <a:srgbClr val="0000D6"/>
                </a:solidFill>
                <a:latin typeface="Times New Roman" panose="02020603050405020304" pitchFamily="18" charset="0"/>
              </a:rPr>
              <a:t>.</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467813" y="37274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551832" y="282763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61036" y="4637945"/>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61036" y="1944056"/>
            <a:ext cx="804742" cy="707197"/>
          </a:xfrm>
          <a:prstGeom prst="rect">
            <a:avLst/>
          </a:prstGeom>
        </p:spPr>
      </p:pic>
      <p:sp>
        <p:nvSpPr>
          <p:cNvPr id="57" name="Cloud 56">
            <a:hlinkClick r:id="rId14" action="ppaction://hlinksldjump"/>
          </p:cNvPr>
          <p:cNvSpPr/>
          <p:nvPr/>
        </p:nvSpPr>
        <p:spPr>
          <a:xfrm>
            <a:off x="6432140" y="563222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iCiel Cadena" panose="02000503000000020004" pitchFamily="50" charset="0"/>
              </a:rPr>
              <a:t>QUAY VỀ</a:t>
            </a:r>
            <a:endParaRPr kumimoji="0" lang="vi-VN" sz="2800" b="0" i="0" u="none" strike="noStrike" kern="1200" cap="none" spc="0" normalizeH="0" baseline="0" noProof="0" dirty="0">
              <a:ln>
                <a:noFill/>
              </a:ln>
              <a:solidFill>
                <a:srgbClr val="FFC000"/>
              </a:solidFill>
              <a:effectLst/>
              <a:uLnTx/>
              <a:uFillTx/>
              <a:latin typeface="iCiel Cadena" panose="02000503000000020004" pitchFamily="50" charset="0"/>
            </a:endParaRPr>
          </a:p>
        </p:txBody>
      </p:sp>
    </p:spTree>
    <p:extLst>
      <p:ext uri="{BB962C8B-B14F-4D97-AF65-F5344CB8AC3E}">
        <p14:creationId xmlns:p14="http://schemas.microsoft.com/office/powerpoint/2010/main" val="159962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dirty="0">
                <a:solidFill>
                  <a:srgbClr val="FF0000"/>
                </a:solidFill>
                <a:latin typeface="Times New Roman" panose="02020603050405020304" pitchFamily="18" charset="0"/>
              </a:rPr>
              <a:t>4) </a:t>
            </a:r>
            <a:r>
              <a:rPr lang="en-US" altLang="en-US" sz="3200" dirty="0" err="1">
                <a:solidFill>
                  <a:srgbClr val="FF0000"/>
                </a:solidFill>
                <a:latin typeface="Times New Roman" panose="02020603050405020304" pitchFamily="18" charset="0"/>
              </a:rPr>
              <a:t>Thời</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kì</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nào</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cần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cho</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gà</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ăn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nhiều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chất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bột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đường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chất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đạm</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và</a:t>
            </a:r>
            <a:r>
              <a:rPr lang="en-US" altLang="en-US" sz="3200" dirty="0">
                <a:solidFill>
                  <a:srgbClr val="FF0000"/>
                </a:solidFill>
                <a:latin typeface="Times New Roman" panose="02020603050405020304" pitchFamily="18" charset="0"/>
              </a:rPr>
              <a:t> vitamin?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6130615" y="195276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b. </a:t>
            </a:r>
            <a:r>
              <a:rPr lang="en-US" altLang="en-US" sz="3200" dirty="0" err="1">
                <a:solidFill>
                  <a:srgbClr val="0000D6"/>
                </a:solidFill>
                <a:latin typeface="Times New Roman" panose="02020603050405020304" pitchFamily="18" charset="0"/>
              </a:rPr>
              <a:t>Thời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kì</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giò</a:t>
            </a:r>
            <a:r>
              <a:rPr lang="en-US" altLang="en-US" sz="3200" dirty="0">
                <a:solidFill>
                  <a:srgbClr val="0000D6"/>
                </a:solidFill>
                <a:latin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10220" y="195276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a. </a:t>
            </a:r>
            <a:r>
              <a:rPr lang="en-US" altLang="en-US" sz="3200" dirty="0" err="1">
                <a:solidFill>
                  <a:srgbClr val="0000D6"/>
                </a:solidFill>
                <a:latin typeface="Times New Roman" panose="02020603050405020304" pitchFamily="18" charset="0"/>
              </a:rPr>
              <a:t>Thời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kì</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con.</a:t>
            </a: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c. </a:t>
            </a:r>
            <a:r>
              <a:rPr lang="en-US" altLang="en-US" sz="3200" dirty="0" err="1">
                <a:solidFill>
                  <a:srgbClr val="0000D6"/>
                </a:solidFill>
                <a:latin typeface="Times New Roman" panose="02020603050405020304" pitchFamily="18" charset="0"/>
              </a:rPr>
              <a:t>Thời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kì</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đẻ</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trứng</a:t>
            </a:r>
            <a:r>
              <a:rPr lang="en-US" altLang="en-US" sz="3200" dirty="0">
                <a:solidFill>
                  <a:srgbClr val="0000D6"/>
                </a:solidFill>
                <a:latin typeface="Times New Roman" panose="02020603050405020304" pitchFamily="18" charset="0"/>
              </a:rPr>
              <a:t>.</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dirty="0">
                <a:solidFill>
                  <a:srgbClr val="0000D6"/>
                </a:solidFill>
                <a:latin typeface="Times New Roman" panose="02020603050405020304" pitchFamily="18" charset="0"/>
              </a:rPr>
              <a:t>d. </a:t>
            </a:r>
            <a:r>
              <a:rPr lang="en-US" altLang="en-US" sz="3200" dirty="0" err="1">
                <a:solidFill>
                  <a:srgbClr val="0000D6"/>
                </a:solidFill>
                <a:latin typeface="Times New Roman" panose="02020603050405020304" pitchFamily="18" charset="0"/>
              </a:rPr>
              <a:t>Thời</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kì</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gà</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lấy</a:t>
            </a:r>
            <a:r>
              <a:rPr lang="en-US" altLang="en-US" sz="3200" dirty="0">
                <a:solidFill>
                  <a:srgbClr val="0000D6"/>
                </a:solidFill>
                <a:latin typeface="Times New Roman" panose="02020603050405020304" pitchFamily="18" charset="0"/>
              </a:rPr>
              <a:t> </a:t>
            </a:r>
            <a:r>
              <a:rPr lang="en-US" altLang="en-US" sz="3200" dirty="0" err="1">
                <a:solidFill>
                  <a:srgbClr val="0000D6"/>
                </a:solidFill>
                <a:latin typeface="Times New Roman" panose="02020603050405020304" pitchFamily="18" charset="0"/>
              </a:rPr>
              <a:t>thịt</a:t>
            </a:r>
            <a:r>
              <a:rPr lang="en-US" altLang="en-US" sz="3200" dirty="0">
                <a:solidFill>
                  <a:srgbClr val="0000D6"/>
                </a:solidFill>
                <a:latin typeface="Times New Roman" panose="02020603050405020304" pitchFamily="18" charset="0"/>
              </a:rPr>
              <a:t>.</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52276" y="197824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199402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iCiel Cadena" panose="02000503000000020004" pitchFamily="50" charset="0"/>
              </a:rPr>
              <a:t>QUAY VỀ</a:t>
            </a:r>
            <a:endParaRPr kumimoji="0" lang="vi-VN" sz="2800" b="0" i="0" u="none" strike="noStrike" kern="1200" cap="none" spc="0" normalizeH="0" baseline="0" noProof="0" dirty="0">
              <a:ln>
                <a:noFill/>
              </a:ln>
              <a:solidFill>
                <a:srgbClr val="FFC000"/>
              </a:solidFill>
              <a:effectLst/>
              <a:uLnTx/>
              <a:uFillTx/>
              <a:latin typeface="iCiel Cadena" panose="02000503000000020004" pitchFamily="50" charset="0"/>
            </a:endParaRPr>
          </a:p>
        </p:txBody>
      </p:sp>
    </p:spTree>
    <p:extLst>
      <p:ext uri="{BB962C8B-B14F-4D97-AF65-F5344CB8AC3E}">
        <p14:creationId xmlns:p14="http://schemas.microsoft.com/office/powerpoint/2010/main" val="144051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37468" y="2073897"/>
            <a:ext cx="7004115" cy="1862048"/>
          </a:xfrm>
          <a:prstGeom prst="rect">
            <a:avLst/>
          </a:prstGeom>
          <a:noFill/>
        </p:spPr>
        <p:txBody>
          <a:bodyPr wrap="square" rtlCol="0">
            <a:spAutoFit/>
          </a:bodyPr>
          <a:lstStyle/>
          <a:p>
            <a:pPr algn="ctr"/>
            <a:r>
              <a:rPr lang="en-US" sz="11500" dirty="0" smtClean="0">
                <a:solidFill>
                  <a:srgbClr val="002060"/>
                </a:solidFill>
                <a:latin typeface="iCiel Cadena" panose="02000503000000020004" pitchFamily="50" charset="0"/>
              </a:rPr>
              <a:t>Goodbye!</a:t>
            </a:r>
            <a:endParaRPr lang="en-US" sz="11500" dirty="0">
              <a:solidFill>
                <a:srgbClr val="002060"/>
              </a:solidFill>
              <a:latin typeface="iCiel Cadena" panose="02000503000000020004" pitchFamily="50" charset="0"/>
            </a:endParaRPr>
          </a:p>
        </p:txBody>
      </p:sp>
    </p:spTree>
    <p:extLst>
      <p:ext uri="{BB962C8B-B14F-4D97-AF65-F5344CB8AC3E}">
        <p14:creationId xmlns:p14="http://schemas.microsoft.com/office/powerpoint/2010/main" val="3814546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341" fill="hold">
                                          <p:stCondLst>
                                            <p:cond delay="0"/>
                                          </p:stCondLst>
                                        </p:cTn>
                                        <p:tgtEl>
                                          <p:spTgt spid="2"/>
                                        </p:tgtEl>
                                        <p:attrNameLst>
                                          <p:attrName>style.rotation</p:attrName>
                                        </p:attrNameLst>
                                      </p:cBhvr>
                                      <p:to>
                                        <p:strVal val="-45.0"/>
                                      </p:to>
                                    </p:set>
                                    <p:anim calcmode="lin" valueType="num">
                                      <p:cBhvr>
                                        <p:cTn id="8" dur="341" fill="hold">
                                          <p:stCondLst>
                                            <p:cond delay="341"/>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8939" b="90503" l="4813" r="93316">
                        <a14:foregroundMark x1="86898" y1="79330" x2="86898" y2="79330"/>
                        <a14:foregroundMark x1="55348" y1="18994" x2="55348" y2="18994"/>
                        <a14:foregroundMark x1="59893" y1="17877" x2="59893" y2="17877"/>
                        <a14:foregroundMark x1="63102" y1="18994" x2="63102" y2="18994"/>
                        <a14:foregroundMark x1="67380" y1="18994" x2="67380" y2="18994"/>
                        <a14:foregroundMark x1="71658" y1="17318" x2="71658" y2="17318"/>
                        <a14:foregroundMark x1="76203" y1="17877" x2="76203" y2="17877"/>
                        <a14:foregroundMark x1="79947" y1="17877" x2="79947" y2="17877"/>
                        <a14:foregroundMark x1="83155" y1="18994" x2="83155" y2="18994"/>
                        <a14:foregroundMark x1="87166" y1="17877" x2="87166" y2="17877"/>
                        <a14:foregroundMark x1="90107" y1="24022" x2="90107" y2="24022"/>
                        <a14:foregroundMark x1="90107" y1="33520" x2="90107" y2="33520"/>
                        <a14:foregroundMark x1="90642" y1="39106" x2="90642" y2="39106"/>
                        <a14:foregroundMark x1="10428" y1="58101" x2="10428" y2="58101"/>
                        <a14:foregroundMark x1="10428" y1="65922" x2="10428" y2="65922"/>
                        <a14:foregroundMark x1="10695" y1="75419" x2="10695" y2="75419"/>
                        <a14:foregroundMark x1="13369" y1="78771" x2="13369" y2="78771"/>
                        <a14:foregroundMark x1="17914" y1="80447" x2="17914" y2="80447"/>
                        <a14:foregroundMark x1="21390" y1="78771" x2="21390" y2="78771"/>
                        <a14:foregroundMark x1="25936" y1="80447" x2="25936" y2="80447"/>
                        <a14:foregroundMark x1="29679" y1="79888" x2="29679" y2="79888"/>
                        <a14:foregroundMark x1="34225" y1="78212" x2="34225" y2="78212"/>
                        <a14:foregroundMark x1="37968" y1="79330" x2="37968" y2="79330"/>
                        <a14:foregroundMark x1="41711" y1="80447" x2="41711" y2="80447"/>
                        <a14:foregroundMark x1="46257" y1="79330" x2="46257" y2="79330"/>
                      </a14:backgroundRemoval>
                    </a14:imgEffect>
                  </a14:imgLayer>
                </a14:imgProps>
              </a:ext>
            </a:extLst>
          </a:blip>
          <a:stretch>
            <a:fillRect/>
          </a:stretch>
        </p:blipFill>
        <p:spPr>
          <a:xfrm>
            <a:off x="1223002" y="1662975"/>
            <a:ext cx="11873566" cy="2750541"/>
          </a:xfrm>
          <a:prstGeom prst="rect">
            <a:avLst/>
          </a:prstGeom>
        </p:spPr>
      </p:pic>
      <p:sp>
        <p:nvSpPr>
          <p:cNvPr id="2" name="Title 1"/>
          <p:cNvSpPr>
            <a:spLocks noGrp="1"/>
          </p:cNvSpPr>
          <p:nvPr>
            <p:ph type="title"/>
          </p:nvPr>
        </p:nvSpPr>
        <p:spPr>
          <a:xfrm>
            <a:off x="0" y="453585"/>
            <a:ext cx="12192000" cy="1325563"/>
          </a:xfrm>
        </p:spPr>
        <p:txBody>
          <a:bodyPr>
            <a:noAutofit/>
          </a:bodyPr>
          <a:lstStyle/>
          <a:p>
            <a:pPr algn="ctr"/>
            <a:r>
              <a:rPr lang="en-US" sz="4800" dirty="0" err="1">
                <a:latin typeface="iCiel Pacifico" panose="02000000000000000000" pitchFamily="50" charset="0"/>
              </a:rPr>
              <a:t>Vì</a:t>
            </a:r>
            <a:r>
              <a:rPr lang="en-US" sz="4800" dirty="0">
                <a:latin typeface="iCiel Pacifico" panose="02000000000000000000" pitchFamily="50" charset="0"/>
              </a:rPr>
              <a:t> </a:t>
            </a:r>
            <a:r>
              <a:rPr lang="en-US" sz="4800" dirty="0" err="1">
                <a:latin typeface="iCiel Pacifico" panose="02000000000000000000" pitchFamily="50" charset="0"/>
              </a:rPr>
              <a:t>sao</a:t>
            </a:r>
            <a:r>
              <a:rPr lang="en-US" sz="4800" dirty="0">
                <a:latin typeface="iCiel Pacifico" panose="02000000000000000000" pitchFamily="50" charset="0"/>
              </a:rPr>
              <a:t> </a:t>
            </a:r>
            <a:r>
              <a:rPr lang="en-US" sz="4800" dirty="0" err="1">
                <a:latin typeface="iCiel Pacifico" panose="02000000000000000000" pitchFamily="50" charset="0"/>
              </a:rPr>
              <a:t>phải</a:t>
            </a:r>
            <a:r>
              <a:rPr lang="en-US" sz="4800" dirty="0">
                <a:latin typeface="iCiel Pacifico" panose="02000000000000000000" pitchFamily="50" charset="0"/>
              </a:rPr>
              <a:t> </a:t>
            </a:r>
            <a:r>
              <a:rPr lang="en-US" sz="4800" dirty="0" err="1">
                <a:latin typeface="iCiel Pacifico" panose="02000000000000000000" pitchFamily="50" charset="0"/>
              </a:rPr>
              <a:t>dùng</a:t>
            </a:r>
            <a:r>
              <a:rPr lang="en-US" sz="4800" dirty="0">
                <a:latin typeface="iCiel Pacifico" panose="02000000000000000000" pitchFamily="50" charset="0"/>
              </a:rPr>
              <a:t> </a:t>
            </a:r>
            <a:r>
              <a:rPr lang="en-US" sz="4800" dirty="0" err="1">
                <a:latin typeface="iCiel Pacifico" panose="02000000000000000000" pitchFamily="50" charset="0"/>
              </a:rPr>
              <a:t>nhiều</a:t>
            </a:r>
            <a:r>
              <a:rPr lang="en-US" sz="4800" dirty="0">
                <a:latin typeface="iCiel Pacifico" panose="02000000000000000000" pitchFamily="50" charset="0"/>
              </a:rPr>
              <a:t> </a:t>
            </a:r>
            <a:r>
              <a:rPr lang="en-US" sz="4800" dirty="0" err="1">
                <a:latin typeface="iCiel Pacifico" panose="02000000000000000000" pitchFamily="50" charset="0"/>
              </a:rPr>
              <a:t>loại</a:t>
            </a:r>
            <a:r>
              <a:rPr lang="en-US" sz="4800" dirty="0">
                <a:latin typeface="iCiel Pacifico" panose="02000000000000000000" pitchFamily="50" charset="0"/>
              </a:rPr>
              <a:t> </a:t>
            </a:r>
            <a:r>
              <a:rPr lang="en-US" sz="4800" dirty="0" err="1">
                <a:latin typeface="iCiel Pacifico" panose="02000000000000000000" pitchFamily="50" charset="0"/>
              </a:rPr>
              <a:t>thức</a:t>
            </a:r>
            <a:r>
              <a:rPr lang="en-US" sz="4800" dirty="0">
                <a:latin typeface="iCiel Pacifico" panose="02000000000000000000" pitchFamily="50" charset="0"/>
              </a:rPr>
              <a:t> </a:t>
            </a:r>
            <a:r>
              <a:rPr lang="en-US" sz="4800" dirty="0" err="1">
                <a:latin typeface="iCiel Pacifico" panose="02000000000000000000" pitchFamily="50" charset="0"/>
              </a:rPr>
              <a:t>ăn</a:t>
            </a:r>
            <a:r>
              <a:rPr lang="en-US" sz="4800" dirty="0">
                <a:latin typeface="iCiel Pacifico" panose="02000000000000000000" pitchFamily="50" charset="0"/>
              </a:rPr>
              <a:t> </a:t>
            </a:r>
            <a:r>
              <a:rPr lang="en-US" sz="4800" dirty="0" err="1" smtClean="0">
                <a:latin typeface="iCiel Pacifico" panose="02000000000000000000" pitchFamily="50" charset="0"/>
              </a:rPr>
              <a:t>để</a:t>
            </a:r>
            <a:r>
              <a:rPr lang="en-US" sz="4800" dirty="0" smtClean="0">
                <a:latin typeface="iCiel Pacifico" panose="02000000000000000000" pitchFamily="50" charset="0"/>
              </a:rPr>
              <a:t> </a:t>
            </a:r>
            <a:r>
              <a:rPr lang="en-US" sz="4800" dirty="0" err="1" smtClean="0">
                <a:latin typeface="iCiel Pacifico" panose="02000000000000000000" pitchFamily="50" charset="0"/>
              </a:rPr>
              <a:t>nuôi</a:t>
            </a:r>
            <a:r>
              <a:rPr lang="en-US" sz="4800" dirty="0" smtClean="0">
                <a:latin typeface="iCiel Pacifico" panose="02000000000000000000" pitchFamily="50" charset="0"/>
              </a:rPr>
              <a:t> </a:t>
            </a:r>
            <a:r>
              <a:rPr lang="en-US" sz="4800" dirty="0" err="1">
                <a:latin typeface="iCiel Pacifico" panose="02000000000000000000" pitchFamily="50" charset="0"/>
              </a:rPr>
              <a:t>gà</a:t>
            </a:r>
            <a:r>
              <a:rPr lang="en-US" sz="4800" dirty="0">
                <a:latin typeface="iCiel Pacifico" panose="02000000000000000000" pitchFamily="50"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0000" y1="12950" x2="47778" y2="8873"/>
                        <a14:foregroundMark x1="47778" y1="8873" x2="48333" y2="20144"/>
                        <a14:foregroundMark x1="54259" y1="42206" x2="64259" y2="34772"/>
                        <a14:foregroundMark x1="31111" y1="41727" x2="36852" y2="31894"/>
                        <a14:foregroundMark x1="66667" y1="84652" x2="73333" y2="87290"/>
                        <a14:foregroundMark x1="67407" y1="94005" x2="67407" y2="94005"/>
                        <a14:foregroundMark x1="72037" y1="93765" x2="72037" y2="93765"/>
                        <a14:foregroundMark x1="16481" y1="89928" x2="22407" y2="79137"/>
                        <a14:foregroundMark x1="14444" y1="93285" x2="14444" y2="93285"/>
                        <a14:foregroundMark x1="19444" y1="93285" x2="19444" y2="93285"/>
                      </a14:backgroundRemoval>
                    </a14:imgEffect>
                  </a14:imgLayer>
                </a14:imgProps>
              </a:ext>
            </a:extLst>
          </a:blip>
          <a:stretch>
            <a:fillRect/>
          </a:stretch>
        </p:blipFill>
        <p:spPr>
          <a:xfrm>
            <a:off x="-339874" y="2702343"/>
            <a:ext cx="5609692" cy="4331929"/>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backgroundMark x1="9836" y1="36967" x2="13115" y2="21801"/>
                        <a14:backgroundMark x1="14208" y1="31754" x2="14208" y2="31754"/>
                        <a14:backgroundMark x1="12022" y1="36967" x2="16940" y2="20379"/>
                        <a14:backgroundMark x1="16940" y1="20379" x2="4918" y2="30332"/>
                        <a14:backgroundMark x1="4918" y1="30332" x2="7650" y2="36019"/>
                        <a14:backgroundMark x1="7650" y1="36019" x2="15301" y2="32227"/>
                        <a14:backgroundMark x1="15301" y1="32227" x2="11475" y2="43602"/>
                        <a14:backgroundMark x1="11475" y1="43602" x2="7104" y2="16588"/>
                        <a14:backgroundMark x1="7104" y1="16588" x2="18579" y2="21801"/>
                        <a14:backgroundMark x1="18579" y1="21801" x2="6557" y2="47867"/>
                        <a14:backgroundMark x1="6557" y1="47867" x2="6011" y2="24171"/>
                      </a14:backgroundRemoval>
                    </a14:imgEffect>
                  </a14:imgLayer>
                </a14:imgProps>
              </a:ext>
            </a:extLst>
          </a:blip>
          <a:stretch>
            <a:fillRect/>
          </a:stretch>
        </p:blipFill>
        <p:spPr>
          <a:xfrm>
            <a:off x="3763225" y="4687291"/>
            <a:ext cx="1948087" cy="2246154"/>
          </a:xfrm>
          <a:prstGeom prst="rect">
            <a:avLst/>
          </a:prstGeom>
        </p:spPr>
      </p:pic>
      <p:sp>
        <p:nvSpPr>
          <p:cNvPr id="5" name="Title 1"/>
          <p:cNvSpPr txBox="1">
            <a:spLocks/>
          </p:cNvSpPr>
          <p:nvPr/>
        </p:nvSpPr>
        <p:spPr>
          <a:xfrm>
            <a:off x="2703871" y="2428568"/>
            <a:ext cx="9193161" cy="12724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000" b="1" dirty="0" err="1" smtClean="0">
                <a:solidFill>
                  <a:schemeClr val="accent2"/>
                </a:solidFill>
                <a:latin typeface="Times New Roman" panose="02020603050405020304" pitchFamily="18" charset="0"/>
                <a:cs typeface="Times New Roman" panose="02020603050405020304" pitchFamily="18" charset="0"/>
              </a:rPr>
              <a:t>Để</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đảm</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bảo</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cung</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cấp</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đầy</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đủ</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các</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chất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dinh</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dưỡng</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cần</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thiết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cho</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gà</a:t>
            </a:r>
            <a:r>
              <a:rPr lang="en-US" sz="4000" b="1" dirty="0" smtClean="0">
                <a:solidFill>
                  <a:schemeClr val="accent2"/>
                </a:solidFill>
                <a:latin typeface="Times New Roman" panose="02020603050405020304" pitchFamily="18" charset="0"/>
                <a:cs typeface="Times New Roman" panose="02020603050405020304" pitchFamily="18" charset="0"/>
              </a:rPr>
              <a:t>.</a:t>
            </a:r>
            <a:endParaRPr lang="en-US" sz="4000" b="1" dirty="0">
              <a:solidFill>
                <a:schemeClr val="accent2"/>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backgroundMark x1="28426" y1="43681" x2="28426" y2="43681"/>
                        <a14:backgroundMark x1="32234" y1="40934" x2="32234" y2="40934"/>
                        <a14:backgroundMark x1="35787" y1="34066" x2="35787" y2="34066"/>
                        <a14:backgroundMark x1="38579" y1="28297" x2="38579" y2="28297"/>
                        <a14:backgroundMark x1="41117" y1="23077" x2="41117" y2="23077"/>
                        <a14:backgroundMark x1="46954" y1="25824" x2="46954" y2="25824"/>
                        <a14:backgroundMark x1="51015" y1="29121" x2="51015" y2="29121"/>
                        <a14:backgroundMark x1="56091" y1="32692" x2="56091" y2="32692"/>
                        <a14:backgroundMark x1="62183" y1="34066" x2="62183" y2="34066"/>
                        <a14:backgroundMark x1="66244" y1="38462" x2="66244" y2="38462"/>
                        <a14:backgroundMark x1="71574" y1="40659" x2="71574" y2="40659"/>
                        <a14:backgroundMark x1="77665" y1="43681" x2="77665" y2="43681"/>
                        <a14:backgroundMark x1="73858" y1="51374" x2="73858" y2="51374"/>
                        <a14:backgroundMark x1="71320" y1="55495" x2="71320" y2="55495"/>
                        <a14:backgroundMark x1="68274" y1="62912" x2="68274" y2="62912"/>
                        <a14:backgroundMark x1="64721" y1="59615" x2="64721" y2="59615"/>
                        <a14:backgroundMark x1="55330" y1="54396" x2="55330" y2="54396"/>
                        <a14:backgroundMark x1="55330" y1="54396" x2="55330" y2="54396"/>
                        <a14:backgroundMark x1="51777" y1="53022" x2="51777" y2="53022"/>
                        <a14:backgroundMark x1="46701" y1="48901" x2="46701" y2="48901"/>
                        <a14:backgroundMark x1="40863" y1="46429" x2="40863" y2="46429"/>
                        <a14:backgroundMark x1="37563" y1="44505" x2="37563" y2="44505"/>
                        <a14:backgroundMark x1="31726" y1="39560" x2="31726" y2="39560"/>
                        <a14:backgroundMark x1="40355" y1="39011" x2="40355" y2="39011"/>
                        <a14:backgroundMark x1="44162" y1="31593" x2="44162" y2="31593"/>
                        <a14:backgroundMark x1="46193" y1="32692" x2="46193" y2="32692"/>
                        <a14:backgroundMark x1="47208" y1="37088" x2="47208" y2="37088"/>
                        <a14:backgroundMark x1="45178" y1="42582" x2="45178" y2="42582"/>
                        <a14:backgroundMark x1="51777" y1="38462" x2="51777" y2="38462"/>
                        <a14:backgroundMark x1="51015" y1="44505" x2="51015" y2="44505"/>
                        <a14:backgroundMark x1="57360" y1="41758" x2="57360" y2="41758"/>
                        <a14:backgroundMark x1="55330" y1="45604" x2="55330" y2="45604"/>
                        <a14:backgroundMark x1="65228" y1="43132" x2="65228" y2="43132"/>
                        <a14:backgroundMark x1="60406" y1="50275" x2="60406" y2="50275"/>
                        <a14:backgroundMark x1="68274" y1="52473" x2="68274" y2="52473"/>
                        <a14:backgroundMark x1="69289" y1="46429" x2="69289" y2="46429"/>
                        <a14:backgroundMark x1="34772" y1="50824" x2="34772" y2="50824"/>
                        <a14:backgroundMark x1="38832" y1="51099" x2="38832" y2="51099"/>
                        <a14:backgroundMark x1="44670" y1="53571" x2="44670" y2="53571"/>
                        <a14:backgroundMark x1="49492" y1="58242" x2="49492" y2="58242"/>
                        <a14:backgroundMark x1="56091" y1="61813" x2="56091" y2="61813"/>
                        <a14:backgroundMark x1="60406" y1="64560" x2="60406" y2="64560"/>
                        <a14:backgroundMark x1="65228" y1="66484" x2="65228" y2="66484"/>
                        <a14:backgroundMark x1="62437" y1="72253" x2="62437" y2="72253"/>
                        <a14:backgroundMark x1="56345" y1="69505" x2="56345" y2="69505"/>
                        <a14:backgroundMark x1="51269" y1="65385" x2="51269" y2="65385"/>
                        <a14:backgroundMark x1="47208" y1="62912" x2="47208" y2="62912"/>
                        <a14:backgroundMark x1="41117" y1="62088" x2="41117" y2="62088"/>
                        <a14:backgroundMark x1="36548" y1="56593" x2="36548" y2="56593"/>
                        <a14:backgroundMark x1="31472" y1="52747" x2="31472" y2="52747"/>
                        <a14:backgroundMark x1="26396" y1="51648" x2="26396" y2="51648"/>
                        <a14:backgroundMark x1="24112" y1="58242" x2="24112" y2="58242"/>
                        <a14:backgroundMark x1="29442" y1="60440" x2="29442" y2="60440"/>
                        <a14:backgroundMark x1="34010" y1="61264" x2="34010" y2="61264"/>
                        <a14:backgroundMark x1="38579" y1="65934" x2="38579" y2="65934"/>
                        <a14:backgroundMark x1="45685" y1="69505" x2="45685" y2="69505"/>
                        <a14:backgroundMark x1="49239" y1="72527" x2="49239" y2="72527"/>
                        <a14:backgroundMark x1="54569" y1="75000" x2="54569" y2="75000"/>
                        <a14:backgroundMark x1="59645" y1="79670" x2="59645" y2="79670"/>
                        <a14:backgroundMark x1="58122" y1="83242" x2="58122" y2="83242"/>
                        <a14:backgroundMark x1="51015" y1="81044" x2="51015" y2="81044"/>
                        <a14:backgroundMark x1="46701" y1="78022" x2="46701" y2="78022"/>
                        <a14:backgroundMark x1="40863" y1="74451" x2="40863" y2="74451"/>
                        <a14:backgroundMark x1="36041" y1="70604" x2="36041" y2="70604"/>
                        <a14:backgroundMark x1="31726" y1="68132" x2="31726" y2="68132"/>
                        <a14:backgroundMark x1="27919" y1="66484" x2="27919" y2="66484"/>
                        <a14:backgroundMark x1="19036" y1="63462" x2="19036" y2="63462"/>
                      </a14:backgroundRemoval>
                    </a14:imgEffect>
                  </a14:imgLayer>
                </a14:imgProps>
              </a:ext>
            </a:extLst>
          </a:blip>
          <a:stretch>
            <a:fillRect/>
          </a:stretch>
        </p:blipFill>
        <p:spPr>
          <a:xfrm rot="20257317">
            <a:off x="8736336" y="3252368"/>
            <a:ext cx="5733587" cy="5297018"/>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1394656">
            <a:off x="7848522" y="3296542"/>
            <a:ext cx="4841118" cy="3559646"/>
          </a:xfrm>
          <a:prstGeom prst="rect">
            <a:avLst/>
          </a:prstGeom>
        </p:spPr>
      </p:pic>
    </p:spTree>
    <p:extLst>
      <p:ext uri="{BB962C8B-B14F-4D97-AF65-F5344CB8AC3E}">
        <p14:creationId xmlns:p14="http://schemas.microsoft.com/office/powerpoint/2010/main" val="374371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8939" b="90503" l="4813" r="93316">
                        <a14:foregroundMark x1="86898" y1="79330" x2="86898" y2="79330"/>
                        <a14:foregroundMark x1="55348" y1="18994" x2="55348" y2="18994"/>
                        <a14:foregroundMark x1="59893" y1="17877" x2="59893" y2="17877"/>
                        <a14:foregroundMark x1="63102" y1="18994" x2="63102" y2="18994"/>
                        <a14:foregroundMark x1="67380" y1="18994" x2="67380" y2="18994"/>
                        <a14:foregroundMark x1="71658" y1="17318" x2="71658" y2="17318"/>
                        <a14:foregroundMark x1="76203" y1="17877" x2="76203" y2="17877"/>
                        <a14:foregroundMark x1="79947" y1="17877" x2="79947" y2="17877"/>
                        <a14:foregroundMark x1="83155" y1="18994" x2="83155" y2="18994"/>
                        <a14:foregroundMark x1="87166" y1="17877" x2="87166" y2="17877"/>
                        <a14:foregroundMark x1="90107" y1="24022" x2="90107" y2="24022"/>
                        <a14:foregroundMark x1="90107" y1="33520" x2="90107" y2="33520"/>
                        <a14:foregroundMark x1="90642" y1="39106" x2="90642" y2="39106"/>
                        <a14:foregroundMark x1="10428" y1="58101" x2="10428" y2="58101"/>
                        <a14:foregroundMark x1="10428" y1="65922" x2="10428" y2="65922"/>
                        <a14:foregroundMark x1="10695" y1="75419" x2="10695" y2="75419"/>
                        <a14:foregroundMark x1="13369" y1="78771" x2="13369" y2="78771"/>
                        <a14:foregroundMark x1="17914" y1="80447" x2="17914" y2="80447"/>
                        <a14:foregroundMark x1="21390" y1="78771" x2="21390" y2="78771"/>
                        <a14:foregroundMark x1="25936" y1="80447" x2="25936" y2="80447"/>
                        <a14:foregroundMark x1="29679" y1="79888" x2="29679" y2="79888"/>
                        <a14:foregroundMark x1="34225" y1="78212" x2="34225" y2="78212"/>
                        <a14:foregroundMark x1="37968" y1="79330" x2="37968" y2="79330"/>
                        <a14:foregroundMark x1="41711" y1="80447" x2="41711" y2="80447"/>
                        <a14:foregroundMark x1="46257" y1="79330" x2="46257" y2="79330"/>
                      </a14:backgroundRemoval>
                    </a14:imgEffect>
                  </a14:imgLayer>
                </a14:imgProps>
              </a:ext>
            </a:extLst>
          </a:blip>
          <a:stretch>
            <a:fillRect/>
          </a:stretch>
        </p:blipFill>
        <p:spPr>
          <a:xfrm>
            <a:off x="1204137" y="862969"/>
            <a:ext cx="11873566" cy="5188310"/>
          </a:xfrm>
          <a:prstGeom prst="rect">
            <a:avLst/>
          </a:prstGeom>
        </p:spPr>
      </p:pic>
      <p:sp>
        <p:nvSpPr>
          <p:cNvPr id="2" name="Title 1"/>
          <p:cNvSpPr>
            <a:spLocks noGrp="1"/>
          </p:cNvSpPr>
          <p:nvPr>
            <p:ph type="title"/>
          </p:nvPr>
        </p:nvSpPr>
        <p:spPr>
          <a:xfrm>
            <a:off x="0" y="286115"/>
            <a:ext cx="12192000" cy="1325563"/>
          </a:xfrm>
        </p:spPr>
        <p:txBody>
          <a:bodyPr>
            <a:noAutofit/>
          </a:bodyPr>
          <a:lstStyle/>
          <a:p>
            <a:pPr algn="ctr">
              <a:lnSpc>
                <a:spcPct val="100000"/>
              </a:lnSpc>
            </a:pP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hỗn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gà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khoẻ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trứng</a:t>
            </a:r>
            <a:r>
              <a:rPr lang="en-US" sz="4800" dirty="0">
                <a:latin typeface="Times New Roman" panose="02020603050405020304" pitchFamily="18" charset="0"/>
                <a:cs typeface="Times New Roman" panose="02020603050405020304" pitchFamily="18" charset="0"/>
              </a:rPr>
              <a:t> to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0000" y1="12950" x2="47778" y2="8873"/>
                        <a14:foregroundMark x1="47778" y1="8873" x2="48333" y2="20144"/>
                        <a14:foregroundMark x1="54259" y1="42206" x2="64259" y2="34772"/>
                        <a14:foregroundMark x1="31111" y1="41727" x2="36852" y2="31894"/>
                        <a14:foregroundMark x1="66667" y1="84652" x2="73333" y2="87290"/>
                        <a14:foregroundMark x1="67407" y1="94005" x2="67407" y2="94005"/>
                        <a14:foregroundMark x1="72037" y1="93765" x2="72037" y2="93765"/>
                        <a14:foregroundMark x1="16481" y1="89928" x2="22407" y2="79137"/>
                        <a14:foregroundMark x1="14444" y1="93285" x2="14444" y2="93285"/>
                        <a14:foregroundMark x1="19444" y1="93285" x2="19444" y2="93285"/>
                      </a14:backgroundRemoval>
                    </a14:imgEffect>
                  </a14:imgLayer>
                </a14:imgProps>
              </a:ext>
            </a:extLst>
          </a:blip>
          <a:stretch>
            <a:fillRect/>
          </a:stretch>
        </p:blipFill>
        <p:spPr>
          <a:xfrm>
            <a:off x="-474964" y="3847387"/>
            <a:ext cx="5048981" cy="3898936"/>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backgroundMark x1="9836" y1="36967" x2="13115" y2="21801"/>
                        <a14:backgroundMark x1="14208" y1="31754" x2="14208" y2="31754"/>
                        <a14:backgroundMark x1="12022" y1="36967" x2="16940" y2="20379"/>
                        <a14:backgroundMark x1="16940" y1="20379" x2="4918" y2="30332"/>
                        <a14:backgroundMark x1="4918" y1="30332" x2="7650" y2="36019"/>
                        <a14:backgroundMark x1="7650" y1="36019" x2="15301" y2="32227"/>
                        <a14:backgroundMark x1="15301" y1="32227" x2="11475" y2="43602"/>
                        <a14:backgroundMark x1="11475" y1="43602" x2="7104" y2="16588"/>
                        <a14:backgroundMark x1="7104" y1="16588" x2="18579" y2="21801"/>
                        <a14:backgroundMark x1="18579" y1="21801" x2="6557" y2="47867"/>
                        <a14:backgroundMark x1="6557" y1="47867" x2="6011" y2="24171"/>
                      </a14:backgroundRemoval>
                    </a14:imgEffect>
                  </a14:imgLayer>
                </a14:imgProps>
              </a:ext>
            </a:extLst>
          </a:blip>
          <a:stretch>
            <a:fillRect/>
          </a:stretch>
        </p:blipFill>
        <p:spPr>
          <a:xfrm>
            <a:off x="3418644" y="4706955"/>
            <a:ext cx="1948087" cy="2246154"/>
          </a:xfrm>
          <a:prstGeom prst="rect">
            <a:avLst/>
          </a:prstGeom>
        </p:spPr>
      </p:pic>
      <p:sp>
        <p:nvSpPr>
          <p:cNvPr id="5" name="Title 1"/>
          <p:cNvSpPr txBox="1">
            <a:spLocks/>
          </p:cNvSpPr>
          <p:nvPr/>
        </p:nvSpPr>
        <p:spPr>
          <a:xfrm>
            <a:off x="2737515" y="2210029"/>
            <a:ext cx="9193161" cy="2415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000" b="1" dirty="0" err="1" smtClean="0">
                <a:solidFill>
                  <a:schemeClr val="accent2"/>
                </a:solidFill>
                <a:latin typeface="Times New Roman" panose="02020603050405020304" pitchFamily="18" charset="0"/>
                <a:cs typeface="Times New Roman" panose="02020603050405020304" pitchFamily="18" charset="0"/>
              </a:rPr>
              <a:t>Vì</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trong</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thức</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ăn</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hỗn</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hợp</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có</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nhiều</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chất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dinh</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dưỡng</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như</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chất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khoáng</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chất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đạm</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Các</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chất</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dinh</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dưỡng</a:t>
            </a:r>
            <a:r>
              <a:rPr lang="en-US" sz="4000" b="1" dirty="0" smtClean="0">
                <a:solidFill>
                  <a:schemeClr val="accent2"/>
                </a:solidFill>
                <a:latin typeface="Times New Roman" panose="02020603050405020304" pitchFamily="18" charset="0"/>
                <a:cs typeface="Times New Roman" panose="02020603050405020304" pitchFamily="18" charset="0"/>
              </a:rPr>
              <a:t> ấy </a:t>
            </a:r>
            <a:r>
              <a:rPr lang="en-US" sz="4000" b="1" dirty="0" err="1" smtClean="0">
                <a:solidFill>
                  <a:schemeClr val="accent2"/>
                </a:solidFill>
                <a:latin typeface="Times New Roman" panose="02020603050405020304" pitchFamily="18" charset="0"/>
                <a:cs typeface="Times New Roman" panose="02020603050405020304" pitchFamily="18" charset="0"/>
              </a:rPr>
              <a:t>sẽ</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giúp</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gà</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khỏe</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mạnh</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lớn</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nhanh</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đẻ</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trứng</a:t>
            </a:r>
            <a:r>
              <a:rPr lang="en-US" sz="4000" b="1" dirty="0" smtClean="0">
                <a:solidFill>
                  <a:schemeClr val="accent2"/>
                </a:solidFill>
                <a:latin typeface="Times New Roman" panose="02020603050405020304" pitchFamily="18" charset="0"/>
                <a:cs typeface="Times New Roman" panose="02020603050405020304" pitchFamily="18" charset="0"/>
              </a:rPr>
              <a:t> to </a:t>
            </a:r>
            <a:r>
              <a:rPr lang="en-US" sz="4000" b="1" dirty="0" err="1" smtClean="0">
                <a:solidFill>
                  <a:schemeClr val="accent2"/>
                </a:solidFill>
                <a:latin typeface="Times New Roman" panose="02020603050405020304" pitchFamily="18" charset="0"/>
                <a:cs typeface="Times New Roman" panose="02020603050405020304" pitchFamily="18" charset="0"/>
              </a:rPr>
              <a:t>và</a:t>
            </a:r>
            <a:r>
              <a:rPr lang="en-US" sz="4000" b="1" dirty="0" smtClean="0">
                <a:solidFill>
                  <a:schemeClr val="accent2"/>
                </a:solidFill>
                <a:latin typeface="Times New Roman" panose="02020603050405020304" pitchFamily="18" charset="0"/>
                <a:cs typeface="Times New Roman" panose="02020603050405020304" pitchFamily="18" charset="0"/>
              </a:rPr>
              <a:t> </a:t>
            </a:r>
            <a:r>
              <a:rPr lang="en-US" sz="4000" b="1" dirty="0" err="1" smtClean="0">
                <a:solidFill>
                  <a:schemeClr val="accent2"/>
                </a:solidFill>
                <a:latin typeface="Times New Roman" panose="02020603050405020304" pitchFamily="18" charset="0"/>
                <a:cs typeface="Times New Roman" panose="02020603050405020304" pitchFamily="18" charset="0"/>
              </a:rPr>
              <a:t>nhiều</a:t>
            </a:r>
            <a:r>
              <a:rPr lang="en-US" sz="4000" b="1" dirty="0" smtClean="0">
                <a:solidFill>
                  <a:schemeClr val="accent2"/>
                </a:solidFill>
                <a:latin typeface="Times New Roman" panose="02020603050405020304" pitchFamily="18" charset="0"/>
                <a:cs typeface="Times New Roman" panose="02020603050405020304" pitchFamily="18" charset="0"/>
              </a:rPr>
              <a:t>. </a:t>
            </a:r>
            <a:endParaRPr lang="en-US" sz="4000" b="1" dirty="0">
              <a:solidFill>
                <a:schemeClr val="accent2"/>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backgroundMark x1="28426" y1="43681" x2="28426" y2="43681"/>
                        <a14:backgroundMark x1="32234" y1="40934" x2="32234" y2="40934"/>
                        <a14:backgroundMark x1="35787" y1="34066" x2="35787" y2="34066"/>
                        <a14:backgroundMark x1="38579" y1="28297" x2="38579" y2="28297"/>
                        <a14:backgroundMark x1="41117" y1="23077" x2="41117" y2="23077"/>
                        <a14:backgroundMark x1="46954" y1="25824" x2="46954" y2="25824"/>
                        <a14:backgroundMark x1="51015" y1="29121" x2="51015" y2="29121"/>
                        <a14:backgroundMark x1="56091" y1="32692" x2="56091" y2="32692"/>
                        <a14:backgroundMark x1="62183" y1="34066" x2="62183" y2="34066"/>
                        <a14:backgroundMark x1="66244" y1="38462" x2="66244" y2="38462"/>
                        <a14:backgroundMark x1="71574" y1="40659" x2="71574" y2="40659"/>
                        <a14:backgroundMark x1="77665" y1="43681" x2="77665" y2="43681"/>
                        <a14:backgroundMark x1="73858" y1="51374" x2="73858" y2="51374"/>
                        <a14:backgroundMark x1="71320" y1="55495" x2="71320" y2="55495"/>
                        <a14:backgroundMark x1="68274" y1="62912" x2="68274" y2="62912"/>
                        <a14:backgroundMark x1="64721" y1="59615" x2="64721" y2="59615"/>
                        <a14:backgroundMark x1="55330" y1="54396" x2="55330" y2="54396"/>
                        <a14:backgroundMark x1="55330" y1="54396" x2="55330" y2="54396"/>
                        <a14:backgroundMark x1="51777" y1="53022" x2="51777" y2="53022"/>
                        <a14:backgroundMark x1="46701" y1="48901" x2="46701" y2="48901"/>
                        <a14:backgroundMark x1="40863" y1="46429" x2="40863" y2="46429"/>
                        <a14:backgroundMark x1="37563" y1="44505" x2="37563" y2="44505"/>
                        <a14:backgroundMark x1="31726" y1="39560" x2="31726" y2="39560"/>
                        <a14:backgroundMark x1="40355" y1="39011" x2="40355" y2="39011"/>
                        <a14:backgroundMark x1="44162" y1="31593" x2="44162" y2="31593"/>
                        <a14:backgroundMark x1="46193" y1="32692" x2="46193" y2="32692"/>
                        <a14:backgroundMark x1="47208" y1="37088" x2="47208" y2="37088"/>
                        <a14:backgroundMark x1="45178" y1="42582" x2="45178" y2="42582"/>
                        <a14:backgroundMark x1="51777" y1="38462" x2="51777" y2="38462"/>
                        <a14:backgroundMark x1="51015" y1="44505" x2="51015" y2="44505"/>
                        <a14:backgroundMark x1="57360" y1="41758" x2="57360" y2="41758"/>
                        <a14:backgroundMark x1="55330" y1="45604" x2="55330" y2="45604"/>
                        <a14:backgroundMark x1="65228" y1="43132" x2="65228" y2="43132"/>
                        <a14:backgroundMark x1="60406" y1="50275" x2="60406" y2="50275"/>
                        <a14:backgroundMark x1="68274" y1="52473" x2="68274" y2="52473"/>
                        <a14:backgroundMark x1="69289" y1="46429" x2="69289" y2="46429"/>
                        <a14:backgroundMark x1="34772" y1="50824" x2="34772" y2="50824"/>
                        <a14:backgroundMark x1="38832" y1="51099" x2="38832" y2="51099"/>
                        <a14:backgroundMark x1="44670" y1="53571" x2="44670" y2="53571"/>
                        <a14:backgroundMark x1="49492" y1="58242" x2="49492" y2="58242"/>
                        <a14:backgroundMark x1="56091" y1="61813" x2="56091" y2="61813"/>
                        <a14:backgroundMark x1="60406" y1="64560" x2="60406" y2="64560"/>
                        <a14:backgroundMark x1="65228" y1="66484" x2="65228" y2="66484"/>
                        <a14:backgroundMark x1="62437" y1="72253" x2="62437" y2="72253"/>
                        <a14:backgroundMark x1="56345" y1="69505" x2="56345" y2="69505"/>
                        <a14:backgroundMark x1="51269" y1="65385" x2="51269" y2="65385"/>
                        <a14:backgroundMark x1="47208" y1="62912" x2="47208" y2="62912"/>
                        <a14:backgroundMark x1="41117" y1="62088" x2="41117" y2="62088"/>
                        <a14:backgroundMark x1="36548" y1="56593" x2="36548" y2="56593"/>
                        <a14:backgroundMark x1="31472" y1="52747" x2="31472" y2="52747"/>
                        <a14:backgroundMark x1="26396" y1="51648" x2="26396" y2="51648"/>
                        <a14:backgroundMark x1="24112" y1="58242" x2="24112" y2="58242"/>
                        <a14:backgroundMark x1="29442" y1="60440" x2="29442" y2="60440"/>
                        <a14:backgroundMark x1="34010" y1="61264" x2="34010" y2="61264"/>
                        <a14:backgroundMark x1="38579" y1="65934" x2="38579" y2="65934"/>
                        <a14:backgroundMark x1="45685" y1="69505" x2="45685" y2="69505"/>
                        <a14:backgroundMark x1="49239" y1="72527" x2="49239" y2="72527"/>
                        <a14:backgroundMark x1="54569" y1="75000" x2="54569" y2="75000"/>
                        <a14:backgroundMark x1="59645" y1="79670" x2="59645" y2="79670"/>
                        <a14:backgroundMark x1="58122" y1="83242" x2="58122" y2="83242"/>
                        <a14:backgroundMark x1="51015" y1="81044" x2="51015" y2="81044"/>
                        <a14:backgroundMark x1="46701" y1="78022" x2="46701" y2="78022"/>
                        <a14:backgroundMark x1="40863" y1="74451" x2="40863" y2="74451"/>
                        <a14:backgroundMark x1="36041" y1="70604" x2="36041" y2="70604"/>
                        <a14:backgroundMark x1="31726" y1="68132" x2="31726" y2="68132"/>
                        <a14:backgroundMark x1="27919" y1="66484" x2="27919" y2="66484"/>
                        <a14:backgroundMark x1="19036" y1="63462" x2="19036" y2="63462"/>
                      </a14:backgroundRemoval>
                    </a14:imgEffect>
                  </a14:imgLayer>
                </a14:imgProps>
              </a:ext>
            </a:extLst>
          </a:blip>
          <a:stretch>
            <a:fillRect/>
          </a:stretch>
        </p:blipFill>
        <p:spPr>
          <a:xfrm rot="20257317">
            <a:off x="8736335" y="3252368"/>
            <a:ext cx="5733587" cy="5297018"/>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1394656">
            <a:off x="8701367" y="4170344"/>
            <a:ext cx="3737199" cy="2747940"/>
          </a:xfrm>
          <a:prstGeom prst="rect">
            <a:avLst/>
          </a:prstGeom>
        </p:spPr>
      </p:pic>
    </p:spTree>
    <p:extLst>
      <p:ext uri="{BB962C8B-B14F-4D97-AF65-F5344CB8AC3E}">
        <p14:creationId xmlns:p14="http://schemas.microsoft.com/office/powerpoint/2010/main" val="126005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backgroundMark x1="20072" y1="21134" x2="32616" y2="20103"/>
                        <a14:backgroundMark x1="27599" y1="26031" x2="31900" y2="35052"/>
                        <a14:backgroundMark x1="64516" y1="67010" x2="87455" y2="45619"/>
                      </a14:backgroundRemoval>
                    </a14:imgEffect>
                  </a14:imgLayer>
                </a14:imgProps>
              </a:ext>
            </a:extLst>
          </a:blip>
          <a:srcRect t="15761"/>
          <a:stretch/>
        </p:blipFill>
        <p:spPr>
          <a:xfrm rot="171306">
            <a:off x="6536258" y="575035"/>
            <a:ext cx="5511900" cy="6457165"/>
          </a:xfrm>
          <a:prstGeom prst="rect">
            <a:avLst/>
          </a:prstGeom>
        </p:spPr>
      </p:pic>
      <p:sp>
        <p:nvSpPr>
          <p:cNvPr id="4" name="TextBox 3"/>
          <p:cNvSpPr txBox="1"/>
          <p:nvPr/>
        </p:nvSpPr>
        <p:spPr>
          <a:xfrm>
            <a:off x="310225" y="562608"/>
            <a:ext cx="578805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Ciel Bambola" panose="02000000000000000000" pitchFamily="50" charset="0"/>
                <a:ea typeface="+mn-ea"/>
                <a:cs typeface="+mn-cs"/>
              </a:rPr>
              <a:t>Bài </a:t>
            </a:r>
            <a:r>
              <a:rPr kumimoji="0" lang="en-US" sz="6600" b="0" i="0" u="sng"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iCiel Bambola" panose="02000000000000000000" pitchFamily="50" charset="0"/>
                <a:ea typeface="+mn-ea"/>
                <a:cs typeface="+mn-cs"/>
              </a:rPr>
              <a:t>mới</a:t>
            </a:r>
            <a:r>
              <a:rPr kumimoji="0" lang="en-US" sz="6600" b="0" i="0" u="sng"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Ciel Bambola" panose="02000000000000000000" pitchFamily="50" charset="0"/>
                <a:ea typeface="+mn-ea"/>
                <a:cs typeface="+mn-cs"/>
              </a:rPr>
              <a:t>:</a:t>
            </a:r>
            <a:endParaRPr kumimoji="0" lang="en-US" sz="6600" b="0" i="0" u="sng"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Ciel Bambola" panose="02000000000000000000" pitchFamily="50" charset="0"/>
              <a:ea typeface="+mn-ea"/>
              <a:cs typeface="+mn-cs"/>
            </a:endParaRPr>
          </a:p>
        </p:txBody>
      </p:sp>
      <p:sp>
        <p:nvSpPr>
          <p:cNvPr id="5" name="TextBox 4"/>
          <p:cNvSpPr txBox="1"/>
          <p:nvPr/>
        </p:nvSpPr>
        <p:spPr>
          <a:xfrm>
            <a:off x="3535242" y="1217019"/>
            <a:ext cx="4760537"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sng" strike="noStrike" kern="1200" cap="none" spc="50" normalizeH="0" baseline="0" noProof="0" dirty="0" err="1"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Kĩ</a:t>
            </a:r>
            <a:r>
              <a:rPr kumimoji="0" lang="en-US" sz="4800" b="1" i="0" u="sng" strike="noStrike" kern="1200" cap="none" spc="50" normalizeH="0" baseline="0" noProof="0" dirty="0"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 </a:t>
            </a:r>
            <a:r>
              <a:rPr kumimoji="0" lang="en-US" sz="4800" b="1" i="0" u="sng" strike="noStrike" kern="1200" cap="none" spc="50" normalizeH="0" baseline="0" noProof="0" dirty="0" err="1"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thuật</a:t>
            </a:r>
            <a:r>
              <a:rPr kumimoji="0" lang="en-US" sz="4800" b="1" i="0" u="sng" strike="noStrike" kern="1200" cap="none" spc="50" normalizeH="0" baseline="0" noProof="0" dirty="0"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50" normalizeH="0" baseline="0" noProof="0" dirty="0" err="1"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Nuôi</a:t>
            </a:r>
            <a:r>
              <a:rPr kumimoji="0" lang="en-US" sz="4800" b="1" i="0" u="none" strike="noStrike" kern="1200" cap="none" spc="50" normalizeH="0" baseline="0" noProof="0" dirty="0"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 </a:t>
            </a:r>
            <a:r>
              <a:rPr kumimoji="0" lang="en-US" sz="4800" b="1" i="0" u="none" strike="noStrike" kern="1200" cap="none" spc="50" normalizeH="0" baseline="0" noProof="0" dirty="0" err="1"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dưỡng</a:t>
            </a:r>
            <a:r>
              <a:rPr kumimoji="0" lang="en-US" sz="4800" b="1" i="0" u="none" strike="noStrike" kern="1200" cap="none" spc="50" normalizeH="0" baseline="0" noProof="0" dirty="0"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 </a:t>
            </a:r>
            <a:r>
              <a:rPr kumimoji="0" lang="en-US" sz="4800" b="1" i="0" u="none" strike="noStrike" kern="1200" cap="none" spc="50" normalizeH="0" baseline="0" noProof="0" dirty="0" err="1" smtClean="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rPr>
              <a:t>gà</a:t>
            </a:r>
            <a:endParaRPr kumimoji="0" lang="en-US" sz="4800" b="1" i="0" u="none" strike="noStrike" kern="1200" cap="none" spc="50" normalizeH="0" baseline="0" noProof="0" dirty="0">
              <a:ln w="9525" cmpd="sng">
                <a:solidFill>
                  <a:srgbClr val="5B9BD5"/>
                </a:solidFill>
                <a:prstDash val="solid"/>
              </a:ln>
              <a:solidFill>
                <a:srgbClr val="002060"/>
              </a:solidFill>
              <a:effectLst>
                <a:glow rad="38100">
                  <a:srgbClr val="5B9BD5">
                    <a:alpha val="40000"/>
                  </a:srgbClr>
                </a:glow>
              </a:effectLst>
              <a:uLnTx/>
              <a:uFillTx/>
              <a:latin typeface="HP001 4 hàng" panose="020B0603050302020204" pitchFamily="34" charset="0"/>
              <a:ea typeface="+mn-ea"/>
              <a:cs typeface="+mn-cs"/>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Effect>
                      <a14:artisticCrisscrossEtching/>
                    </a14:imgEffect>
                  </a14:imgLayer>
                </a14:imgProps>
              </a:ext>
            </a:extLst>
          </a:blip>
          <a:stretch>
            <a:fillRect/>
          </a:stretch>
        </p:blipFill>
        <p:spPr>
          <a:xfrm>
            <a:off x="8763188" y="1849748"/>
            <a:ext cx="3487918" cy="518245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257520">
            <a:off x="7298670" y="3647797"/>
            <a:ext cx="2634007" cy="3442464"/>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a14:imgEffect>
                      <a14:backgroundRemoval t="7480" b="92913" l="6863" r="96732">
                        <a14:foregroundMark x1="33987" y1="28740" x2="36928" y2="25197"/>
                        <a14:foregroundMark x1="45425" y1="27559" x2="50654" y2="24803"/>
                        <a14:foregroundMark x1="33007" y1="14961" x2="33007" y2="14961"/>
                        <a14:foregroundMark x1="42157" y1="12598" x2="42157" y2="12598"/>
                        <a14:foregroundMark x1="49346" y1="12598" x2="49346" y2="12598"/>
                        <a14:foregroundMark x1="23856" y1="23228" x2="23856" y2="23228"/>
                        <a14:foregroundMark x1="21895" y1="29134" x2="21895" y2="29134"/>
                        <a14:foregroundMark x1="49020" y1="40945" x2="49020" y2="40945"/>
                        <a14:foregroundMark x1="57516" y1="42520" x2="57516" y2="42520"/>
                        <a14:foregroundMark x1="48366" y1="61024" x2="48366" y2="61024"/>
                        <a14:foregroundMark x1="55229" y1="63386" x2="55229" y2="63386"/>
                        <a14:foregroundMark x1="48039" y1="78740" x2="48039" y2="78740"/>
                        <a14:foregroundMark x1="56536" y1="79134" x2="56536" y2="79134"/>
                        <a14:foregroundMark x1="73856" y1="32677" x2="73856" y2="32677"/>
                        <a14:foregroundMark x1="79085" y1="46850" x2="79085" y2="46850"/>
                        <a14:foregroundMark x1="84967" y1="62205" x2="84967" y2="62205"/>
                        <a14:foregroundMark x1="88562" y1="59843" x2="88562" y2="59843"/>
                        <a14:foregroundMark x1="83660" y1="39764" x2="83660" y2="39764"/>
                        <a14:foregroundMark x1="79085" y1="32283" x2="79085" y2="32283"/>
                      </a14:backgroundRemoval>
                    </a14:imgEffect>
                    <a14:imgEffect>
                      <a14:artisticCrisscrossEtching/>
                    </a14:imgEffect>
                  </a14:imgLayer>
                </a14:imgProps>
              </a:ext>
            </a:extLst>
          </a:blip>
          <a:stretch>
            <a:fillRect/>
          </a:stretch>
        </p:blipFill>
        <p:spPr>
          <a:xfrm>
            <a:off x="8523850" y="-516485"/>
            <a:ext cx="4735180" cy="3930509"/>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20183" y1="16718" x2="29052" y2="15480"/>
                        <a14:foregroundMark x1="24159" y1="12693" x2="24159" y2="12074"/>
                        <a14:foregroundMark x1="19266" y1="11765" x2="19266" y2="11765"/>
                        <a14:foregroundMark x1="30887" y1="8978" x2="30887" y2="8978"/>
                        <a14:foregroundMark x1="25382" y1="8050" x2="25382" y2="8050"/>
                        <a14:foregroundMark x1="19572" y1="30031" x2="23547" y2="24768"/>
                      </a14:backgroundRemoval>
                    </a14:imgEffect>
                  </a14:imgLayer>
                </a14:imgProps>
              </a:ext>
            </a:extLst>
          </a:blip>
          <a:stretch>
            <a:fillRect/>
          </a:stretch>
        </p:blipFill>
        <p:spPr>
          <a:xfrm>
            <a:off x="1162759" y="3414024"/>
            <a:ext cx="2934342" cy="2898446"/>
          </a:xfrm>
          <a:prstGeom prst="rect">
            <a:avLst/>
          </a:prstGeom>
        </p:spPr>
      </p:pic>
    </p:spTree>
    <p:extLst>
      <p:ext uri="{BB962C8B-B14F-4D97-AF65-F5344CB8AC3E}">
        <p14:creationId xmlns:p14="http://schemas.microsoft.com/office/powerpoint/2010/main" val="283154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17"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28426" y1="43681" x2="28426" y2="43681"/>
                        <a14:backgroundMark x1="32234" y1="40934" x2="32234" y2="40934"/>
                        <a14:backgroundMark x1="35787" y1="34066" x2="35787" y2="34066"/>
                        <a14:backgroundMark x1="38579" y1="28297" x2="38579" y2="28297"/>
                        <a14:backgroundMark x1="41117" y1="23077" x2="41117" y2="23077"/>
                        <a14:backgroundMark x1="46954" y1="25824" x2="46954" y2="25824"/>
                        <a14:backgroundMark x1="51015" y1="29121" x2="51015" y2="29121"/>
                        <a14:backgroundMark x1="56091" y1="32692" x2="56091" y2="32692"/>
                        <a14:backgroundMark x1="62183" y1="34066" x2="62183" y2="34066"/>
                        <a14:backgroundMark x1="66244" y1="38462" x2="66244" y2="38462"/>
                        <a14:backgroundMark x1="71574" y1="40659" x2="71574" y2="40659"/>
                        <a14:backgroundMark x1="77665" y1="43681" x2="77665" y2="43681"/>
                        <a14:backgroundMark x1="73858" y1="51374" x2="73858" y2="51374"/>
                        <a14:backgroundMark x1="71320" y1="55495" x2="71320" y2="55495"/>
                        <a14:backgroundMark x1="68274" y1="62912" x2="68274" y2="62912"/>
                        <a14:backgroundMark x1="64721" y1="59615" x2="64721" y2="59615"/>
                        <a14:backgroundMark x1="55330" y1="54396" x2="55330" y2="54396"/>
                        <a14:backgroundMark x1="55330" y1="54396" x2="55330" y2="54396"/>
                        <a14:backgroundMark x1="51777" y1="53022" x2="51777" y2="53022"/>
                        <a14:backgroundMark x1="46701" y1="48901" x2="46701" y2="48901"/>
                        <a14:backgroundMark x1="40863" y1="46429" x2="40863" y2="46429"/>
                        <a14:backgroundMark x1="37563" y1="44505" x2="37563" y2="44505"/>
                        <a14:backgroundMark x1="31726" y1="39560" x2="31726" y2="39560"/>
                        <a14:backgroundMark x1="40355" y1="39011" x2="40355" y2="39011"/>
                        <a14:backgroundMark x1="44162" y1="31593" x2="44162" y2="31593"/>
                        <a14:backgroundMark x1="46193" y1="32692" x2="46193" y2="32692"/>
                        <a14:backgroundMark x1="47208" y1="37088" x2="47208" y2="37088"/>
                        <a14:backgroundMark x1="45178" y1="42582" x2="45178" y2="42582"/>
                        <a14:backgroundMark x1="51777" y1="38462" x2="51777" y2="38462"/>
                        <a14:backgroundMark x1="51015" y1="44505" x2="51015" y2="44505"/>
                        <a14:backgroundMark x1="57360" y1="41758" x2="57360" y2="41758"/>
                        <a14:backgroundMark x1="55330" y1="45604" x2="55330" y2="45604"/>
                        <a14:backgroundMark x1="65228" y1="43132" x2="65228" y2="43132"/>
                        <a14:backgroundMark x1="60406" y1="50275" x2="60406" y2="50275"/>
                        <a14:backgroundMark x1="68274" y1="52473" x2="68274" y2="52473"/>
                        <a14:backgroundMark x1="69289" y1="46429" x2="69289" y2="46429"/>
                        <a14:backgroundMark x1="34772" y1="50824" x2="34772" y2="50824"/>
                        <a14:backgroundMark x1="38832" y1="51099" x2="38832" y2="51099"/>
                        <a14:backgroundMark x1="44670" y1="53571" x2="44670" y2="53571"/>
                        <a14:backgroundMark x1="49492" y1="58242" x2="49492" y2="58242"/>
                        <a14:backgroundMark x1="56091" y1="61813" x2="56091" y2="61813"/>
                        <a14:backgroundMark x1="60406" y1="64560" x2="60406" y2="64560"/>
                        <a14:backgroundMark x1="65228" y1="66484" x2="65228" y2="66484"/>
                        <a14:backgroundMark x1="62437" y1="72253" x2="62437" y2="72253"/>
                        <a14:backgroundMark x1="56345" y1="69505" x2="56345" y2="69505"/>
                        <a14:backgroundMark x1="51269" y1="65385" x2="51269" y2="65385"/>
                        <a14:backgroundMark x1="47208" y1="62912" x2="47208" y2="62912"/>
                        <a14:backgroundMark x1="41117" y1="62088" x2="41117" y2="62088"/>
                        <a14:backgroundMark x1="36548" y1="56593" x2="36548" y2="56593"/>
                        <a14:backgroundMark x1="31472" y1="52747" x2="31472" y2="52747"/>
                        <a14:backgroundMark x1="26396" y1="51648" x2="26396" y2="51648"/>
                        <a14:backgroundMark x1="24112" y1="58242" x2="24112" y2="58242"/>
                        <a14:backgroundMark x1="29442" y1="60440" x2="29442" y2="60440"/>
                        <a14:backgroundMark x1="34010" y1="61264" x2="34010" y2="61264"/>
                        <a14:backgroundMark x1="38579" y1="65934" x2="38579" y2="65934"/>
                        <a14:backgroundMark x1="45685" y1="69505" x2="45685" y2="69505"/>
                        <a14:backgroundMark x1="49239" y1="72527" x2="49239" y2="72527"/>
                        <a14:backgroundMark x1="54569" y1="75000" x2="54569" y2="75000"/>
                        <a14:backgroundMark x1="59645" y1="79670" x2="59645" y2="79670"/>
                        <a14:backgroundMark x1="58122" y1="83242" x2="58122" y2="83242"/>
                        <a14:backgroundMark x1="51015" y1="81044" x2="51015" y2="81044"/>
                        <a14:backgroundMark x1="46701" y1="78022" x2="46701" y2="78022"/>
                        <a14:backgroundMark x1="40863" y1="74451" x2="40863" y2="74451"/>
                        <a14:backgroundMark x1="36041" y1="70604" x2="36041" y2="70604"/>
                        <a14:backgroundMark x1="31726" y1="68132" x2="31726" y2="68132"/>
                        <a14:backgroundMark x1="27919" y1="66484" x2="27919" y2="66484"/>
                        <a14:backgroundMark x1="19036" y1="63462" x2="19036" y2="63462"/>
                      </a14:backgroundRemoval>
                    </a14:imgEffect>
                  </a14:imgLayer>
                </a14:imgProps>
              </a:ext>
            </a:extLst>
          </a:blip>
          <a:stretch>
            <a:fillRect/>
          </a:stretch>
        </p:blipFill>
        <p:spPr>
          <a:xfrm rot="20257317">
            <a:off x="-2845913" y="3184292"/>
            <a:ext cx="5733587" cy="5297018"/>
          </a:xfrm>
          <a:prstGeom prst="rect">
            <a:avLst/>
          </a:prstGeom>
        </p:spPr>
      </p:pic>
      <p:sp>
        <p:nvSpPr>
          <p:cNvPr id="5" name="Rectangle 4"/>
          <p:cNvSpPr/>
          <p:nvPr/>
        </p:nvSpPr>
        <p:spPr>
          <a:xfrm>
            <a:off x="480767" y="216816"/>
            <a:ext cx="11585542" cy="914400"/>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8792" y="141402"/>
            <a:ext cx="11491274" cy="769441"/>
          </a:xfrm>
          <a:prstGeom prst="rect">
            <a:avLst/>
          </a:prstGeom>
          <a:noFill/>
          <a:ln w="57150">
            <a:solidFill>
              <a:srgbClr val="0070C0"/>
            </a:solidFill>
            <a:prstDash val="dash"/>
          </a:ln>
        </p:spPr>
        <p:txBody>
          <a:bodyPr wrap="square" rtlCol="0">
            <a:spAutoFit/>
          </a:bodyPr>
          <a:lstStyle/>
          <a:p>
            <a:pPr algn="ctr"/>
            <a:r>
              <a:rPr lang="en-US" sz="4400" smtClean="0">
                <a:latin typeface="iCiel Bambola" panose="02000000000000000000" pitchFamily="50" charset="0"/>
              </a:rPr>
              <a:t>1. </a:t>
            </a:r>
            <a:r>
              <a:rPr lang="en-US" sz="4400" dirty="0" err="1" smtClean="0">
                <a:latin typeface="iCiel Bambola" panose="02000000000000000000" pitchFamily="50" charset="0"/>
              </a:rPr>
              <a:t>Mục</a:t>
            </a:r>
            <a:r>
              <a:rPr lang="en-US" sz="4400" dirty="0" smtClean="0">
                <a:latin typeface="iCiel Bambola" panose="02000000000000000000" pitchFamily="50" charset="0"/>
              </a:rPr>
              <a:t> </a:t>
            </a:r>
            <a:r>
              <a:rPr lang="en-US" sz="4400" dirty="0" err="1" smtClean="0">
                <a:latin typeface="iCiel Bambola" panose="02000000000000000000" pitchFamily="50" charset="0"/>
              </a:rPr>
              <a:t>đích</a:t>
            </a:r>
            <a:r>
              <a:rPr lang="en-US" sz="4400" dirty="0" smtClean="0">
                <a:latin typeface="iCiel Bambola" panose="02000000000000000000" pitchFamily="50" charset="0"/>
              </a:rPr>
              <a:t>, ý </a:t>
            </a:r>
            <a:r>
              <a:rPr lang="en-US" sz="4400" dirty="0" err="1" smtClean="0">
                <a:latin typeface="iCiel Bambola" panose="02000000000000000000" pitchFamily="50" charset="0"/>
              </a:rPr>
              <a:t>nghĩa</a:t>
            </a:r>
            <a:r>
              <a:rPr lang="en-US" sz="4400" dirty="0" smtClean="0">
                <a:latin typeface="iCiel Bambola" panose="02000000000000000000" pitchFamily="50" charset="0"/>
              </a:rPr>
              <a:t> </a:t>
            </a:r>
            <a:r>
              <a:rPr lang="en-US" sz="4400" dirty="0" err="1" smtClean="0">
                <a:latin typeface="iCiel Bambola" panose="02000000000000000000" pitchFamily="50" charset="0"/>
              </a:rPr>
              <a:t>của</a:t>
            </a:r>
            <a:r>
              <a:rPr lang="en-US" sz="4400" dirty="0" smtClean="0">
                <a:latin typeface="iCiel Bambola" panose="02000000000000000000" pitchFamily="50" charset="0"/>
              </a:rPr>
              <a:t> việc </a:t>
            </a:r>
            <a:r>
              <a:rPr lang="en-US" sz="4400" dirty="0" err="1" smtClean="0">
                <a:latin typeface="iCiel Bambola" panose="02000000000000000000" pitchFamily="50" charset="0"/>
              </a:rPr>
              <a:t>nuôi</a:t>
            </a:r>
            <a:r>
              <a:rPr lang="en-US" sz="4400" dirty="0" smtClean="0">
                <a:latin typeface="iCiel Bambola" panose="02000000000000000000" pitchFamily="50" charset="0"/>
              </a:rPr>
              <a:t> </a:t>
            </a:r>
            <a:r>
              <a:rPr lang="en-US" sz="4400" dirty="0" err="1" smtClean="0">
                <a:latin typeface="iCiel Bambola" panose="02000000000000000000" pitchFamily="50" charset="0"/>
              </a:rPr>
              <a:t>dưỡng</a:t>
            </a:r>
            <a:r>
              <a:rPr lang="en-US" sz="4400" dirty="0" smtClean="0">
                <a:latin typeface="iCiel Bambola" panose="02000000000000000000" pitchFamily="50" charset="0"/>
              </a:rPr>
              <a:t> </a:t>
            </a:r>
            <a:r>
              <a:rPr lang="en-US" sz="4400" dirty="0" err="1" smtClean="0">
                <a:latin typeface="iCiel Bambola" panose="02000000000000000000" pitchFamily="50" charset="0"/>
              </a:rPr>
              <a:t>gà</a:t>
            </a:r>
            <a:r>
              <a:rPr lang="en-US" sz="4400" dirty="0" smtClean="0">
                <a:latin typeface="iCiel Bambola" panose="02000000000000000000" pitchFamily="50" charset="0"/>
              </a:rPr>
              <a:t>:</a:t>
            </a:r>
            <a:endParaRPr lang="en-US" sz="4400" dirty="0">
              <a:latin typeface="iCiel Bambola" panose="02000000000000000000" pitchFamily="50"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1339352">
            <a:off x="-786857" y="3986344"/>
            <a:ext cx="2535249" cy="2959075"/>
          </a:xfrm>
          <a:prstGeom prst="rect">
            <a:avLst/>
          </a:prstGeom>
        </p:spPr>
      </p:pic>
      <p:sp>
        <p:nvSpPr>
          <p:cNvPr id="11" name="Rectangle 10"/>
          <p:cNvSpPr/>
          <p:nvPr/>
        </p:nvSpPr>
        <p:spPr>
          <a:xfrm>
            <a:off x="-1" y="1261015"/>
            <a:ext cx="10745973" cy="1323439"/>
          </a:xfrm>
          <a:prstGeom prst="rect">
            <a:avLst/>
          </a:prstGeom>
        </p:spPr>
        <p:txBody>
          <a:bodyPr wrap="square">
            <a:spAutoFit/>
          </a:bodyPr>
          <a:lstStyle/>
          <a:p>
            <a:pPr algn="just"/>
            <a:r>
              <a:rPr lang="vi-VN" sz="4000" dirty="0">
                <a:solidFill>
                  <a:srgbClr val="333333"/>
                </a:solidFill>
                <a:latin typeface="UNI Chu truyen thong" panose="03030302030807070C03" pitchFamily="66" charset="0"/>
              </a:rPr>
              <a:t>- Nuôi dưỡng nhằm cung cấp nước và các chất </a:t>
            </a:r>
            <a:r>
              <a:rPr lang="vi-VN" sz="4000" dirty="0" smtClean="0">
                <a:solidFill>
                  <a:srgbClr val="333333"/>
                </a:solidFill>
                <a:latin typeface="UNI Chu truyen thong" panose="03030302030807070C03" pitchFamily="66" charset="0"/>
              </a:rPr>
              <a:t>dinh</a:t>
            </a:r>
            <a:r>
              <a:rPr lang="en-US" sz="4000" dirty="0" smtClean="0">
                <a:latin typeface="UNI Chu truyen thong" panose="03030302030807070C03" pitchFamily="66" charset="0"/>
              </a:rPr>
              <a:t> </a:t>
            </a:r>
            <a:r>
              <a:rPr lang="vi-VN" sz="4000" dirty="0" smtClean="0">
                <a:solidFill>
                  <a:srgbClr val="333333"/>
                </a:solidFill>
                <a:latin typeface="UNI Chu truyen thong" panose="03030302030807070C03" pitchFamily="66" charset="0"/>
              </a:rPr>
              <a:t>dưỡng </a:t>
            </a:r>
            <a:r>
              <a:rPr lang="vi-VN" sz="4000" dirty="0">
                <a:solidFill>
                  <a:srgbClr val="333333"/>
                </a:solidFill>
                <a:latin typeface="UNI Chu truyen thong" panose="03030302030807070C03" pitchFamily="66" charset="0"/>
              </a:rPr>
              <a:t>cần thiết cho gà.</a:t>
            </a:r>
            <a:endParaRPr lang="en-US" sz="4000" dirty="0">
              <a:latin typeface="UNI Chu truyen thong" panose="03030302030807070C03" pitchFamily="66" charset="0"/>
            </a:endParaRPr>
          </a:p>
        </p:txBody>
      </p:sp>
      <p:sp>
        <p:nvSpPr>
          <p:cNvPr id="12" name="Rectangle 11"/>
          <p:cNvSpPr/>
          <p:nvPr/>
        </p:nvSpPr>
        <p:spPr>
          <a:xfrm>
            <a:off x="710810" y="2500361"/>
            <a:ext cx="10767238" cy="1323439"/>
          </a:xfrm>
          <a:prstGeom prst="rect">
            <a:avLst/>
          </a:prstGeom>
        </p:spPr>
        <p:txBody>
          <a:bodyPr wrap="square">
            <a:spAutoFit/>
          </a:bodyPr>
          <a:lstStyle/>
          <a:p>
            <a:r>
              <a:rPr lang="vi-VN" sz="4000" dirty="0">
                <a:solidFill>
                  <a:srgbClr val="333333"/>
                </a:solidFill>
                <a:latin typeface="UNI Chu truyen thong" panose="03030302030807070C03" pitchFamily="66" charset="0"/>
              </a:rPr>
              <a:t>- Gà được nuôi dưỡng đầy đủ, hợp lí sẽ </a:t>
            </a:r>
            <a:r>
              <a:rPr lang="vi-VN" sz="4000" dirty="0" smtClean="0">
                <a:solidFill>
                  <a:srgbClr val="333333"/>
                </a:solidFill>
                <a:latin typeface="UNI Chu truyen thong" panose="03030302030807070C03" pitchFamily="66" charset="0"/>
              </a:rPr>
              <a:t>khoẻ</a:t>
            </a:r>
            <a:r>
              <a:rPr lang="en-US" sz="4000" dirty="0" smtClean="0">
                <a:latin typeface="UNI Chu truyen thong" panose="03030302030807070C03" pitchFamily="66" charset="0"/>
              </a:rPr>
              <a:t> </a:t>
            </a:r>
            <a:r>
              <a:rPr lang="vi-VN" sz="4000" dirty="0" smtClean="0">
                <a:solidFill>
                  <a:srgbClr val="333333"/>
                </a:solidFill>
                <a:latin typeface="UNI Chu truyen thong" panose="03030302030807070C03" pitchFamily="66" charset="0"/>
              </a:rPr>
              <a:t>mạnh,</a:t>
            </a:r>
            <a:r>
              <a:rPr lang="en-US" sz="4000" dirty="0" smtClean="0">
                <a:solidFill>
                  <a:srgbClr val="333333"/>
                </a:solidFill>
                <a:latin typeface="UNI Chu truyen thong" panose="03030302030807070C03" pitchFamily="66" charset="0"/>
              </a:rPr>
              <a:t> </a:t>
            </a:r>
            <a:r>
              <a:rPr lang="vi-VN" sz="4000" dirty="0" smtClean="0">
                <a:solidFill>
                  <a:srgbClr val="333333"/>
                </a:solidFill>
                <a:latin typeface="UNI Chu truyen thong" panose="03030302030807070C03" pitchFamily="66" charset="0"/>
              </a:rPr>
              <a:t>ít </a:t>
            </a:r>
            <a:r>
              <a:rPr lang="vi-VN" sz="4000" dirty="0">
                <a:solidFill>
                  <a:srgbClr val="333333"/>
                </a:solidFill>
                <a:latin typeface="UNI Chu truyen thong" panose="03030302030807070C03" pitchFamily="66" charset="0"/>
              </a:rPr>
              <a:t>bị bệnh, lớn nhanh và sinh sản tốt.</a:t>
            </a:r>
            <a:endParaRPr lang="en-US" sz="4000" dirty="0">
              <a:latin typeface="UNI Chu truyen thong" panose="03030302030807070C03" pitchFamily="66" charset="0"/>
            </a:endParaRPr>
          </a:p>
        </p:txBody>
      </p:sp>
      <p:sp>
        <p:nvSpPr>
          <p:cNvPr id="13" name="Rectangle 12"/>
          <p:cNvSpPr/>
          <p:nvPr/>
        </p:nvSpPr>
        <p:spPr>
          <a:xfrm>
            <a:off x="1669312" y="3785039"/>
            <a:ext cx="10522688" cy="1938992"/>
          </a:xfrm>
          <a:prstGeom prst="rect">
            <a:avLst/>
          </a:prstGeom>
        </p:spPr>
        <p:txBody>
          <a:bodyPr wrap="square">
            <a:spAutoFit/>
          </a:bodyPr>
          <a:lstStyle/>
          <a:p>
            <a:pPr algn="just"/>
            <a:r>
              <a:rPr lang="vi-VN" sz="4000" dirty="0">
                <a:solidFill>
                  <a:srgbClr val="333333"/>
                </a:solidFill>
                <a:latin typeface="UNI Chu truyen thong" panose="03030302030807070C03" pitchFamily="66" charset="0"/>
              </a:rPr>
              <a:t>Ngược lại, nếu thường xuyên bị ăn, uống thiếu </a:t>
            </a:r>
            <a:r>
              <a:rPr lang="vi-VN" sz="4000" dirty="0" smtClean="0">
                <a:solidFill>
                  <a:srgbClr val="333333"/>
                </a:solidFill>
                <a:latin typeface="UNI Chu truyen thong" panose="03030302030807070C03" pitchFamily="66" charset="0"/>
              </a:rPr>
              <a:t>chất</a:t>
            </a:r>
            <a:r>
              <a:rPr lang="en-US" sz="4000" dirty="0" smtClean="0">
                <a:latin typeface="UNI Chu truyen thong" panose="03030302030807070C03" pitchFamily="66" charset="0"/>
              </a:rPr>
              <a:t> </a:t>
            </a:r>
            <a:r>
              <a:rPr lang="vi-VN" sz="4000" dirty="0" smtClean="0">
                <a:solidFill>
                  <a:srgbClr val="333333"/>
                </a:solidFill>
                <a:latin typeface="UNI Chu truyen thong" panose="03030302030807070C03" pitchFamily="66" charset="0"/>
              </a:rPr>
              <a:t>hoặc </a:t>
            </a:r>
            <a:r>
              <a:rPr lang="vi-VN" sz="4000" dirty="0">
                <a:solidFill>
                  <a:srgbClr val="333333"/>
                </a:solidFill>
                <a:latin typeface="UNI Chu truyen thong" panose="03030302030807070C03" pitchFamily="66" charset="0"/>
              </a:rPr>
              <a:t>đói, khát, gà sẽ còi cọc, yếu ớt, dễ bị bệnh và </a:t>
            </a:r>
            <a:r>
              <a:rPr lang="vi-VN" sz="4000" dirty="0" smtClean="0">
                <a:solidFill>
                  <a:srgbClr val="333333"/>
                </a:solidFill>
                <a:latin typeface="UNI Chu truyen thong" panose="03030302030807070C03" pitchFamily="66" charset="0"/>
              </a:rPr>
              <a:t>sinh</a:t>
            </a:r>
            <a:r>
              <a:rPr lang="en-US" sz="4000" dirty="0" smtClean="0">
                <a:latin typeface="UNI Chu truyen thong" panose="03030302030807070C03" pitchFamily="66" charset="0"/>
              </a:rPr>
              <a:t> </a:t>
            </a:r>
            <a:r>
              <a:rPr lang="vi-VN" sz="4000" dirty="0" smtClean="0">
                <a:solidFill>
                  <a:srgbClr val="333333"/>
                </a:solidFill>
                <a:latin typeface="UNI Chu truyen thong" panose="03030302030807070C03" pitchFamily="66" charset="0"/>
              </a:rPr>
              <a:t>sản kém</a:t>
            </a:r>
            <a:endParaRPr lang="en-US" sz="4000" dirty="0">
              <a:latin typeface="UNI Chu truyen thong" panose="03030302030807070C03" pitchFamily="66" charset="0"/>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4827" y1="57967" x2="26352" y2="46429"/>
                        <a14:foregroundMark x1="45492" y1="62912" x2="58946" y2="73626"/>
                        <a14:foregroundMark x1="64078" y1="92308" x2="64078" y2="92308"/>
                        <a14:foregroundMark x1="62136" y1="96978" x2="63939" y2="90385"/>
                        <a14:foregroundMark x1="64632" y1="86813" x2="64771" y2="89560"/>
                        <a14:foregroundMark x1="69209" y1="72253" x2="69764" y2="73626"/>
                        <a14:foregroundMark x1="72122" y1="78297" x2="70180" y2="79945"/>
                        <a14:foregroundMark x1="72122" y1="71978" x2="73786" y2="70879"/>
                        <a14:foregroundMark x1="66158" y1="92308" x2="68516" y2="83516"/>
                        <a14:foregroundMark x1="82663" y1="90659" x2="85437" y2="77198"/>
                        <a14:foregroundMark x1="84882" y1="93681" x2="87795" y2="77473"/>
                        <a14:foregroundMark x1="87795" y1="77473" x2="93204" y2="67033"/>
                        <a14:foregroundMark x1="91678" y1="59890" x2="90985" y2="62912"/>
                        <a14:foregroundMark x1="90985" y1="66758" x2="90985" y2="66758"/>
                        <a14:foregroundMark x1="16227" y1="93681" x2="17614" y2="85989"/>
                        <a14:foregroundMark x1="6380" y1="88187" x2="10957" y2="89560"/>
                        <a14:foregroundMark x1="2497" y1="51648" x2="2497" y2="51648"/>
                        <a14:foregroundMark x1="6103" y1="50275" x2="6103" y2="50275"/>
                        <a14:foregroundMark x1="37448" y1="96429" x2="36338" y2="90385"/>
                        <a14:backgroundMark x1="91262" y1="68681" x2="91262" y2="68681"/>
                      </a14:backgroundRemoval>
                    </a14:imgEffect>
                  </a14:imgLayer>
                </a14:imgProps>
              </a:ext>
            </a:extLst>
          </a:blip>
          <a:stretch>
            <a:fillRect/>
          </a:stretch>
        </p:blipFill>
        <p:spPr>
          <a:xfrm>
            <a:off x="7931684" y="4657060"/>
            <a:ext cx="4359553" cy="2200940"/>
          </a:xfrm>
          <a:prstGeom prst="rect">
            <a:avLst/>
          </a:prstGeom>
        </p:spPr>
      </p:pic>
    </p:spTree>
    <p:extLst>
      <p:ext uri="{BB962C8B-B14F-4D97-AF65-F5344CB8AC3E}">
        <p14:creationId xmlns:p14="http://schemas.microsoft.com/office/powerpoint/2010/main" val="19326720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800" decel="100000"/>
                                        <p:tgtEl>
                                          <p:spTgt spid="11"/>
                                        </p:tgtEl>
                                      </p:cBhvr>
                                    </p:animEffect>
                                    <p:anim calcmode="lin" valueType="num">
                                      <p:cBhvr>
                                        <p:cTn id="27" dur="800" decel="100000" fill="hold"/>
                                        <p:tgtEl>
                                          <p:spTgt spid="11"/>
                                        </p:tgtEl>
                                        <p:attrNameLst>
                                          <p:attrName>style.rotation</p:attrName>
                                        </p:attrNameLst>
                                      </p:cBhvr>
                                      <p:tavLst>
                                        <p:tav tm="0">
                                          <p:val>
                                            <p:fltVal val="-90"/>
                                          </p:val>
                                        </p:tav>
                                        <p:tav tm="100000">
                                          <p:val>
                                            <p:fltVal val="0"/>
                                          </p:val>
                                        </p:tav>
                                      </p:tavLst>
                                    </p:anim>
                                    <p:anim calcmode="lin" valueType="num">
                                      <p:cBhvr>
                                        <p:cTn id="28" dur="800" decel="100000" fill="hold"/>
                                        <p:tgtEl>
                                          <p:spTgt spid="11"/>
                                        </p:tgtEl>
                                        <p:attrNameLst>
                                          <p:attrName>ppt_x</p:attrName>
                                        </p:attrNameLst>
                                      </p:cBhvr>
                                      <p:tavLst>
                                        <p:tav tm="0">
                                          <p:val>
                                            <p:strVal val="#ppt_x+0.4"/>
                                          </p:val>
                                        </p:tav>
                                        <p:tav tm="100000">
                                          <p:val>
                                            <p:strVal val="#ppt_x-0.05"/>
                                          </p:val>
                                        </p:tav>
                                      </p:tavLst>
                                    </p:anim>
                                    <p:anim calcmode="lin" valueType="num">
                                      <p:cBhvr>
                                        <p:cTn id="29" dur="800" decel="100000" fill="hold"/>
                                        <p:tgtEl>
                                          <p:spTgt spid="1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800" decel="100000"/>
                                        <p:tgtEl>
                                          <p:spTgt spid="12"/>
                                        </p:tgtEl>
                                      </p:cBhvr>
                                    </p:animEffect>
                                    <p:anim calcmode="lin" valueType="num">
                                      <p:cBhvr>
                                        <p:cTn id="37" dur="800" decel="100000" fill="hold"/>
                                        <p:tgtEl>
                                          <p:spTgt spid="12"/>
                                        </p:tgtEl>
                                        <p:attrNameLst>
                                          <p:attrName>style.rotation</p:attrName>
                                        </p:attrNameLst>
                                      </p:cBhvr>
                                      <p:tavLst>
                                        <p:tav tm="0">
                                          <p:val>
                                            <p:fltVal val="-90"/>
                                          </p:val>
                                        </p:tav>
                                        <p:tav tm="100000">
                                          <p:val>
                                            <p:fltVal val="0"/>
                                          </p:val>
                                        </p:tav>
                                      </p:tavLst>
                                    </p:anim>
                                    <p:anim calcmode="lin" valueType="num">
                                      <p:cBhvr>
                                        <p:cTn id="38" dur="800" decel="100000" fill="hold"/>
                                        <p:tgtEl>
                                          <p:spTgt spid="12"/>
                                        </p:tgtEl>
                                        <p:attrNameLst>
                                          <p:attrName>ppt_x</p:attrName>
                                        </p:attrNameLst>
                                      </p:cBhvr>
                                      <p:tavLst>
                                        <p:tav tm="0">
                                          <p:val>
                                            <p:strVal val="#ppt_x+0.4"/>
                                          </p:val>
                                        </p:tav>
                                        <p:tav tm="100000">
                                          <p:val>
                                            <p:strVal val="#ppt_x-0.05"/>
                                          </p:val>
                                        </p:tav>
                                      </p:tavLst>
                                    </p:anim>
                                    <p:anim calcmode="lin" valueType="num">
                                      <p:cBhvr>
                                        <p:cTn id="39" dur="800" decel="100000" fill="hold"/>
                                        <p:tgtEl>
                                          <p:spTgt spid="12"/>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800" decel="100000"/>
                                        <p:tgtEl>
                                          <p:spTgt spid="13"/>
                                        </p:tgtEl>
                                      </p:cBhvr>
                                    </p:animEffect>
                                    <p:anim calcmode="lin" valueType="num">
                                      <p:cBhvr>
                                        <p:cTn id="47" dur="800" decel="100000" fill="hold"/>
                                        <p:tgtEl>
                                          <p:spTgt spid="13"/>
                                        </p:tgtEl>
                                        <p:attrNameLst>
                                          <p:attrName>style.rotation</p:attrName>
                                        </p:attrNameLst>
                                      </p:cBhvr>
                                      <p:tavLst>
                                        <p:tav tm="0">
                                          <p:val>
                                            <p:fltVal val="-90"/>
                                          </p:val>
                                        </p:tav>
                                        <p:tav tm="100000">
                                          <p:val>
                                            <p:fltVal val="0"/>
                                          </p:val>
                                        </p:tav>
                                      </p:tavLst>
                                    </p:anim>
                                    <p:anim calcmode="lin" valueType="num">
                                      <p:cBhvr>
                                        <p:cTn id="48" dur="800" decel="100000" fill="hold"/>
                                        <p:tgtEl>
                                          <p:spTgt spid="13"/>
                                        </p:tgtEl>
                                        <p:attrNameLst>
                                          <p:attrName>ppt_x</p:attrName>
                                        </p:attrNameLst>
                                      </p:cBhvr>
                                      <p:tavLst>
                                        <p:tav tm="0">
                                          <p:val>
                                            <p:strVal val="#ppt_x+0.4"/>
                                          </p:val>
                                        </p:tav>
                                        <p:tav tm="100000">
                                          <p:val>
                                            <p:strVal val="#ppt_x-0.05"/>
                                          </p:val>
                                        </p:tav>
                                      </p:tavLst>
                                    </p:anim>
                                    <p:anim calcmode="lin" valueType="num">
                                      <p:cBhvr>
                                        <p:cTn id="49" dur="800" decel="100000" fill="hold"/>
                                        <p:tgtEl>
                                          <p:spTgt spid="1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17" y="1407973"/>
            <a:ext cx="5741581" cy="4141115"/>
          </a:xfrm>
          <a:prstGeom prst="snip2DiagRect">
            <a:avLst>
              <a:gd name="adj1" fmla="val 19733"/>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6868854" y="326209"/>
            <a:ext cx="5323146" cy="3986744"/>
          </a:xfrm>
          <a:prstGeom prst="round2DiagRect">
            <a:avLst>
              <a:gd name="adj1" fmla="val 16667"/>
              <a:gd name="adj2" fmla="val 19181"/>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63795" y="5560827"/>
            <a:ext cx="12255795" cy="1200329"/>
          </a:xfrm>
          <a:prstGeom prst="rect">
            <a:avLst/>
          </a:prstGeom>
          <a:noFill/>
        </p:spPr>
        <p:txBody>
          <a:bodyPr wrap="square" rtlCol="0">
            <a:spAutoFit/>
          </a:bodyPr>
          <a:lstStyle/>
          <a:p>
            <a:pPr algn="ctr"/>
            <a:r>
              <a:rPr lang="en-US" sz="7200" dirty="0" err="1" smtClean="0">
                <a:ln w="28575">
                  <a:solidFill>
                    <a:srgbClr val="FFFF00"/>
                  </a:solidFill>
                </a:ln>
                <a:solidFill>
                  <a:schemeClr val="accent2"/>
                </a:solidFill>
                <a:latin typeface="iCiel Koni" pitchFamily="50" charset="0"/>
              </a:rPr>
              <a:t>Gà</a:t>
            </a:r>
            <a:r>
              <a:rPr lang="en-US" sz="7200" dirty="0" smtClean="0">
                <a:ln w="28575">
                  <a:solidFill>
                    <a:srgbClr val="FFFF00"/>
                  </a:solidFill>
                </a:ln>
                <a:solidFill>
                  <a:schemeClr val="accent2"/>
                </a:solidFill>
                <a:latin typeface="iCiel Koni" pitchFamily="50" charset="0"/>
              </a:rPr>
              <a:t> </a:t>
            </a:r>
            <a:r>
              <a:rPr lang="en-US" sz="7200" dirty="0" err="1" smtClean="0">
                <a:ln w="28575">
                  <a:solidFill>
                    <a:srgbClr val="FFFF00"/>
                  </a:solidFill>
                </a:ln>
                <a:solidFill>
                  <a:schemeClr val="accent2"/>
                </a:solidFill>
                <a:latin typeface="iCiel Koni" pitchFamily="50" charset="0"/>
              </a:rPr>
              <a:t>khi</a:t>
            </a:r>
            <a:r>
              <a:rPr lang="en-US" sz="7200" dirty="0" smtClean="0">
                <a:ln w="28575">
                  <a:solidFill>
                    <a:srgbClr val="FFFF00"/>
                  </a:solidFill>
                </a:ln>
                <a:solidFill>
                  <a:schemeClr val="accent2"/>
                </a:solidFill>
                <a:latin typeface="iCiel Koni" pitchFamily="50" charset="0"/>
              </a:rPr>
              <a:t> </a:t>
            </a:r>
            <a:r>
              <a:rPr lang="en-US" sz="7200" dirty="0" err="1" smtClean="0">
                <a:ln w="28575">
                  <a:solidFill>
                    <a:srgbClr val="FFFF00"/>
                  </a:solidFill>
                </a:ln>
                <a:solidFill>
                  <a:schemeClr val="accent2"/>
                </a:solidFill>
                <a:latin typeface="iCiel Koni" pitchFamily="50" charset="0"/>
              </a:rPr>
              <a:t>được</a:t>
            </a:r>
            <a:r>
              <a:rPr lang="en-US" sz="7200" dirty="0" smtClean="0">
                <a:ln w="28575">
                  <a:solidFill>
                    <a:srgbClr val="FFFF00"/>
                  </a:solidFill>
                </a:ln>
                <a:solidFill>
                  <a:schemeClr val="accent2"/>
                </a:solidFill>
                <a:latin typeface="iCiel Koni" pitchFamily="50" charset="0"/>
              </a:rPr>
              <a:t> </a:t>
            </a:r>
            <a:r>
              <a:rPr lang="en-US" sz="7200" dirty="0" err="1" smtClean="0">
                <a:ln w="28575">
                  <a:solidFill>
                    <a:srgbClr val="FFFF00"/>
                  </a:solidFill>
                </a:ln>
                <a:solidFill>
                  <a:schemeClr val="accent2"/>
                </a:solidFill>
                <a:latin typeface="iCiel Koni" pitchFamily="50" charset="0"/>
              </a:rPr>
              <a:t>nuôi</a:t>
            </a:r>
            <a:r>
              <a:rPr lang="en-US" sz="7200" dirty="0" smtClean="0">
                <a:ln w="28575">
                  <a:solidFill>
                    <a:srgbClr val="FFFF00"/>
                  </a:solidFill>
                </a:ln>
                <a:solidFill>
                  <a:schemeClr val="accent2"/>
                </a:solidFill>
                <a:latin typeface="iCiel Koni" pitchFamily="50" charset="0"/>
              </a:rPr>
              <a:t> </a:t>
            </a:r>
            <a:r>
              <a:rPr lang="en-US" sz="7200" dirty="0" err="1" smtClean="0">
                <a:ln w="28575">
                  <a:solidFill>
                    <a:srgbClr val="FFFF00"/>
                  </a:solidFill>
                </a:ln>
                <a:solidFill>
                  <a:schemeClr val="accent2"/>
                </a:solidFill>
                <a:latin typeface="iCiel Koni" pitchFamily="50" charset="0"/>
              </a:rPr>
              <a:t>dưỡng</a:t>
            </a:r>
            <a:r>
              <a:rPr lang="en-US" sz="7200" dirty="0" smtClean="0">
                <a:ln w="28575">
                  <a:solidFill>
                    <a:srgbClr val="FFFF00"/>
                  </a:solidFill>
                </a:ln>
                <a:solidFill>
                  <a:schemeClr val="accent2"/>
                </a:solidFill>
                <a:latin typeface="iCiel Koni" pitchFamily="50" charset="0"/>
              </a:rPr>
              <a:t> </a:t>
            </a:r>
            <a:r>
              <a:rPr lang="en-US" sz="7200" dirty="0" err="1" smtClean="0">
                <a:ln w="28575">
                  <a:solidFill>
                    <a:srgbClr val="FFFF00"/>
                  </a:solidFill>
                </a:ln>
                <a:solidFill>
                  <a:schemeClr val="accent2"/>
                </a:solidFill>
                <a:latin typeface="iCiel Koni" pitchFamily="50" charset="0"/>
              </a:rPr>
              <a:t>tốt</a:t>
            </a:r>
            <a:endParaRPr lang="en-US" sz="7200" dirty="0">
              <a:ln w="28575">
                <a:solidFill>
                  <a:srgbClr val="FFFF00"/>
                </a:solidFill>
              </a:ln>
              <a:solidFill>
                <a:schemeClr val="accent2"/>
              </a:solidFill>
              <a:latin typeface="iCiel Koni" pitchFamily="50"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a14:imgEffect>
                      <a14:backgroundRemoval t="7480" b="92913" l="6863" r="96732">
                        <a14:foregroundMark x1="33987" y1="28740" x2="36928" y2="25197"/>
                        <a14:foregroundMark x1="45425" y1="27559" x2="50654" y2="24803"/>
                        <a14:foregroundMark x1="33007" y1="14961" x2="33007" y2="14961"/>
                        <a14:foregroundMark x1="42157" y1="12598" x2="42157" y2="12598"/>
                        <a14:foregroundMark x1="49346" y1="12598" x2="49346" y2="12598"/>
                        <a14:foregroundMark x1="23856" y1="23228" x2="23856" y2="23228"/>
                        <a14:foregroundMark x1="21895" y1="29134" x2="21895" y2="29134"/>
                        <a14:foregroundMark x1="49020" y1="40945" x2="49020" y2="40945"/>
                        <a14:foregroundMark x1="57516" y1="42520" x2="57516" y2="42520"/>
                        <a14:foregroundMark x1="48366" y1="61024" x2="48366" y2="61024"/>
                        <a14:foregroundMark x1="55229" y1="63386" x2="55229" y2="63386"/>
                        <a14:foregroundMark x1="48039" y1="78740" x2="48039" y2="78740"/>
                        <a14:foregroundMark x1="56536" y1="79134" x2="56536" y2="79134"/>
                        <a14:foregroundMark x1="73856" y1="32677" x2="73856" y2="32677"/>
                        <a14:foregroundMark x1="79085" y1="46850" x2="79085" y2="46850"/>
                        <a14:foregroundMark x1="84967" y1="62205" x2="84967" y2="62205"/>
                        <a14:foregroundMark x1="88562" y1="59843" x2="88562" y2="59843"/>
                        <a14:foregroundMark x1="83660" y1="39764" x2="83660" y2="39764"/>
                        <a14:foregroundMark x1="79085" y1="32283" x2="79085" y2="32283"/>
                      </a14:backgroundRemoval>
                    </a14:imgEffect>
                    <a14:imgEffect>
                      <a14:artisticCrisscrossEtching/>
                    </a14:imgEffect>
                  </a14:imgLayer>
                </a14:imgProps>
              </a:ext>
            </a:extLst>
          </a:blip>
          <a:stretch>
            <a:fillRect/>
          </a:stretch>
        </p:blipFill>
        <p:spPr>
          <a:xfrm flipH="1">
            <a:off x="-1093947" y="-557282"/>
            <a:ext cx="4540102" cy="3930509"/>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38739" y1="19355" x2="39640" y2="21371"/>
                      </a14:backgroundRemoval>
                    </a14:imgEffect>
                  </a14:imgLayer>
                </a14:imgProps>
              </a:ext>
            </a:extLst>
          </a:blip>
          <a:srcRect b="9025"/>
          <a:stretch/>
        </p:blipFill>
        <p:spPr>
          <a:xfrm>
            <a:off x="5199322" y="210949"/>
            <a:ext cx="2987748" cy="6072893"/>
          </a:xfrm>
          <a:prstGeom prst="rect">
            <a:avLst/>
          </a:prstGeom>
        </p:spPr>
      </p:pic>
    </p:spTree>
    <p:extLst>
      <p:ext uri="{BB962C8B-B14F-4D97-AF65-F5344CB8AC3E}">
        <p14:creationId xmlns:p14="http://schemas.microsoft.com/office/powerpoint/2010/main" val="37004114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28426" y1="43681" x2="28426" y2="43681"/>
                        <a14:backgroundMark x1="32234" y1="40934" x2="32234" y2="40934"/>
                        <a14:backgroundMark x1="35787" y1="34066" x2="35787" y2="34066"/>
                        <a14:backgroundMark x1="38579" y1="28297" x2="38579" y2="28297"/>
                        <a14:backgroundMark x1="41117" y1="23077" x2="41117" y2="23077"/>
                        <a14:backgroundMark x1="46954" y1="25824" x2="46954" y2="25824"/>
                        <a14:backgroundMark x1="51015" y1="29121" x2="51015" y2="29121"/>
                        <a14:backgroundMark x1="56091" y1="32692" x2="56091" y2="32692"/>
                        <a14:backgroundMark x1="62183" y1="34066" x2="62183" y2="34066"/>
                        <a14:backgroundMark x1="66244" y1="38462" x2="66244" y2="38462"/>
                        <a14:backgroundMark x1="71574" y1="40659" x2="71574" y2="40659"/>
                        <a14:backgroundMark x1="77665" y1="43681" x2="77665" y2="43681"/>
                        <a14:backgroundMark x1="73858" y1="51374" x2="73858" y2="51374"/>
                        <a14:backgroundMark x1="71320" y1="55495" x2="71320" y2="55495"/>
                        <a14:backgroundMark x1="68274" y1="62912" x2="68274" y2="62912"/>
                        <a14:backgroundMark x1="64721" y1="59615" x2="64721" y2="59615"/>
                        <a14:backgroundMark x1="55330" y1="54396" x2="55330" y2="54396"/>
                        <a14:backgroundMark x1="55330" y1="54396" x2="55330" y2="54396"/>
                        <a14:backgroundMark x1="51777" y1="53022" x2="51777" y2="53022"/>
                        <a14:backgroundMark x1="46701" y1="48901" x2="46701" y2="48901"/>
                        <a14:backgroundMark x1="40863" y1="46429" x2="40863" y2="46429"/>
                        <a14:backgroundMark x1="37563" y1="44505" x2="37563" y2="44505"/>
                        <a14:backgroundMark x1="31726" y1="39560" x2="31726" y2="39560"/>
                        <a14:backgroundMark x1="40355" y1="39011" x2="40355" y2="39011"/>
                        <a14:backgroundMark x1="44162" y1="31593" x2="44162" y2="31593"/>
                        <a14:backgroundMark x1="46193" y1="32692" x2="46193" y2="32692"/>
                        <a14:backgroundMark x1="47208" y1="37088" x2="47208" y2="37088"/>
                        <a14:backgroundMark x1="45178" y1="42582" x2="45178" y2="42582"/>
                        <a14:backgroundMark x1="51777" y1="38462" x2="51777" y2="38462"/>
                        <a14:backgroundMark x1="51015" y1="44505" x2="51015" y2="44505"/>
                        <a14:backgroundMark x1="57360" y1="41758" x2="57360" y2="41758"/>
                        <a14:backgroundMark x1="55330" y1="45604" x2="55330" y2="45604"/>
                        <a14:backgroundMark x1="65228" y1="43132" x2="65228" y2="43132"/>
                        <a14:backgroundMark x1="60406" y1="50275" x2="60406" y2="50275"/>
                        <a14:backgroundMark x1="68274" y1="52473" x2="68274" y2="52473"/>
                        <a14:backgroundMark x1="69289" y1="46429" x2="69289" y2="46429"/>
                        <a14:backgroundMark x1="34772" y1="50824" x2="34772" y2="50824"/>
                        <a14:backgroundMark x1="38832" y1="51099" x2="38832" y2="51099"/>
                        <a14:backgroundMark x1="44670" y1="53571" x2="44670" y2="53571"/>
                        <a14:backgroundMark x1="49492" y1="58242" x2="49492" y2="58242"/>
                        <a14:backgroundMark x1="56091" y1="61813" x2="56091" y2="61813"/>
                        <a14:backgroundMark x1="60406" y1="64560" x2="60406" y2="64560"/>
                        <a14:backgroundMark x1="65228" y1="66484" x2="65228" y2="66484"/>
                        <a14:backgroundMark x1="62437" y1="72253" x2="62437" y2="72253"/>
                        <a14:backgroundMark x1="56345" y1="69505" x2="56345" y2="69505"/>
                        <a14:backgroundMark x1="51269" y1="65385" x2="51269" y2="65385"/>
                        <a14:backgroundMark x1="47208" y1="62912" x2="47208" y2="62912"/>
                        <a14:backgroundMark x1="41117" y1="62088" x2="41117" y2="62088"/>
                        <a14:backgroundMark x1="36548" y1="56593" x2="36548" y2="56593"/>
                        <a14:backgroundMark x1="31472" y1="52747" x2="31472" y2="52747"/>
                        <a14:backgroundMark x1="26396" y1="51648" x2="26396" y2="51648"/>
                        <a14:backgroundMark x1="24112" y1="58242" x2="24112" y2="58242"/>
                        <a14:backgroundMark x1="29442" y1="60440" x2="29442" y2="60440"/>
                        <a14:backgroundMark x1="34010" y1="61264" x2="34010" y2="61264"/>
                        <a14:backgroundMark x1="38579" y1="65934" x2="38579" y2="65934"/>
                        <a14:backgroundMark x1="45685" y1="69505" x2="45685" y2="69505"/>
                        <a14:backgroundMark x1="49239" y1="72527" x2="49239" y2="72527"/>
                        <a14:backgroundMark x1="54569" y1="75000" x2="54569" y2="75000"/>
                        <a14:backgroundMark x1="59645" y1="79670" x2="59645" y2="79670"/>
                        <a14:backgroundMark x1="58122" y1="83242" x2="58122" y2="83242"/>
                        <a14:backgroundMark x1="51015" y1="81044" x2="51015" y2="81044"/>
                        <a14:backgroundMark x1="46701" y1="78022" x2="46701" y2="78022"/>
                        <a14:backgroundMark x1="40863" y1="74451" x2="40863" y2="74451"/>
                        <a14:backgroundMark x1="36041" y1="70604" x2="36041" y2="70604"/>
                        <a14:backgroundMark x1="31726" y1="68132" x2="31726" y2="68132"/>
                        <a14:backgroundMark x1="27919" y1="66484" x2="27919" y2="66484"/>
                        <a14:backgroundMark x1="19036" y1="63462" x2="19036" y2="63462"/>
                      </a14:backgroundRemoval>
                    </a14:imgEffect>
                  </a14:imgLayer>
                </a14:imgProps>
              </a:ext>
            </a:extLst>
          </a:blip>
          <a:stretch>
            <a:fillRect/>
          </a:stretch>
        </p:blipFill>
        <p:spPr>
          <a:xfrm rot="20257317">
            <a:off x="-2845914" y="3184292"/>
            <a:ext cx="5733587" cy="5297018"/>
          </a:xfrm>
          <a:prstGeom prst="rect">
            <a:avLst/>
          </a:prstGeom>
        </p:spPr>
      </p:pic>
      <p:sp>
        <p:nvSpPr>
          <p:cNvPr id="5" name="Rectangle 4"/>
          <p:cNvSpPr/>
          <p:nvPr/>
        </p:nvSpPr>
        <p:spPr>
          <a:xfrm>
            <a:off x="480767" y="216816"/>
            <a:ext cx="11585542" cy="914400"/>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8792" y="141402"/>
            <a:ext cx="11491274" cy="769441"/>
          </a:xfrm>
          <a:prstGeom prst="rect">
            <a:avLst/>
          </a:prstGeom>
          <a:noFill/>
          <a:ln w="57150">
            <a:solidFill>
              <a:srgbClr val="0070C0"/>
            </a:solidFill>
            <a:prstDash val="dash"/>
          </a:ln>
        </p:spPr>
        <p:txBody>
          <a:bodyPr wrap="square" rtlCol="0">
            <a:spAutoFit/>
          </a:bodyPr>
          <a:lstStyle/>
          <a:p>
            <a:pPr algn="ctr"/>
            <a:r>
              <a:rPr lang="en-US" sz="4400" dirty="0">
                <a:latin typeface="iCiel Bambola" panose="02000000000000000000" pitchFamily="50" charset="0"/>
              </a:rPr>
              <a:t>2</a:t>
            </a:r>
            <a:r>
              <a:rPr lang="en-US" sz="4400" dirty="0" smtClean="0">
                <a:latin typeface="iCiel Bambola" panose="02000000000000000000" pitchFamily="50" charset="0"/>
              </a:rPr>
              <a:t>. </a:t>
            </a:r>
            <a:r>
              <a:rPr lang="en-US" sz="4400" dirty="0" err="1" smtClean="0">
                <a:latin typeface="iCiel Bambola" panose="02000000000000000000" pitchFamily="50" charset="0"/>
              </a:rPr>
              <a:t>Nuôi</a:t>
            </a:r>
            <a:r>
              <a:rPr lang="en-US" sz="4400" dirty="0" smtClean="0">
                <a:latin typeface="iCiel Bambola" panose="02000000000000000000" pitchFamily="50" charset="0"/>
              </a:rPr>
              <a:t> </a:t>
            </a:r>
            <a:r>
              <a:rPr lang="en-US" sz="4400" dirty="0" err="1" smtClean="0">
                <a:latin typeface="iCiel Bambola" panose="02000000000000000000" pitchFamily="50" charset="0"/>
              </a:rPr>
              <a:t>dưỡng</a:t>
            </a:r>
            <a:r>
              <a:rPr lang="en-US" sz="4400" dirty="0" smtClean="0">
                <a:latin typeface="iCiel Bambola" panose="02000000000000000000" pitchFamily="50" charset="0"/>
              </a:rPr>
              <a:t> </a:t>
            </a:r>
            <a:r>
              <a:rPr lang="en-US" sz="4400" dirty="0" err="1" smtClean="0">
                <a:latin typeface="iCiel Bambola" panose="02000000000000000000" pitchFamily="50" charset="0"/>
              </a:rPr>
              <a:t>gà</a:t>
            </a:r>
            <a:endParaRPr lang="en-US" sz="4400" dirty="0">
              <a:latin typeface="iCiel Bambola" panose="02000000000000000000" pitchFamily="50"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1339352">
            <a:off x="-147961" y="4454533"/>
            <a:ext cx="2303405" cy="2688473"/>
          </a:xfrm>
          <a:prstGeom prst="rect">
            <a:avLst/>
          </a:prstGeom>
        </p:spPr>
      </p:pic>
      <p:sp>
        <p:nvSpPr>
          <p:cNvPr id="11" name="Rectangle 10"/>
          <p:cNvSpPr/>
          <p:nvPr/>
        </p:nvSpPr>
        <p:spPr>
          <a:xfrm>
            <a:off x="-1" y="1260034"/>
            <a:ext cx="12192000" cy="707886"/>
          </a:xfrm>
          <a:prstGeom prst="rect">
            <a:avLst/>
          </a:prstGeom>
        </p:spPr>
        <p:txBody>
          <a:bodyPr wrap="square">
            <a:spAutoFit/>
          </a:bodyPr>
          <a:lstStyle/>
          <a:p>
            <a:pPr algn="just"/>
            <a:r>
              <a:rPr lang="en-US" sz="4000" b="1" dirty="0" err="1" smtClean="0">
                <a:solidFill>
                  <a:srgbClr val="333333"/>
                </a:solidFill>
                <a:latin typeface="UNI Chu truyen thong" panose="03030302030807070C03" pitchFamily="66" charset="0"/>
              </a:rPr>
              <a:t>Câu</a:t>
            </a:r>
            <a:r>
              <a:rPr lang="en-US" sz="4000" b="1" dirty="0" smtClean="0">
                <a:solidFill>
                  <a:srgbClr val="333333"/>
                </a:solidFill>
                <a:latin typeface="UNI Chu truyen thong" panose="03030302030807070C03" pitchFamily="66" charset="0"/>
              </a:rPr>
              <a:t> 1: </a:t>
            </a:r>
            <a:r>
              <a:rPr lang="en-US" sz="4000" b="1" dirty="0" err="1" smtClean="0">
                <a:solidFill>
                  <a:srgbClr val="333333"/>
                </a:solidFill>
                <a:latin typeface="UNI Chu truyen thong" panose="03030302030807070C03" pitchFamily="66" charset="0"/>
              </a:rPr>
              <a:t>Thời</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kì</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gà</a:t>
            </a:r>
            <a:r>
              <a:rPr lang="en-US" sz="4000" b="1" dirty="0" smtClean="0">
                <a:solidFill>
                  <a:srgbClr val="333333"/>
                </a:solidFill>
                <a:latin typeface="UNI Chu truyen thong" panose="03030302030807070C03" pitchFamily="66" charset="0"/>
              </a:rPr>
              <a:t> con </a:t>
            </a:r>
            <a:r>
              <a:rPr lang="en-US" sz="4000" b="1" dirty="0" err="1" smtClean="0">
                <a:solidFill>
                  <a:srgbClr val="333333"/>
                </a:solidFill>
                <a:latin typeface="UNI Chu truyen thong" panose="03030302030807070C03" pitchFamily="66" charset="0"/>
              </a:rPr>
              <a:t>thì</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cho</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ăn</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như</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thế</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nào</a:t>
            </a:r>
            <a:r>
              <a:rPr lang="en-US" sz="4000" b="1" dirty="0" smtClean="0">
                <a:solidFill>
                  <a:srgbClr val="333333"/>
                </a:solidFill>
                <a:latin typeface="UNI Chu truyen thong" panose="03030302030807070C03" pitchFamily="66" charset="0"/>
              </a:rPr>
              <a:t>?</a:t>
            </a:r>
            <a:endParaRPr lang="en-US" sz="4000" b="1" dirty="0">
              <a:latin typeface="UNI Chu truyen thong" panose="03030302030807070C03" pitchFamily="66" charset="0"/>
            </a:endParaRPr>
          </a:p>
        </p:txBody>
      </p:sp>
      <p:sp>
        <p:nvSpPr>
          <p:cNvPr id="12" name="Rectangle 11"/>
          <p:cNvSpPr/>
          <p:nvPr/>
        </p:nvSpPr>
        <p:spPr>
          <a:xfrm>
            <a:off x="20880" y="2128451"/>
            <a:ext cx="12216810" cy="707886"/>
          </a:xfrm>
          <a:prstGeom prst="rect">
            <a:avLst/>
          </a:prstGeom>
        </p:spPr>
        <p:txBody>
          <a:bodyPr wrap="square">
            <a:spAutoFit/>
          </a:bodyPr>
          <a:lstStyle/>
          <a:p>
            <a:r>
              <a:rPr lang="vi-VN" sz="4000" b="1" dirty="0">
                <a:solidFill>
                  <a:srgbClr val="333333"/>
                </a:solidFill>
                <a:latin typeface="UNI Chu truyen thong" panose="03030302030807070C03" pitchFamily="66" charset="0"/>
              </a:rPr>
              <a:t>Câu 2: Thời kì gà giò (7 – 8 tuần tuổi) thì cho ăn như thế </a:t>
            </a:r>
            <a:r>
              <a:rPr lang="vi-VN" sz="4000" b="1" dirty="0" smtClean="0">
                <a:solidFill>
                  <a:srgbClr val="333333"/>
                </a:solidFill>
                <a:latin typeface="UNI Chu truyen thong" panose="03030302030807070C03" pitchFamily="66" charset="0"/>
              </a:rPr>
              <a:t>nào?</a:t>
            </a:r>
            <a:endParaRPr lang="vi-VN" sz="4000" b="1" dirty="0">
              <a:solidFill>
                <a:srgbClr val="333333"/>
              </a:solidFill>
              <a:latin typeface="UNI Chu truyen thong" panose="03030302030807070C03" pitchFamily="66" charset="0"/>
            </a:endParaRPr>
          </a:p>
        </p:txBody>
      </p:sp>
      <p:sp>
        <p:nvSpPr>
          <p:cNvPr id="13" name="Rectangle 12"/>
          <p:cNvSpPr/>
          <p:nvPr/>
        </p:nvSpPr>
        <p:spPr>
          <a:xfrm>
            <a:off x="0" y="2921517"/>
            <a:ext cx="12192001" cy="1323439"/>
          </a:xfrm>
          <a:prstGeom prst="rect">
            <a:avLst/>
          </a:prstGeom>
        </p:spPr>
        <p:txBody>
          <a:bodyPr wrap="square">
            <a:spAutoFit/>
          </a:bodyPr>
          <a:lstStyle/>
          <a:p>
            <a:pPr algn="just"/>
            <a:r>
              <a:rPr lang="vi-VN" sz="4000" b="1" dirty="0" smtClean="0">
                <a:solidFill>
                  <a:srgbClr val="333333"/>
                </a:solidFill>
                <a:latin typeface="UNI Chu truyen thong" panose="03030302030807070C03" pitchFamily="66" charset="0"/>
              </a:rPr>
              <a:t>Câu 3: Thời kì gà đẻ trứng cần tăng cường cho gà ăn những thức ăn chứa nhiều chất gì?</a:t>
            </a:r>
            <a:endParaRPr lang="vi-VN" sz="4000" b="1" dirty="0">
              <a:solidFill>
                <a:srgbClr val="333333"/>
              </a:solidFill>
              <a:latin typeface="UNI Chu truyen thong" panose="03030302030807070C03" pitchFamily="66" charset="0"/>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4827" y1="57967" x2="26352" y2="46429"/>
                        <a14:foregroundMark x1="45492" y1="62912" x2="58946" y2="73626"/>
                        <a14:foregroundMark x1="64078" y1="92308" x2="64078" y2="92308"/>
                        <a14:foregroundMark x1="62136" y1="96978" x2="63939" y2="90385"/>
                        <a14:foregroundMark x1="64632" y1="86813" x2="64771" y2="89560"/>
                        <a14:foregroundMark x1="69209" y1="72253" x2="69764" y2="73626"/>
                        <a14:foregroundMark x1="72122" y1="78297" x2="70180" y2="79945"/>
                        <a14:foregroundMark x1="72122" y1="71978" x2="73786" y2="70879"/>
                        <a14:foregroundMark x1="66158" y1="92308" x2="68516" y2="83516"/>
                        <a14:foregroundMark x1="82663" y1="90659" x2="85437" y2="77198"/>
                        <a14:foregroundMark x1="84882" y1="93681" x2="87795" y2="77473"/>
                        <a14:foregroundMark x1="87795" y1="77473" x2="93204" y2="67033"/>
                        <a14:foregroundMark x1="91678" y1="59890" x2="90985" y2="62912"/>
                        <a14:foregroundMark x1="90985" y1="66758" x2="90985" y2="66758"/>
                        <a14:foregroundMark x1="16227" y1="93681" x2="17614" y2="85989"/>
                        <a14:foregroundMark x1="6380" y1="88187" x2="10957" y2="89560"/>
                        <a14:foregroundMark x1="2497" y1="51648" x2="2497" y2="51648"/>
                        <a14:foregroundMark x1="6103" y1="50275" x2="6103" y2="50275"/>
                        <a14:foregroundMark x1="37448" y1="96429" x2="36338" y2="90385"/>
                        <a14:backgroundMark x1="91262" y1="68681" x2="91262" y2="68681"/>
                      </a14:backgroundRemoval>
                    </a14:imgEffect>
                  </a14:imgLayer>
                </a14:imgProps>
              </a:ext>
            </a:extLst>
          </a:blip>
          <a:stretch>
            <a:fillRect/>
          </a:stretch>
        </p:blipFill>
        <p:spPr>
          <a:xfrm>
            <a:off x="7747819" y="4644187"/>
            <a:ext cx="4444181" cy="2243665"/>
          </a:xfrm>
          <a:prstGeom prst="rect">
            <a:avLst/>
          </a:prstGeom>
        </p:spPr>
      </p:pic>
      <p:sp>
        <p:nvSpPr>
          <p:cNvPr id="3" name="Rectangle 2"/>
          <p:cNvSpPr/>
          <p:nvPr/>
        </p:nvSpPr>
        <p:spPr>
          <a:xfrm>
            <a:off x="67533" y="4328778"/>
            <a:ext cx="12053791" cy="1323439"/>
          </a:xfrm>
          <a:prstGeom prst="rect">
            <a:avLst/>
          </a:prstGeom>
        </p:spPr>
        <p:txBody>
          <a:bodyPr wrap="square">
            <a:spAutoFit/>
          </a:bodyPr>
          <a:lstStyle/>
          <a:p>
            <a:pPr lvl="0" algn="just"/>
            <a:r>
              <a:rPr lang="vi-VN" sz="4000" b="1" dirty="0">
                <a:solidFill>
                  <a:srgbClr val="333333"/>
                </a:solidFill>
                <a:latin typeface="UNI Chu truyen thong" panose="03030302030807070C03" pitchFamily="66" charset="0"/>
              </a:rPr>
              <a:t>Câu 4: Vì sao gà giò cần được ăn nhiều thức ăn cung</a:t>
            </a:r>
            <a:r>
              <a:rPr lang="en-US" sz="4000" b="1" dirty="0">
                <a:solidFill>
                  <a:srgbClr val="333333"/>
                </a:solidFill>
                <a:latin typeface="UNI Chu truyen thong" panose="03030302030807070C03" pitchFamily="66" charset="0"/>
              </a:rPr>
              <a:t> c</a:t>
            </a:r>
            <a:r>
              <a:rPr lang="vi-VN" sz="4000" b="1" dirty="0">
                <a:solidFill>
                  <a:srgbClr val="333333"/>
                </a:solidFill>
                <a:latin typeface="UNI Chu truyen thong" panose="03030302030807070C03" pitchFamily="66" charset="0"/>
              </a:rPr>
              <a:t>ấp chất bột đường và chất đạm?</a:t>
            </a:r>
            <a:endParaRPr lang="en-US" sz="4000" b="1" dirty="0">
              <a:solidFill>
                <a:prstClr val="black"/>
              </a:solidFill>
              <a:latin typeface="UNI Chu truyen thong" panose="03030302030807070C03" pitchFamily="66" charset="0"/>
            </a:endParaRPr>
          </a:p>
        </p:txBody>
      </p:sp>
    </p:spTree>
    <p:extLst>
      <p:ext uri="{BB962C8B-B14F-4D97-AF65-F5344CB8AC3E}">
        <p14:creationId xmlns:p14="http://schemas.microsoft.com/office/powerpoint/2010/main" val="679026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3"/>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strVal val="#ppt_w+.3"/>
                                          </p:val>
                                        </p:tav>
                                        <p:tav tm="100000">
                                          <p:val>
                                            <p:strVal val="#ppt_w"/>
                                          </p:val>
                                        </p:tav>
                                      </p:tavLst>
                                    </p:anim>
                                    <p:anim calcmode="lin" valueType="num">
                                      <p:cBhvr>
                                        <p:cTn id="48" dur="1000" fill="hold"/>
                                        <p:tgtEl>
                                          <p:spTgt spid="3"/>
                                        </p:tgtEl>
                                        <p:attrNameLst>
                                          <p:attrName>ppt_h</p:attrName>
                                        </p:attrNameLst>
                                      </p:cBhvr>
                                      <p:tavLst>
                                        <p:tav tm="0">
                                          <p:val>
                                            <p:strVal val="#ppt_h"/>
                                          </p:val>
                                        </p:tav>
                                        <p:tav tm="100000">
                                          <p:val>
                                            <p:strVal val="#ppt_h"/>
                                          </p:val>
                                        </p:tav>
                                      </p:tavLst>
                                    </p:anim>
                                    <p:animEffect transition="in" filter="fade">
                                      <p:cBhvr>
                                        <p:cTn id="49" dur="1000"/>
                                        <p:tgtEl>
                                          <p:spTgt spid="3"/>
                                        </p:tgtEl>
                                      </p:cBhvr>
                                    </p:animEffect>
                                  </p:childTnLst>
                                </p:cTn>
                              </p:par>
                              <p:par>
                                <p:cTn id="50" presetID="10" presetClass="exit" presetSubtype="0" fill="hold"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1" grpId="0"/>
      <p:bldP spid="12" grpId="0"/>
      <p:bldP spid="13"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4037"/>
            <a:ext cx="12192000" cy="707886"/>
          </a:xfrm>
          <a:prstGeom prst="rect">
            <a:avLst/>
          </a:prstGeom>
          <a:solidFill>
            <a:schemeClr val="accent4">
              <a:lumMod val="40000"/>
              <a:lumOff val="60000"/>
            </a:schemeClr>
          </a:solidFill>
        </p:spPr>
        <p:txBody>
          <a:bodyPr wrap="square">
            <a:spAutoFit/>
          </a:bodyPr>
          <a:lstStyle/>
          <a:p>
            <a:pPr algn="ctr"/>
            <a:r>
              <a:rPr lang="en-US" sz="4000" b="1" dirty="0" err="1" smtClean="0">
                <a:solidFill>
                  <a:srgbClr val="333333"/>
                </a:solidFill>
                <a:latin typeface="UNI Chu truyen thong" panose="03030302030807070C03" pitchFamily="66" charset="0"/>
              </a:rPr>
              <a:t>Câu</a:t>
            </a:r>
            <a:r>
              <a:rPr lang="en-US" sz="4000" b="1" dirty="0" smtClean="0">
                <a:solidFill>
                  <a:srgbClr val="333333"/>
                </a:solidFill>
                <a:latin typeface="UNI Chu truyen thong" panose="03030302030807070C03" pitchFamily="66" charset="0"/>
              </a:rPr>
              <a:t> 1: </a:t>
            </a:r>
            <a:r>
              <a:rPr lang="en-US" sz="4000" b="1" dirty="0" err="1" smtClean="0">
                <a:solidFill>
                  <a:srgbClr val="333333"/>
                </a:solidFill>
                <a:latin typeface="UNI Chu truyen thong" panose="03030302030807070C03" pitchFamily="66" charset="0"/>
              </a:rPr>
              <a:t>Thời</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kì</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gà</a:t>
            </a:r>
            <a:r>
              <a:rPr lang="en-US" sz="4000" b="1" dirty="0" smtClean="0">
                <a:solidFill>
                  <a:srgbClr val="333333"/>
                </a:solidFill>
                <a:latin typeface="UNI Chu truyen thong" panose="03030302030807070C03" pitchFamily="66" charset="0"/>
              </a:rPr>
              <a:t> con </a:t>
            </a:r>
            <a:r>
              <a:rPr lang="en-US" sz="4000" b="1" dirty="0" err="1" smtClean="0">
                <a:solidFill>
                  <a:srgbClr val="333333"/>
                </a:solidFill>
                <a:latin typeface="UNI Chu truyen thong" panose="03030302030807070C03" pitchFamily="66" charset="0"/>
              </a:rPr>
              <a:t>thì</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cho</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ăn</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như</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thế</a:t>
            </a:r>
            <a:r>
              <a:rPr lang="en-US" sz="4000" b="1" dirty="0" smtClean="0">
                <a:solidFill>
                  <a:srgbClr val="333333"/>
                </a:solidFill>
                <a:latin typeface="UNI Chu truyen thong" panose="03030302030807070C03" pitchFamily="66" charset="0"/>
              </a:rPr>
              <a:t> </a:t>
            </a:r>
            <a:r>
              <a:rPr lang="en-US" sz="4000" b="1" dirty="0" err="1" smtClean="0">
                <a:solidFill>
                  <a:srgbClr val="333333"/>
                </a:solidFill>
                <a:latin typeface="UNI Chu truyen thong" panose="03030302030807070C03" pitchFamily="66" charset="0"/>
              </a:rPr>
              <a:t>nào</a:t>
            </a:r>
            <a:r>
              <a:rPr lang="en-US" sz="4000" b="1" dirty="0" smtClean="0">
                <a:solidFill>
                  <a:srgbClr val="333333"/>
                </a:solidFill>
                <a:latin typeface="UNI Chu truyen thong" panose="03030302030807070C03" pitchFamily="66" charset="0"/>
              </a:rPr>
              <a:t>?</a:t>
            </a:r>
            <a:endParaRPr lang="en-US" sz="4000" b="1" dirty="0">
              <a:latin typeface="UNI Chu truyen thong" panose="03030302030807070C03" pitchFamily="66" charset="0"/>
            </a:endParaRPr>
          </a:p>
        </p:txBody>
      </p:sp>
      <p:sp>
        <p:nvSpPr>
          <p:cNvPr id="5" name="Rectangle 4"/>
          <p:cNvSpPr/>
          <p:nvPr/>
        </p:nvSpPr>
        <p:spPr>
          <a:xfrm>
            <a:off x="116346" y="292635"/>
            <a:ext cx="12217422" cy="707886"/>
          </a:xfrm>
          <a:prstGeom prst="rect">
            <a:avLst/>
          </a:pr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1217059"/>
            <a:ext cx="12192000" cy="1569660"/>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Cho </a:t>
            </a:r>
            <a:r>
              <a:rPr lang="en-US" sz="3200" dirty="0" err="1" smtClean="0">
                <a:latin typeface="Times New Roman" panose="02020603050405020304" pitchFamily="18" charset="0"/>
                <a:cs typeface="Times New Roman" panose="02020603050405020304" pitchFamily="18" charset="0"/>
              </a:rPr>
              <a:t>gà</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suốt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2 – 3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nhỏ</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hoặc </a:t>
            </a:r>
            <a:r>
              <a:rPr lang="vi-VN" sz="3200" dirty="0">
                <a:latin typeface="Times New Roman" panose="02020603050405020304" pitchFamily="18" charset="0"/>
                <a:cs typeface="Times New Roman" panose="02020603050405020304" pitchFamily="18" charset="0"/>
              </a:rPr>
              <a:t>tấm gạo. Sau </a:t>
            </a:r>
            <a:r>
              <a:rPr lang="vi-VN" sz="3200" dirty="0" smtClean="0">
                <a:latin typeface="Times New Roman" panose="02020603050405020304" pitchFamily="18" charset="0"/>
                <a:cs typeface="Times New Roman" panose="02020603050405020304" pitchFamily="18" charset="0"/>
              </a:rPr>
              <a:t>4</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ngày cho gà ăn thức ăn hỗn hợp. </a:t>
            </a:r>
            <a:r>
              <a:rPr lang="vi-VN" sz="3200" dirty="0" smtClean="0">
                <a:latin typeface="Times New Roman" panose="02020603050405020304" pitchFamily="18" charset="0"/>
                <a:cs typeface="Times New Roman" panose="02020603050405020304" pitchFamily="18" charset="0"/>
              </a:rPr>
              <a:t>H</a:t>
            </a:r>
            <a:r>
              <a:rPr lang="en-US" sz="3200" dirty="0" smtClean="0">
                <a:latin typeface="Times New Roman" panose="02020603050405020304" pitchFamily="18" charset="0"/>
                <a:cs typeface="Times New Roman" panose="02020603050405020304" pitchFamily="18" charset="0"/>
              </a:rPr>
              <a:t>ằ</a:t>
            </a:r>
            <a:r>
              <a:rPr lang="vi-VN" sz="3200" dirty="0" smtClean="0">
                <a:latin typeface="Times New Roman" panose="02020603050405020304" pitchFamily="18" charset="0"/>
                <a:cs typeface="Times New Roman" panose="02020603050405020304" pitchFamily="18" charset="0"/>
              </a:rPr>
              <a:t>ng </a:t>
            </a:r>
            <a:r>
              <a:rPr lang="vi-VN" sz="3200" dirty="0">
                <a:latin typeface="Times New Roman" panose="02020603050405020304" pitchFamily="18" charset="0"/>
                <a:cs typeface="Times New Roman" panose="02020603050405020304" pitchFamily="18" charset="0"/>
              </a:rPr>
              <a:t>ngày bổ sung thức ăn vào máng, không được để gà bị đói.</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0" y="2987495"/>
            <a:ext cx="12192000" cy="707886"/>
          </a:xfrm>
          <a:prstGeom prst="rect">
            <a:avLst/>
          </a:prstGeom>
          <a:solidFill>
            <a:schemeClr val="accent4">
              <a:lumMod val="40000"/>
              <a:lumOff val="60000"/>
            </a:schemeClr>
          </a:solidFill>
        </p:spPr>
        <p:txBody>
          <a:bodyPr wrap="square">
            <a:spAutoFit/>
          </a:bodyPr>
          <a:lstStyle/>
          <a:p>
            <a:pPr algn="ctr"/>
            <a:r>
              <a:rPr lang="en-US" sz="4000" b="1" dirty="0" err="1" smtClean="0">
                <a:solidFill>
                  <a:srgbClr val="333333"/>
                </a:solidFill>
                <a:latin typeface="UNI Chu truyen thong" panose="03030302030807070C03" pitchFamily="66" charset="0"/>
              </a:rPr>
              <a:t>Câu</a:t>
            </a:r>
            <a:r>
              <a:rPr lang="en-US" sz="4000" b="1" dirty="0" smtClean="0">
                <a:solidFill>
                  <a:srgbClr val="333333"/>
                </a:solidFill>
                <a:latin typeface="UNI Chu truyen thong" panose="03030302030807070C03" pitchFamily="66" charset="0"/>
              </a:rPr>
              <a:t> 2: </a:t>
            </a:r>
            <a:r>
              <a:rPr lang="vi-VN" sz="4000" b="1" dirty="0">
                <a:solidFill>
                  <a:srgbClr val="333333"/>
                </a:solidFill>
                <a:latin typeface="UNI Chu truyen thong" panose="03030302030807070C03" pitchFamily="66" charset="0"/>
              </a:rPr>
              <a:t>Thời kì gà giò (7 – 8 tuần tuổi) thì cho ăn như thế nào ?</a:t>
            </a:r>
          </a:p>
        </p:txBody>
      </p:sp>
      <p:sp>
        <p:nvSpPr>
          <p:cNvPr id="8" name="Rectangle 7"/>
          <p:cNvSpPr/>
          <p:nvPr/>
        </p:nvSpPr>
        <p:spPr>
          <a:xfrm>
            <a:off x="116346" y="2881169"/>
            <a:ext cx="12217422" cy="702810"/>
          </a:xfrm>
          <a:prstGeom prst="rect">
            <a:avLst/>
          </a:pr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1584251" y="6047571"/>
            <a:ext cx="1243068" cy="916755"/>
          </a:xfrm>
          <a:prstGeom prst="rect">
            <a:avLst/>
          </a:prstGeom>
        </p:spPr>
      </p:pic>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3577609" y="6052306"/>
            <a:ext cx="1243068" cy="916755"/>
          </a:xfrm>
          <a:prstGeom prst="rect">
            <a:avLst/>
          </a:prstGeom>
        </p:spPr>
      </p:pic>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2573191" y="6055849"/>
            <a:ext cx="1243068" cy="916755"/>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71204" y1="19725" x2="81675" y2="28440"/>
                        <a14:backgroundMark x1="81675" y1="28440" x2="87435" y2="40826"/>
                        <a14:backgroundMark x1="87435" y1="40826" x2="92147" y2="58716"/>
                        <a14:backgroundMark x1="94764" y1="24771" x2="61257" y2="24312"/>
                        <a14:backgroundMark x1="61257" y1="24312" x2="58115" y2="38991"/>
                        <a14:backgroundMark x1="70157" y1="72477" x2="75916" y2="68807"/>
                        <a14:backgroundMark x1="75916" y1="61468" x2="77487" y2="63761"/>
                        <a14:backgroundMark x1="53403" y1="33945" x2="98953" y2="12844"/>
                        <a14:backgroundMark x1="73822" y1="66055" x2="71204" y2="72477"/>
                        <a14:backgroundMark x1="71204" y1="72477" x2="81675" y2="62844"/>
                        <a14:backgroundMark x1="54974" y1="20183" x2="65969" y2="35321"/>
                      </a14:backgroundRemoval>
                    </a14:imgEffect>
                  </a14:imgLayer>
                </a14:imgProps>
              </a:ext>
            </a:extLst>
          </a:blip>
          <a:stretch>
            <a:fillRect/>
          </a:stretch>
        </p:blipFill>
        <p:spPr>
          <a:xfrm>
            <a:off x="-218902" y="4213131"/>
            <a:ext cx="2494270" cy="2846864"/>
          </a:xfrm>
          <a:prstGeom prst="rect">
            <a:avLst/>
          </a:prstGeom>
        </p:spPr>
      </p:pic>
      <p:sp>
        <p:nvSpPr>
          <p:cNvPr id="14" name="Rectangle 13"/>
          <p:cNvSpPr/>
          <p:nvPr/>
        </p:nvSpPr>
        <p:spPr>
          <a:xfrm>
            <a:off x="999241" y="3784755"/>
            <a:ext cx="11192759" cy="1077218"/>
          </a:xfrm>
          <a:prstGeom prst="rect">
            <a:avLst/>
          </a:prstGeom>
        </p:spPr>
        <p:txBody>
          <a:bodyPr wrap="square">
            <a:spAutoFit/>
          </a:bodyPr>
          <a:lstStyle/>
          <a:p>
            <a:pPr algn="just"/>
            <a:r>
              <a:rPr lang="vi-VN" sz="3200" dirty="0">
                <a:latin typeface="+mj-lt"/>
              </a:rPr>
              <a:t>Tăng cường cho gà ăn thức ăn chứa nhiều chất bột đường, chất đạm, </a:t>
            </a:r>
            <a:r>
              <a:rPr lang="vi-VN" sz="3200" dirty="0" smtClean="0">
                <a:latin typeface="+mj-lt"/>
              </a:rPr>
              <a:t>vi-ta-min</a:t>
            </a:r>
            <a:r>
              <a:rPr lang="en-US" sz="3200" dirty="0" smtClean="0">
                <a:latin typeface="+mj-lt"/>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c</a:t>
            </a:r>
            <a:r>
              <a:rPr lang="vi-VN" sz="3200" dirty="0" smtClean="0">
                <a:latin typeface="+mj-lt"/>
              </a:rPr>
              <a:t>ho </a:t>
            </a:r>
            <a:r>
              <a:rPr lang="vi-VN" sz="3200" dirty="0">
                <a:latin typeface="+mj-lt"/>
              </a:rPr>
              <a:t>ăn liên tục suốt ngày đêm.</a:t>
            </a:r>
            <a:endParaRPr lang="en-US" sz="3200" dirty="0">
              <a:latin typeface="+mj-lt"/>
            </a:endParaRPr>
          </a:p>
        </p:txBody>
      </p:sp>
    </p:spTree>
    <p:extLst>
      <p:ext uri="{BB962C8B-B14F-4D97-AF65-F5344CB8AC3E}">
        <p14:creationId xmlns:p14="http://schemas.microsoft.com/office/powerpoint/2010/main" val="2946972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375" autoRev="1" fill="hold">
                                          <p:stCondLst>
                                            <p:cond delay="0"/>
                                          </p:stCondLst>
                                        </p:cTn>
                                        <p:tgtEl>
                                          <p:spTgt spid="6"/>
                                        </p:tgtEl>
                                        <p:attrNameLst>
                                          <p:attrName>ppt_w</p:attrName>
                                        </p:attrNameLst>
                                      </p:cBhvr>
                                    </p:anim>
                                    <p:anim by="(#ppt_w*0.50)" calcmode="lin" valueType="num">
                                      <p:cBhvr>
                                        <p:cTn id="19" dur="375" decel="50000" autoRev="1" fill="hold">
                                          <p:stCondLst>
                                            <p:cond delay="0"/>
                                          </p:stCondLst>
                                        </p:cTn>
                                        <p:tgtEl>
                                          <p:spTgt spid="6"/>
                                        </p:tgtEl>
                                        <p:attrNameLst>
                                          <p:attrName>ppt_x</p:attrName>
                                        </p:attrNameLst>
                                      </p:cBhvr>
                                    </p:anim>
                                    <p:anim from="(-#ppt_h/2)" to="(#ppt_y)" calcmode="lin" valueType="num">
                                      <p:cBhvr>
                                        <p:cTn id="20" dur="750" fill="hold">
                                          <p:stCondLst>
                                            <p:cond delay="0"/>
                                          </p:stCondLst>
                                        </p:cTn>
                                        <p:tgtEl>
                                          <p:spTgt spid="6"/>
                                        </p:tgtEl>
                                        <p:attrNameLst>
                                          <p:attrName>ppt_y</p:attrName>
                                        </p:attrNameLst>
                                      </p:cBhvr>
                                    </p:anim>
                                    <p:animRot by="21600000">
                                      <p:cBhvr>
                                        <p:cTn id="21" dur="750" fill="hold">
                                          <p:stCondLst>
                                            <p:cond delay="0"/>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3"/>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by="(-#ppt_w*2)" calcmode="lin" valueType="num">
                                      <p:cBhvr rctx="PPT">
                                        <p:cTn id="37" dur="500" autoRev="1" fill="hold">
                                          <p:stCondLst>
                                            <p:cond delay="0"/>
                                          </p:stCondLst>
                                        </p:cTn>
                                        <p:tgtEl>
                                          <p:spTgt spid="14"/>
                                        </p:tgtEl>
                                        <p:attrNameLst>
                                          <p:attrName>ppt_w</p:attrName>
                                        </p:attrNameLst>
                                      </p:cBhvr>
                                    </p:anim>
                                    <p:anim by="(#ppt_w*0.50)" calcmode="lin" valueType="num">
                                      <p:cBhvr>
                                        <p:cTn id="38" dur="500" decel="50000" autoRev="1" fill="hold">
                                          <p:stCondLst>
                                            <p:cond delay="0"/>
                                          </p:stCondLst>
                                        </p:cTn>
                                        <p:tgtEl>
                                          <p:spTgt spid="14"/>
                                        </p:tgtEl>
                                        <p:attrNameLst>
                                          <p:attrName>ppt_x</p:attrName>
                                        </p:attrNameLst>
                                      </p:cBhvr>
                                    </p:anim>
                                    <p:anim from="(-#ppt_h/2)" to="(#ppt_y)" calcmode="lin" valueType="num">
                                      <p:cBhvr>
                                        <p:cTn id="39" dur="1000" fill="hold">
                                          <p:stCondLst>
                                            <p:cond delay="0"/>
                                          </p:stCondLst>
                                        </p:cTn>
                                        <p:tgtEl>
                                          <p:spTgt spid="14"/>
                                        </p:tgtEl>
                                        <p:attrNameLst>
                                          <p:attrName>ppt_y</p:attrName>
                                        </p:attrNameLst>
                                      </p:cBhvr>
                                    </p:anim>
                                    <p:animRot by="21600000">
                                      <p:cBhvr>
                                        <p:cTn id="40" dur="10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6418</TotalTime>
  <Words>1084</Words>
  <Application>Microsoft Office PowerPoint</Application>
  <PresentationFormat>Widescreen</PresentationFormat>
  <Paragraphs>86</Paragraphs>
  <Slides>26</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Arial</vt:lpstr>
      <vt:lpstr>Calibri</vt:lpstr>
      <vt:lpstr>Calibri Light</vt:lpstr>
      <vt:lpstr>HP001 4 hàng</vt:lpstr>
      <vt:lpstr>iCiel Bambola</vt:lpstr>
      <vt:lpstr>iCiel Cadena</vt:lpstr>
      <vt:lpstr>iCiel Koni</vt:lpstr>
      <vt:lpstr>iCiel Pacifico</vt:lpstr>
      <vt:lpstr>iCiel Stabile Regular</vt:lpstr>
      <vt:lpstr>Tahoma</vt:lpstr>
      <vt:lpstr>Times New Roman</vt:lpstr>
      <vt:lpstr>UNI Chu truyen thong</vt:lpstr>
      <vt:lpstr>Office Theme</vt:lpstr>
      <vt:lpstr>1_Office Theme</vt:lpstr>
      <vt:lpstr>2_Office Theme</vt:lpstr>
      <vt:lpstr>KĨ THUẬT  5</vt:lpstr>
      <vt:lpstr>PowerPoint Presentation</vt:lpstr>
      <vt:lpstr>Vì sao phải dùng nhiều loại thức ăn để nuôi gà?</vt:lpstr>
      <vt:lpstr>Vì sao khi cho gà ăn thức ăn hỗn hợp sẽ giúp gà khoẻ mạnh, lớn nhanh, đẻ trứng to và nhiều?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Kĩ thuật</dc:title>
  <dc:creator>Nguyen Thanh Ha</dc:creator>
  <cp:lastModifiedBy>admin</cp:lastModifiedBy>
  <cp:revision>69</cp:revision>
  <dcterms:created xsi:type="dcterms:W3CDTF">2023-01-17T12:33:36Z</dcterms:created>
  <dcterms:modified xsi:type="dcterms:W3CDTF">2024-02-23T10:39:39Z</dcterms:modified>
</cp:coreProperties>
</file>