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4"/>
  </p:notesMasterIdLst>
  <p:sldIdLst>
    <p:sldId id="283" r:id="rId3"/>
    <p:sldId id="2007577124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57" r:id="rId13"/>
    <p:sldId id="2007577128" r:id="rId14"/>
    <p:sldId id="259" r:id="rId15"/>
    <p:sldId id="274" r:id="rId16"/>
    <p:sldId id="2007577125" r:id="rId17"/>
    <p:sldId id="2007577126" r:id="rId18"/>
    <p:sldId id="262" r:id="rId19"/>
    <p:sldId id="276" r:id="rId20"/>
    <p:sldId id="284" r:id="rId21"/>
    <p:sldId id="2007577127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3562"/>
    <a:srgbClr val="FF6600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8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27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9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30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6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28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9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09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0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4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51F5-DEA2-4DF3-8F1D-8765398098DC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6.png"/><Relationship Id="rId7" Type="http://schemas.openxmlformats.org/officeDocument/2006/relationships/slide" Target="slide7.xml"/><Relationship Id="rId12" Type="http://schemas.openxmlformats.org/officeDocument/2006/relationships/image" Target="../media/image48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2.jpg"/><Relationship Id="rId15" Type="http://schemas.openxmlformats.org/officeDocument/2006/relationships/image" Target="../media/image49.png"/><Relationship Id="rId23" Type="http://schemas.openxmlformats.org/officeDocument/2006/relationships/image" Target="../media/image50.GIF"/><Relationship Id="rId10" Type="http://schemas.openxmlformats.org/officeDocument/2006/relationships/slide" Target="slide8.xml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10.xml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21612" y="1145569"/>
            <a:ext cx="5319081" cy="430725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9151" y="3611206"/>
            <a:ext cx="3305865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vi-VN" sz="7200" b="1" dirty="0">
                <a:solidFill>
                  <a:srgbClr val="0000FF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Đạo đức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287977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10299" y="406683"/>
            <a:ext cx="10869817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prstTxWarp prst="textTriangle">
              <a:avLst>
                <a:gd name="adj" fmla="val 27737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  <a:endParaRPr kumimoji="0" lang="en-GB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14255" y="789708"/>
            <a:ext cx="795528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3382" y="2958124"/>
            <a:ext cx="901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06094" y="4173561"/>
            <a:ext cx="5112327" cy="2493811"/>
            <a:chOff x="6057208" y="3999064"/>
            <a:chExt cx="5112327" cy="2493811"/>
          </a:xfrm>
        </p:grpSpPr>
        <p:grpSp>
          <p:nvGrpSpPr>
            <p:cNvPr id="24" name="Group 23"/>
            <p:cNvGrpSpPr/>
            <p:nvPr/>
          </p:nvGrpSpPr>
          <p:grpSpPr>
            <a:xfrm>
              <a:off x="6057208" y="3999064"/>
              <a:ext cx="5112327" cy="2493811"/>
              <a:chOff x="6057208" y="3999064"/>
              <a:chExt cx="5112327" cy="249381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: Rounded Corners 19"/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: Rounded Corners 19"/>
              <p:cNvSpPr/>
              <p:nvPr/>
            </p:nvSpPr>
            <p:spPr>
              <a:xfrm>
                <a:off x="7375263" y="3999064"/>
                <a:ext cx="2700976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-1" fmla="*/ 0 w 5112327"/>
                  <a:gd name="connsiteY0-2" fmla="*/ 339443 h 2036618"/>
                  <a:gd name="connsiteX1-3" fmla="*/ 339443 w 5112327"/>
                  <a:gd name="connsiteY1-4" fmla="*/ 0 h 2036618"/>
                  <a:gd name="connsiteX2-5" fmla="*/ 4772884 w 5112327"/>
                  <a:gd name="connsiteY2-6" fmla="*/ 0 h 2036618"/>
                  <a:gd name="connsiteX3-7" fmla="*/ 5112327 w 5112327"/>
                  <a:gd name="connsiteY3-8" fmla="*/ 339443 h 2036618"/>
                  <a:gd name="connsiteX4-9" fmla="*/ 5112327 w 5112327"/>
                  <a:gd name="connsiteY4-10" fmla="*/ 1697175 h 2036618"/>
                  <a:gd name="connsiteX5-11" fmla="*/ 4772884 w 5112327"/>
                  <a:gd name="connsiteY5-12" fmla="*/ 2036618 h 2036618"/>
                  <a:gd name="connsiteX6-13" fmla="*/ 727370 w 5112327"/>
                  <a:gd name="connsiteY6-14" fmla="*/ 2008909 h 2036618"/>
                  <a:gd name="connsiteX7-15" fmla="*/ 0 w 5112327"/>
                  <a:gd name="connsiteY7-16" fmla="*/ 1697175 h 2036618"/>
                  <a:gd name="connsiteX8-17" fmla="*/ 0 w 5112327"/>
                  <a:gd name="connsiteY8-18" fmla="*/ 339443 h 2036618"/>
                  <a:gd name="connsiteX0-19" fmla="*/ 0 w 5112327"/>
                  <a:gd name="connsiteY0-20" fmla="*/ 339443 h 2036618"/>
                  <a:gd name="connsiteX1-21" fmla="*/ 339443 w 5112327"/>
                  <a:gd name="connsiteY1-22" fmla="*/ 0 h 2036618"/>
                  <a:gd name="connsiteX2-23" fmla="*/ 4772884 w 5112327"/>
                  <a:gd name="connsiteY2-24" fmla="*/ 0 h 2036618"/>
                  <a:gd name="connsiteX3-25" fmla="*/ 5112327 w 5112327"/>
                  <a:gd name="connsiteY3-26" fmla="*/ 339443 h 2036618"/>
                  <a:gd name="connsiteX4-27" fmla="*/ 5112327 w 5112327"/>
                  <a:gd name="connsiteY4-28" fmla="*/ 1697175 h 2036618"/>
                  <a:gd name="connsiteX5-29" fmla="*/ 4772884 w 5112327"/>
                  <a:gd name="connsiteY5-30" fmla="*/ 2036618 h 2036618"/>
                  <a:gd name="connsiteX6-31" fmla="*/ 727370 w 5112327"/>
                  <a:gd name="connsiteY6-32" fmla="*/ 2008909 h 2036618"/>
                  <a:gd name="connsiteX7-33" fmla="*/ 304800 w 5112327"/>
                  <a:gd name="connsiteY7-34" fmla="*/ 1627903 h 2036618"/>
                  <a:gd name="connsiteX8-35" fmla="*/ 0 w 5112327"/>
                  <a:gd name="connsiteY8-36" fmla="*/ 339443 h 2036618"/>
                  <a:gd name="connsiteX0-37" fmla="*/ 0 w 5112327"/>
                  <a:gd name="connsiteY0-38" fmla="*/ 339443 h 2008909"/>
                  <a:gd name="connsiteX1-39" fmla="*/ 339443 w 5112327"/>
                  <a:gd name="connsiteY1-40" fmla="*/ 0 h 2008909"/>
                  <a:gd name="connsiteX2-41" fmla="*/ 4772884 w 5112327"/>
                  <a:gd name="connsiteY2-42" fmla="*/ 0 h 2008909"/>
                  <a:gd name="connsiteX3-43" fmla="*/ 5112327 w 5112327"/>
                  <a:gd name="connsiteY3-44" fmla="*/ 339443 h 2008909"/>
                  <a:gd name="connsiteX4-45" fmla="*/ 5112327 w 5112327"/>
                  <a:gd name="connsiteY4-46" fmla="*/ 1697175 h 2008909"/>
                  <a:gd name="connsiteX5-47" fmla="*/ 4384956 w 5112327"/>
                  <a:gd name="connsiteY5-48" fmla="*/ 1995055 h 2008909"/>
                  <a:gd name="connsiteX6-49" fmla="*/ 727370 w 5112327"/>
                  <a:gd name="connsiteY6-50" fmla="*/ 2008909 h 2008909"/>
                  <a:gd name="connsiteX7-51" fmla="*/ 304800 w 5112327"/>
                  <a:gd name="connsiteY7-52" fmla="*/ 1627903 h 2008909"/>
                  <a:gd name="connsiteX8-53" fmla="*/ 0 w 5112327"/>
                  <a:gd name="connsiteY8-54" fmla="*/ 339443 h 2008909"/>
                  <a:gd name="connsiteX0-55" fmla="*/ 0 w 5112327"/>
                  <a:gd name="connsiteY0-56" fmla="*/ 339443 h 2008909"/>
                  <a:gd name="connsiteX1-57" fmla="*/ 339443 w 5112327"/>
                  <a:gd name="connsiteY1-58" fmla="*/ 0 h 2008909"/>
                  <a:gd name="connsiteX2-59" fmla="*/ 4772884 w 5112327"/>
                  <a:gd name="connsiteY2-60" fmla="*/ 0 h 2008909"/>
                  <a:gd name="connsiteX3-61" fmla="*/ 5112327 w 5112327"/>
                  <a:gd name="connsiteY3-62" fmla="*/ 339443 h 2008909"/>
                  <a:gd name="connsiteX4-63" fmla="*/ 4752108 w 5112327"/>
                  <a:gd name="connsiteY4-64" fmla="*/ 1600193 h 2008909"/>
                  <a:gd name="connsiteX5-65" fmla="*/ 4384956 w 5112327"/>
                  <a:gd name="connsiteY5-66" fmla="*/ 1995055 h 2008909"/>
                  <a:gd name="connsiteX6-67" fmla="*/ 727370 w 5112327"/>
                  <a:gd name="connsiteY6-68" fmla="*/ 2008909 h 2008909"/>
                  <a:gd name="connsiteX7-69" fmla="*/ 304800 w 5112327"/>
                  <a:gd name="connsiteY7-70" fmla="*/ 1627903 h 2008909"/>
                  <a:gd name="connsiteX8-71" fmla="*/ 0 w 5112327"/>
                  <a:gd name="connsiteY8-72" fmla="*/ 339443 h 2008909"/>
                  <a:gd name="connsiteX0-73" fmla="*/ 0 w 5112327"/>
                  <a:gd name="connsiteY0-74" fmla="*/ 339443 h 2008909"/>
                  <a:gd name="connsiteX1-75" fmla="*/ 339443 w 5112327"/>
                  <a:gd name="connsiteY1-76" fmla="*/ 0 h 2008909"/>
                  <a:gd name="connsiteX2-77" fmla="*/ 4772884 w 5112327"/>
                  <a:gd name="connsiteY2-78" fmla="*/ 0 h 2008909"/>
                  <a:gd name="connsiteX3-79" fmla="*/ 5112327 w 5112327"/>
                  <a:gd name="connsiteY3-80" fmla="*/ 339443 h 2008909"/>
                  <a:gd name="connsiteX4-81" fmla="*/ 4752108 w 5112327"/>
                  <a:gd name="connsiteY4-82" fmla="*/ 1600193 h 2008909"/>
                  <a:gd name="connsiteX5-83" fmla="*/ 4384956 w 5112327"/>
                  <a:gd name="connsiteY5-84" fmla="*/ 1995055 h 2008909"/>
                  <a:gd name="connsiteX6-85" fmla="*/ 727370 w 5112327"/>
                  <a:gd name="connsiteY6-86" fmla="*/ 2008909 h 2008909"/>
                  <a:gd name="connsiteX7-87" fmla="*/ 138545 w 5112327"/>
                  <a:gd name="connsiteY7-88" fmla="*/ 1655612 h 2008909"/>
                  <a:gd name="connsiteX8-89" fmla="*/ 0 w 5112327"/>
                  <a:gd name="connsiteY8-90" fmla="*/ 339443 h 20089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  <a:endParaRPr lang="en-US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37038" y="4693181"/>
              <a:ext cx="42893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8618" y="2945111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(S: 51)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9251" y="1211665"/>
            <a:ext cx="1551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/>
            <a:r>
              <a:rPr lang="en-US" sz="4000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2406" y="3577754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6272" y="547838"/>
            <a:ext cx="6144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9DE6D-3A07-4A27-4765-C9A2A51A3A25}"/>
              </a:ext>
            </a:extLst>
          </p:cNvPr>
          <p:cNvSpPr txBox="1"/>
          <p:nvPr/>
        </p:nvSpPr>
        <p:spPr>
          <a:xfrm>
            <a:off x="1061987" y="1409612"/>
            <a:ext cx="10376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Nêu được một số tình huống cần tìm kiếm sự hỗ trợ khi ở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Nêu được vì sao phải tìm kiếm sự hỗ trợ khi ở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Thực hiện được việc tìm kiếm sự hỗ trợ khi ở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Rèn năng lực điều chỉnh hành vi, phát triển bản thân, tìm hiểu và tham gia các hoạt động xã hội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Hình thành kĩ năng tự bảo vệ.</a:t>
            </a:r>
          </a:p>
        </p:txBody>
      </p:sp>
    </p:spTree>
    <p:extLst>
      <p:ext uri="{BB962C8B-B14F-4D97-AF65-F5344CB8AC3E}">
        <p14:creationId xmlns:p14="http://schemas.microsoft.com/office/powerpoint/2010/main" val="2293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557415"/>
            <a:ext cx="10956010" cy="8186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2" t="26609" r="68983" b="66336"/>
          <a:stretch>
            <a:fillRect/>
          </a:stretch>
        </p:blipFill>
        <p:spPr>
          <a:xfrm>
            <a:off x="463636" y="184075"/>
            <a:ext cx="3006012" cy="1103554"/>
          </a:xfrm>
          <a:prstGeom prst="rect">
            <a:avLst/>
          </a:prstGeom>
        </p:spPr>
      </p:pic>
      <p:pic>
        <p:nvPicPr>
          <p:cNvPr id="5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427544" y="2376054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7339085" y="2474818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482712" y="2361851"/>
            <a:ext cx="3389928" cy="395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62083" y="2165587"/>
            <a:ext cx="3389928" cy="41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3094805"/>
            <a:ext cx="4143375" cy="22955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923755" y="117060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061484" y="1346077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028646" y="1072939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727620" y="53453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609708" y="5601578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902805" y="541319"/>
            <a:ext cx="7298412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887217" y="374958"/>
            <a:ext cx="883403" cy="7594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3906 -0.1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7448 -0.093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0247 -0.1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  <p:bldP spid="16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127B9-108F-4101-7484-DBDF4F4D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11899564" cy="5124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FEF7E-F623-C361-3D50-D2100DAA2B9C}"/>
              </a:ext>
            </a:extLst>
          </p:cNvPr>
          <p:cNvSpPr txBox="1"/>
          <p:nvPr/>
        </p:nvSpPr>
        <p:spPr>
          <a:xfrm flipH="1">
            <a:off x="1600183" y="5868278"/>
            <a:ext cx="985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cháy to cần gọi ngay cho người lớn tới để xử lí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67076-ACEA-D7A7-A69A-9970797D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4" y="237786"/>
            <a:ext cx="4458322" cy="4858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A91D2-063B-2DC8-361F-AC7ACE632CA2}"/>
              </a:ext>
            </a:extLst>
          </p:cNvPr>
          <p:cNvSpPr txBox="1"/>
          <p:nvPr/>
        </p:nvSpPr>
        <p:spPr>
          <a:xfrm flipH="1">
            <a:off x="604828" y="5354297"/>
            <a:ext cx="471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bạn chảy máu cần gọi người lớn tới giúp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E808-B4A0-9DC7-439D-B484576D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436" y="826173"/>
            <a:ext cx="6856193" cy="409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14CA6-6616-F4F7-2853-871D2EA58643}"/>
              </a:ext>
            </a:extLst>
          </p:cNvPr>
          <p:cNvSpPr txBox="1"/>
          <p:nvPr/>
        </p:nvSpPr>
        <p:spPr>
          <a:xfrm flipH="1">
            <a:off x="5848330" y="5354297"/>
            <a:ext cx="598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ngay cho người lớn tới nhà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4229346" y="33570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Oval 4"/>
          <p:cNvSpPr/>
          <p:nvPr/>
        </p:nvSpPr>
        <p:spPr>
          <a:xfrm>
            <a:off x="3213758" y="207851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Diamond 20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5" y="3429000"/>
            <a:ext cx="4559483" cy="30767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2814" y="4275890"/>
            <a:ext cx="5057236" cy="1754326"/>
            <a:chOff x="811171" y="2290016"/>
            <a:chExt cx="5057236" cy="175432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201696" y="2290016"/>
              <a:ext cx="46667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Diamond 24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4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711" y="5719037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croll: Horizontal 14"/>
          <p:cNvSpPr/>
          <p:nvPr/>
        </p:nvSpPr>
        <p:spPr>
          <a:xfrm>
            <a:off x="125014" y="5675690"/>
            <a:ext cx="11596914" cy="104080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885600" y="99534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91446" y="922188"/>
            <a:ext cx="1066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0997" y="2050573"/>
            <a:ext cx="4893312" cy="2788303"/>
            <a:chOff x="1173890" y="1599671"/>
            <a:chExt cx="4893312" cy="2788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4231" y="1944287"/>
            <a:ext cx="4559483" cy="3076724"/>
            <a:chOff x="6834231" y="1466480"/>
            <a:chExt cx="4559483" cy="3076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997" y="4824304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5746" y="4976464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885600" y="1005590"/>
            <a:ext cx="94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4229346" y="306834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3213758" y="178976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-28875"/>
            <a:ext cx="2366547" cy="10577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0"/>
            <a:ext cx="12189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8" y="70748"/>
            <a:ext cx="6866593" cy="6214547"/>
          </a:xfrm>
          <a:prstGeom prst="rect">
            <a:avLst/>
          </a:prstGeom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696244" y="2824078"/>
            <a:ext cx="7427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8091" y="3428835"/>
            <a:ext cx="54036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nhắc nhở bạn bè, người thân tìm kiếm sự hỗ trợ khi cần thiết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6272" y="547838"/>
            <a:ext cx="6144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kern="1200" cap="none" spc="0" normalizeH="0" baseline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000" b="0" i="0" kern="1200" cap="none" spc="0" normalizeH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5000" b="0" i="0" kern="1200" cap="none" spc="0" normalizeH="0" baseline="0" noProof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9DE6D-3A07-4A27-4765-C9A2A51A3A25}"/>
              </a:ext>
            </a:extLst>
          </p:cNvPr>
          <p:cNvSpPr txBox="1"/>
          <p:nvPr/>
        </p:nvSpPr>
        <p:spPr>
          <a:xfrm>
            <a:off x="1061987" y="1409612"/>
            <a:ext cx="10376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+mj-lt"/>
              </a:rPr>
              <a:t>- Nêu được một số tình huống cần tìm kiếm sự hỗ trợ khi ở nhà.</a:t>
            </a:r>
          </a:p>
          <a:p>
            <a:r>
              <a:rPr lang="vi-VN" sz="3600" b="1">
                <a:latin typeface="+mj-lt"/>
              </a:rPr>
              <a:t>- Nêu được vì sao phải tìm kiếm sự hỗ trợ khi ở nhà.</a:t>
            </a:r>
          </a:p>
          <a:p>
            <a:r>
              <a:rPr lang="vi-VN" sz="3600" b="1">
                <a:latin typeface="+mj-lt"/>
              </a:rPr>
              <a:t>- Thực hiện được việc tìm kiếm sự hỗ trợ khi ở nhà.</a:t>
            </a:r>
          </a:p>
          <a:p>
            <a:r>
              <a:rPr lang="vi-VN" sz="3600" b="1">
                <a:latin typeface="+mj-lt"/>
              </a:rPr>
              <a:t>- Rèn năng lực điều chỉnh hành vi, phát triển bản thân, tìm hiểu và tham gia các hoạt động xã hội phù hợp.</a:t>
            </a:r>
          </a:p>
          <a:p>
            <a:r>
              <a:rPr lang="vi-VN" sz="3600" b="1">
                <a:latin typeface="+mj-lt"/>
              </a:rPr>
              <a:t>- Hình thành kĩ năng tự bảo vệ.</a:t>
            </a:r>
          </a:p>
        </p:txBody>
      </p:sp>
    </p:spTree>
    <p:extLst>
      <p:ext uri="{BB962C8B-B14F-4D97-AF65-F5344CB8AC3E}">
        <p14:creationId xmlns:p14="http://schemas.microsoft.com/office/powerpoint/2010/main" val="20284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ngoan, học giỏi.</a:t>
            </a:r>
            <a:endParaRPr lang="en-US" sz="7200" b="1" kern="10" dirty="0">
              <a:ln w="9525"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3810361"/>
            <a:ext cx="2176461" cy="3377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97193-5855-4E37-C2C6-F3916CCB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9813" y="2155729"/>
            <a:ext cx="5477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111E-6 L -3.33333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965" y="-356870"/>
            <a:ext cx="11084560" cy="583311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64DB-7669-F801-E4C8-737FF52F4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48952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28956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794" y="764249"/>
            <a:ext cx="887476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vượt qua sự lo lắng, sợ hãi. Em cần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cần làm gì 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iúp ta suy nghĩ rõ ràng và sáng tạo, dễ dàng thành cống 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1006</Words>
  <Application>Microsoft Office PowerPoint</Application>
  <PresentationFormat>Widescreen</PresentationFormat>
  <Paragraphs>181</Paragraphs>
  <Slides>21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.VnBlack</vt:lpstr>
      <vt:lpstr>Arial</vt:lpstr>
      <vt:lpstr>Arial-Rounded</vt:lpstr>
      <vt:lpstr>Calibri</vt:lpstr>
      <vt:lpstr>Calibri Light</vt:lpstr>
      <vt:lpstr>HP001 4 hàng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Nguyễn Thu Hường</cp:lastModifiedBy>
  <cp:revision>37</cp:revision>
  <dcterms:created xsi:type="dcterms:W3CDTF">2021-07-09T02:44:00Z</dcterms:created>
  <dcterms:modified xsi:type="dcterms:W3CDTF">2024-02-18T16:16:49Z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