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12192000" cy="6858000"/>
  <p:notesSz cx="12192000" cy="6858000"/>
  <p:embeddedFontLst>
    <p:embeddedFont>
      <p:font typeface="NDFTRH+#9Slide03Swiss721BlackCondensed"/>
      <p:regular r:id="rId32"/>
    </p:embeddedFont>
    <p:embeddedFont>
      <p:font typeface="TIETQR+#9Slide07Cadena"/>
      <p:regular r:id="rId33"/>
    </p:embeddedFont>
    <p:embeddedFont>
      <p:font typeface="DQEHIL+#9Slide07IcielKoni-Black"/>
      <p:regular r:id="rId34"/>
    </p:embeddedFont>
    <p:embeddedFont>
      <p:font typeface="IHESRP+ArialMT"/>
      <p:regular r:id="rId35"/>
    </p:embeddedFont>
    <p:embeddedFont>
      <p:font typeface="BPCHPV+TimesNewRomanPS-BoldMT"/>
      <p:regular r:id="rId36"/>
    </p:embeddedFont>
    <p:embeddedFont>
      <p:font typeface="IOVMCS+#9Slide03Swiss721BlackCondensed,Bold"/>
      <p:regular r:id="rId3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font" Target="fonts/font1.fntdata" /><Relationship Id="rId33" Type="http://schemas.openxmlformats.org/officeDocument/2006/relationships/font" Target="fonts/font2.fntdata" /><Relationship Id="rId34" Type="http://schemas.openxmlformats.org/officeDocument/2006/relationships/font" Target="fonts/font3.fntdata" /><Relationship Id="rId35" Type="http://schemas.openxmlformats.org/officeDocument/2006/relationships/font" Target="fonts/font4.fntdata" /><Relationship Id="rId36" Type="http://schemas.openxmlformats.org/officeDocument/2006/relationships/font" Target="fonts/font5.fntdata" /><Relationship Id="rId37" Type="http://schemas.openxmlformats.org/officeDocument/2006/relationships/font" Target="fonts/font6.fntdata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687603" y="979069"/>
            <a:ext cx="5479254" cy="21023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Hoạt</a:t>
            </a: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động</a:t>
            </a: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trải</a:t>
            </a: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nghiệm</a:t>
            </a:r>
          </a:p>
          <a:p>
            <a:pPr marL="1494727" marR="0">
              <a:lnSpc>
                <a:spcPts val="4167"/>
              </a:lnSpc>
              <a:spcBef>
                <a:spcPts val="2217"/>
              </a:spcBef>
              <a:spcAft>
                <a:spcPts val="0"/>
              </a:spcAft>
            </a:pPr>
            <a:r>
              <a:rPr dirty="0" sz="4000">
                <a:solidFill>
                  <a:srgbClr val="ff0000"/>
                </a:solidFill>
                <a:latin typeface="NDFTRH+#9Slide03Swiss721BlackCondensed"/>
                <a:cs typeface="NDFTRH+#9Slide03Swiss721BlackCondensed"/>
              </a:rPr>
              <a:t>BÀI</a:t>
            </a:r>
            <a:r>
              <a:rPr dirty="0" sz="4000">
                <a:solidFill>
                  <a:srgbClr val="ff0000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4000">
                <a:solidFill>
                  <a:srgbClr val="ff0000"/>
                </a:solidFill>
                <a:latin typeface="NDFTRH+#9Slide03Swiss721BlackCondensed"/>
                <a:cs typeface="NDFTRH+#9Slide03Swiss721BlackCondensed"/>
              </a:rPr>
              <a:t>28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19483" y="2685764"/>
            <a:ext cx="8051736" cy="5203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92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0">
                <a:solidFill>
                  <a:srgbClr val="ffc000"/>
                </a:solidFill>
                <a:latin typeface="TIETQR+#9Slide07Cadena"/>
                <a:cs typeface="TIETQR+#9Slide07Cadena"/>
              </a:rPr>
              <a:t>Cảnh</a:t>
            </a:r>
            <a:r>
              <a:rPr dirty="0" sz="11500">
                <a:solidFill>
                  <a:srgbClr val="ffc000"/>
                </a:solidFill>
                <a:latin typeface="TIETQR+#9Slide07Cadena"/>
                <a:cs typeface="TIETQR+#9Slide07Cadena"/>
              </a:rPr>
              <a:t> </a:t>
            </a:r>
            <a:r>
              <a:rPr dirty="0" sz="11500">
                <a:solidFill>
                  <a:srgbClr val="ffc000"/>
                </a:solidFill>
                <a:latin typeface="TIETQR+#9Slide07Cadena"/>
                <a:cs typeface="TIETQR+#9Slide07Cadena"/>
              </a:rPr>
              <a:t>đẹp</a:t>
            </a:r>
          </a:p>
          <a:p>
            <a:pPr marL="608046" marR="0">
              <a:lnSpc>
                <a:spcPts val="9924"/>
              </a:lnSpc>
              <a:spcBef>
                <a:spcPts val="3875"/>
              </a:spcBef>
              <a:spcAft>
                <a:spcPts val="0"/>
              </a:spcAft>
            </a:pPr>
            <a:r>
              <a:rPr dirty="0" sz="11500">
                <a:solidFill>
                  <a:srgbClr val="ffc000"/>
                </a:solidFill>
                <a:latin typeface="TIETQR+#9Slide07Cadena"/>
                <a:cs typeface="TIETQR+#9Slide07Cadena"/>
              </a:rPr>
              <a:t>quê</a:t>
            </a:r>
            <a:r>
              <a:rPr dirty="0" sz="11500">
                <a:solidFill>
                  <a:srgbClr val="ffc000"/>
                </a:solidFill>
                <a:latin typeface="TIETQR+#9Slide07Cadena"/>
                <a:cs typeface="TIETQR+#9Slide07Cadena"/>
              </a:rPr>
              <a:t> </a:t>
            </a:r>
            <a:r>
              <a:rPr dirty="0" sz="11500">
                <a:solidFill>
                  <a:srgbClr val="ffc000"/>
                </a:solidFill>
                <a:latin typeface="TIETQR+#9Slide07Cadena"/>
                <a:cs typeface="TIETQR+#9Slide07Cadena"/>
              </a:rPr>
              <a:t>em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79451" y="1091096"/>
            <a:ext cx="7276088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Đoán</a:t>
            </a: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tên</a:t>
            </a: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cảnh</a:t>
            </a: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đẹp</a:t>
            </a: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quê</a:t>
            </a: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hương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10942" y="2266896"/>
            <a:ext cx="6328517" cy="26108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mbria"/>
                <a:cs typeface="Cambria"/>
              </a:rPr>
              <a:t>Học</a:t>
            </a:r>
            <a:r>
              <a:rPr dirty="0" sz="2800" spc="526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mbria"/>
                <a:cs typeface="Cambria"/>
              </a:rPr>
              <a:t>sinh</a:t>
            </a:r>
            <a:r>
              <a:rPr dirty="0" sz="2800" spc="518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mbria"/>
                <a:cs typeface="Cambria"/>
              </a:rPr>
              <a:t>mô</a:t>
            </a:r>
            <a:r>
              <a:rPr dirty="0" sz="2800" spc="514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mbria"/>
                <a:cs typeface="Cambria"/>
              </a:rPr>
              <a:t>tả</a:t>
            </a:r>
            <a:r>
              <a:rPr dirty="0" sz="2800" spc="517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mbria"/>
                <a:cs typeface="Cambria"/>
              </a:rPr>
              <a:t>những</a:t>
            </a:r>
            <a:r>
              <a:rPr dirty="0" sz="2800" spc="509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mbria"/>
                <a:cs typeface="Cambria"/>
              </a:rPr>
              <a:t>cảnh</a:t>
            </a:r>
            <a:r>
              <a:rPr dirty="0" sz="2800" spc="521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mbria"/>
                <a:cs typeface="Cambria"/>
              </a:rPr>
              <a:t>đẹp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mbria"/>
                <a:cs typeface="Cambria"/>
              </a:rPr>
              <a:t>nổi</a:t>
            </a:r>
            <a:r>
              <a:rPr dirty="0" sz="2800" spc="95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mbria"/>
                <a:cs typeface="Cambria"/>
              </a:rPr>
              <a:t>tiếng</a:t>
            </a:r>
            <a:r>
              <a:rPr dirty="0" sz="2800" spc="90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mbria"/>
                <a:cs typeface="Cambria"/>
              </a:rPr>
              <a:t>ở</a:t>
            </a:r>
            <a:r>
              <a:rPr dirty="0" sz="2800" spc="95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mbria"/>
                <a:cs typeface="Cambria"/>
              </a:rPr>
              <a:t>quê</a:t>
            </a:r>
            <a:r>
              <a:rPr dirty="0" sz="2800" spc="94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mbria"/>
                <a:cs typeface="Cambria"/>
              </a:rPr>
              <a:t>hương</a:t>
            </a:r>
            <a:r>
              <a:rPr dirty="0" sz="2800" spc="65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mbria"/>
                <a:cs typeface="Cambria"/>
              </a:rPr>
              <a:t>mình</a:t>
            </a:r>
            <a:r>
              <a:rPr dirty="0" sz="2800" spc="89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mbria"/>
                <a:cs typeface="Cambria"/>
              </a:rPr>
              <a:t>bằng</a:t>
            </a:r>
          </a:p>
          <a:p>
            <a:pPr marL="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mbria"/>
                <a:cs typeface="Cambria"/>
              </a:rPr>
              <a:t>cách</a:t>
            </a:r>
            <a:r>
              <a:rPr dirty="0" sz="2800" spc="-98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mbria"/>
                <a:cs typeface="Cambria"/>
              </a:rPr>
              <a:t>nêunhững</a:t>
            </a:r>
            <a:r>
              <a:rPr dirty="0" sz="2800" spc="-107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mbria"/>
                <a:cs typeface="Cambria"/>
              </a:rPr>
              <a:t>đặc</a:t>
            </a:r>
            <a:r>
              <a:rPr dirty="0" sz="2800" spc="-104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mbria"/>
                <a:cs typeface="Cambria"/>
              </a:rPr>
              <a:t>điểm</a:t>
            </a:r>
            <a:r>
              <a:rPr dirty="0" sz="2800" spc="-111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mbria"/>
                <a:cs typeface="Cambria"/>
              </a:rPr>
              <a:t>của</a:t>
            </a:r>
            <a:r>
              <a:rPr dirty="0" sz="2800" spc="-101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mbria"/>
                <a:cs typeface="Cambria"/>
              </a:rPr>
              <a:t>cảnh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mbria"/>
                <a:cs typeface="Cambria"/>
              </a:rPr>
              <a:t>đẹp</a:t>
            </a:r>
            <a:r>
              <a:rPr dirty="0" sz="2800" spc="231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mbria"/>
                <a:cs typeface="Cambria"/>
              </a:rPr>
              <a:t>đó</a:t>
            </a:r>
            <a:r>
              <a:rPr dirty="0" sz="2800" spc="230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mbria"/>
                <a:cs typeface="Cambria"/>
              </a:rPr>
              <a:t>hoặc</a:t>
            </a:r>
            <a:r>
              <a:rPr dirty="0" sz="2800" spc="235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mbria"/>
                <a:cs typeface="Cambria"/>
              </a:rPr>
              <a:t>đưa</a:t>
            </a:r>
            <a:r>
              <a:rPr dirty="0" sz="2800" spc="223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mbria"/>
                <a:cs typeface="Cambria"/>
              </a:rPr>
              <a:t>tranh</a:t>
            </a:r>
            <a:r>
              <a:rPr dirty="0" sz="2800" spc="178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mbria"/>
                <a:cs typeface="Cambria"/>
              </a:rPr>
              <a:t>giới</a:t>
            </a:r>
            <a:r>
              <a:rPr dirty="0" sz="2800" spc="207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mbria"/>
                <a:cs typeface="Cambria"/>
              </a:rPr>
              <a:t>thiệu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mbria"/>
                <a:cs typeface="Cambria"/>
              </a:rPr>
              <a:t>cho</a:t>
            </a:r>
            <a:r>
              <a:rPr dirty="0" sz="2800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mbria"/>
                <a:cs typeface="Cambria"/>
              </a:rPr>
              <a:t>các</a:t>
            </a:r>
            <a:r>
              <a:rPr dirty="0" sz="2800" spc="13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mbria"/>
                <a:cs typeface="Cambria"/>
              </a:rPr>
              <a:t>bạn</a:t>
            </a:r>
            <a:r>
              <a:rPr dirty="0" sz="2800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mbria"/>
                <a:cs typeface="Cambria"/>
              </a:rPr>
              <a:t>cùng</a:t>
            </a:r>
            <a:r>
              <a:rPr dirty="0" sz="2800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mbria"/>
                <a:cs typeface="Cambria"/>
              </a:rPr>
              <a:t>đoán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79451" y="1091096"/>
            <a:ext cx="7276088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Đoán</a:t>
            </a: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tên</a:t>
            </a: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cảnh</a:t>
            </a: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đẹp</a:t>
            </a: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quê</a:t>
            </a: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hương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79451" y="1091096"/>
            <a:ext cx="7276088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Đoán</a:t>
            </a: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tên</a:t>
            </a: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cảnh</a:t>
            </a: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đẹp</a:t>
            </a: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quê</a:t>
            </a: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hương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79451" y="1091096"/>
            <a:ext cx="7276088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Đoán</a:t>
            </a: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tên</a:t>
            </a: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cảnh</a:t>
            </a: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đẹp</a:t>
            </a: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quê</a:t>
            </a: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hương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21985" y="5844195"/>
            <a:ext cx="4457040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BPCHPV+TimesNewRomanPS-BoldMT"/>
                <a:cs typeface="BPCHPV+TimesNewRomanPS-BoldMT"/>
              </a:rPr>
              <a:t>Văn</a:t>
            </a:r>
            <a:r>
              <a:rPr dirty="0" sz="2800" b="1">
                <a:solidFill>
                  <a:srgbClr val="000000"/>
                </a:solidFill>
                <a:latin typeface="BPCHPV+TimesNewRomanPS-BoldMT"/>
                <a:cs typeface="BPCHPV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BPCHPV+TimesNewRomanPS-BoldMT"/>
                <a:cs typeface="BPCHPV+TimesNewRomanPS-BoldMT"/>
              </a:rPr>
              <a:t>miếu-Quốc</a:t>
            </a:r>
            <a:r>
              <a:rPr dirty="0" sz="2800" b="1">
                <a:solidFill>
                  <a:srgbClr val="000000"/>
                </a:solidFill>
                <a:latin typeface="BPCHPV+TimesNewRomanPS-BoldMT"/>
                <a:cs typeface="BPCHPV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BPCHPV+TimesNewRomanPS-BoldMT"/>
                <a:cs typeface="BPCHPV+TimesNewRomanPS-BoldMT"/>
              </a:rPr>
              <a:t>Tử</a:t>
            </a:r>
            <a:r>
              <a:rPr dirty="0" sz="2800" b="1">
                <a:solidFill>
                  <a:srgbClr val="000000"/>
                </a:solidFill>
                <a:latin typeface="BPCHPV+TimesNewRomanPS-BoldMT"/>
                <a:cs typeface="BPCHPV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BPCHPV+TimesNewRomanPS-BoldMT"/>
                <a:cs typeface="BPCHPV+TimesNewRomanPS-BoldMT"/>
              </a:rPr>
              <a:t>Giám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79451" y="1091096"/>
            <a:ext cx="7276088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Đoán</a:t>
            </a: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tên</a:t>
            </a: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cảnh</a:t>
            </a: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đẹp</a:t>
            </a: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quê</a:t>
            </a: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4000">
                <a:solidFill>
                  <a:srgbClr val="ffffff"/>
                </a:solidFill>
                <a:latin typeface="NDFTRH+#9Slide03Swiss721BlackCondensed"/>
                <a:cs typeface="NDFTRH+#9Slide03Swiss721BlackCondensed"/>
              </a:rPr>
              <a:t>hương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35629" y="5844195"/>
            <a:ext cx="1984905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BPCHPV+TimesNewRomanPS-BoldMT"/>
                <a:cs typeface="BPCHPV+TimesNewRomanPS-BoldMT"/>
              </a:rPr>
              <a:t>Lăng</a:t>
            </a:r>
            <a:r>
              <a:rPr dirty="0" sz="2800" b="1">
                <a:solidFill>
                  <a:srgbClr val="000000"/>
                </a:solidFill>
                <a:latin typeface="BPCHPV+TimesNewRomanPS-BoldMT"/>
                <a:cs typeface="BPCHPV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BPCHPV+TimesNewRomanPS-BoldMT"/>
                <a:cs typeface="BPCHPV+TimesNewRomanPS-BoldMT"/>
              </a:rPr>
              <a:t>Bác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07788" y="3037364"/>
            <a:ext cx="9990781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Kể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tên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những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cảnh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đẹp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của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thủ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đô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Hà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Nội.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49844" y="2382044"/>
            <a:ext cx="10123980" cy="33567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0031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Mỗi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địa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phương,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miền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quê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đều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có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những</a:t>
            </a:r>
          </a:p>
          <a:p>
            <a:pPr marL="23018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danh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lam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thắng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cảnh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của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mình.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Em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sống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ở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nơi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nào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thì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cần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hiểu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về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phong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cảnh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của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nơi</a:t>
            </a:r>
          </a:p>
          <a:p>
            <a:pPr marL="299243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đó.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Chúng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ta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rất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tự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hào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về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cảnh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đẹp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của</a:t>
            </a:r>
          </a:p>
          <a:p>
            <a:pPr marL="3209925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quê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hương.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24283" y="1815379"/>
            <a:ext cx="6636990" cy="57027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3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0" b="1">
                <a:solidFill>
                  <a:srgbClr val="c00000"/>
                </a:solidFill>
                <a:latin typeface="DQEHIL+#9Slide07IcielKoni-Black"/>
                <a:cs typeface="DQEHIL+#9Slide07IcielKoni-Black"/>
              </a:rPr>
              <a:t>Khám</a:t>
            </a:r>
          </a:p>
          <a:p>
            <a:pPr marL="787400" marR="0">
              <a:lnSpc>
                <a:spcPts val="12503"/>
              </a:lnSpc>
              <a:spcBef>
                <a:spcPts val="1896"/>
              </a:spcBef>
              <a:spcAft>
                <a:spcPts val="0"/>
              </a:spcAft>
            </a:pPr>
            <a:r>
              <a:rPr dirty="0" sz="12000" b="1">
                <a:solidFill>
                  <a:srgbClr val="c00000"/>
                </a:solidFill>
                <a:latin typeface="DQEHIL+#9Slide07IcielKoni-Black"/>
                <a:cs typeface="DQEHIL+#9Slide07IcielKoni-Black"/>
              </a:rPr>
              <a:t>phá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04143" y="1048137"/>
            <a:ext cx="11094284" cy="19667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224e4a"/>
                </a:solidFill>
                <a:latin typeface="NDFTRH+#9Slide03Swiss721BlackCondensed"/>
                <a:cs typeface="NDFTRH+#9Slide03Swiss721BlackCondensed"/>
              </a:rPr>
              <a:t>Xây</a:t>
            </a:r>
            <a:r>
              <a:rPr dirty="0" sz="3200" spc="10">
                <a:solidFill>
                  <a:srgbClr val="224e4a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3200">
                <a:solidFill>
                  <a:srgbClr val="224e4a"/>
                </a:solidFill>
                <a:latin typeface="NDFTRH+#9Slide03Swiss721BlackCondensed"/>
                <a:cs typeface="NDFTRH+#9Slide03Swiss721BlackCondensed"/>
              </a:rPr>
              <a:t>dựng</a:t>
            </a:r>
            <a:r>
              <a:rPr dirty="0" sz="3200">
                <a:solidFill>
                  <a:srgbClr val="224e4a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3200">
                <a:solidFill>
                  <a:srgbClr val="224e4a"/>
                </a:solidFill>
                <a:latin typeface="NDFTRH+#9Slide03Swiss721BlackCondensed"/>
                <a:cs typeface="NDFTRH+#9Slide03Swiss721BlackCondensed"/>
              </a:rPr>
              <a:t>kế</a:t>
            </a:r>
            <a:r>
              <a:rPr dirty="0" sz="3200">
                <a:solidFill>
                  <a:srgbClr val="224e4a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3200">
                <a:solidFill>
                  <a:srgbClr val="224e4a"/>
                </a:solidFill>
                <a:latin typeface="NDFTRH+#9Slide03Swiss721BlackCondensed"/>
                <a:cs typeface="NDFTRH+#9Slide03Swiss721BlackCondensed"/>
              </a:rPr>
              <a:t>hoạch</a:t>
            </a:r>
            <a:r>
              <a:rPr dirty="0" sz="3200">
                <a:solidFill>
                  <a:srgbClr val="224e4a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3200">
                <a:solidFill>
                  <a:srgbClr val="224e4a"/>
                </a:solidFill>
                <a:latin typeface="NDFTRH+#9Slide03Swiss721BlackCondensed"/>
                <a:cs typeface="NDFTRH+#9Slide03Swiss721BlackCondensed"/>
              </a:rPr>
              <a:t>tham</a:t>
            </a:r>
            <a:r>
              <a:rPr dirty="0" sz="3200">
                <a:solidFill>
                  <a:srgbClr val="224e4a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3200">
                <a:solidFill>
                  <a:srgbClr val="224e4a"/>
                </a:solidFill>
                <a:latin typeface="NDFTRH+#9Slide03Swiss721BlackCondensed"/>
                <a:cs typeface="NDFTRH+#9Slide03Swiss721BlackCondensed"/>
              </a:rPr>
              <a:t>quan</a:t>
            </a:r>
            <a:r>
              <a:rPr dirty="0" sz="3200">
                <a:solidFill>
                  <a:srgbClr val="224e4a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3200">
                <a:solidFill>
                  <a:srgbClr val="224e4a"/>
                </a:solidFill>
                <a:latin typeface="NDFTRH+#9Slide03Swiss721BlackCondensed"/>
                <a:cs typeface="NDFTRH+#9Slide03Swiss721BlackCondensed"/>
              </a:rPr>
              <a:t>một</a:t>
            </a:r>
            <a:r>
              <a:rPr dirty="0" sz="3200">
                <a:solidFill>
                  <a:srgbClr val="224e4a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3200">
                <a:solidFill>
                  <a:srgbClr val="224e4a"/>
                </a:solidFill>
                <a:latin typeface="NDFTRH+#9Slide03Swiss721BlackCondensed"/>
                <a:cs typeface="NDFTRH+#9Slide03Swiss721BlackCondensed"/>
              </a:rPr>
              <a:t>cảnh</a:t>
            </a:r>
            <a:r>
              <a:rPr dirty="0" sz="3200">
                <a:solidFill>
                  <a:srgbClr val="224e4a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3200">
                <a:solidFill>
                  <a:srgbClr val="224e4a"/>
                </a:solidFill>
                <a:latin typeface="NDFTRH+#9Slide03Swiss721BlackCondensed"/>
                <a:cs typeface="NDFTRH+#9Slide03Swiss721BlackCondensed"/>
              </a:rPr>
              <a:t>đẹp</a:t>
            </a:r>
            <a:r>
              <a:rPr dirty="0" sz="3200">
                <a:solidFill>
                  <a:srgbClr val="224e4a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3200">
                <a:solidFill>
                  <a:srgbClr val="224e4a"/>
                </a:solidFill>
                <a:latin typeface="NDFTRH+#9Slide03Swiss721BlackCondensed"/>
                <a:cs typeface="NDFTRH+#9Slide03Swiss721BlackCondensed"/>
              </a:rPr>
              <a:t>quê</a:t>
            </a:r>
            <a:r>
              <a:rPr dirty="0" sz="3200">
                <a:solidFill>
                  <a:srgbClr val="224e4a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3200">
                <a:solidFill>
                  <a:srgbClr val="224e4a"/>
                </a:solidFill>
                <a:latin typeface="NDFTRH+#9Slide03Swiss721BlackCondensed"/>
                <a:cs typeface="NDFTRH+#9Slide03Swiss721BlackCondensed"/>
              </a:rPr>
              <a:t>hương</a:t>
            </a:r>
          </a:p>
          <a:p>
            <a:pPr marL="6685331" marR="0">
              <a:lnSpc>
                <a:spcPts val="3334"/>
              </a:lnSpc>
              <a:spcBef>
                <a:spcPts val="4067"/>
              </a:spcBef>
              <a:spcAft>
                <a:spcPts val="0"/>
              </a:spcAft>
            </a:pPr>
            <a:r>
              <a:rPr dirty="0" sz="3200">
                <a:solidFill>
                  <a:srgbClr val="c00000"/>
                </a:solidFill>
                <a:latin typeface="NDFTRH+#9Slide03Swiss721BlackCondensed"/>
                <a:cs typeface="NDFTRH+#9Slide03Swiss721BlackCondensed"/>
              </a:rPr>
              <a:t>Thảo</a:t>
            </a:r>
            <a:r>
              <a:rPr dirty="0" sz="3200">
                <a:solidFill>
                  <a:srgbClr val="c00000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3200">
                <a:solidFill>
                  <a:srgbClr val="c00000"/>
                </a:solidFill>
                <a:latin typeface="NDFTRH+#9Slide03Swiss721BlackCondensed"/>
                <a:cs typeface="NDFTRH+#9Slide03Swiss721BlackCondensed"/>
              </a:rPr>
              <a:t>luận</a:t>
            </a:r>
            <a:r>
              <a:rPr dirty="0" sz="3200">
                <a:solidFill>
                  <a:srgbClr val="c00000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3200">
                <a:solidFill>
                  <a:srgbClr val="c00000"/>
                </a:solidFill>
                <a:latin typeface="NDFTRH+#9Slide03Swiss721BlackCondensed"/>
                <a:cs typeface="NDFTRH+#9Slide03Swiss721BlackCondensed"/>
              </a:rPr>
              <a:t>theo</a:t>
            </a:r>
            <a:r>
              <a:rPr dirty="0" sz="3200">
                <a:solidFill>
                  <a:srgbClr val="c00000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3200">
                <a:solidFill>
                  <a:srgbClr val="c00000"/>
                </a:solidFill>
                <a:latin typeface="NDFTRH+#9Slide03Swiss721BlackCondensed"/>
                <a:cs typeface="NDFTRH+#9Slide03Swiss721BlackCondensed"/>
              </a:rPr>
              <a:t>tổ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01121" y="2544011"/>
            <a:ext cx="6585656" cy="1757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2317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Các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em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hãy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chọn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ra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một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địa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điểm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tham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quan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ở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quê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hương</a:t>
            </a:r>
            <a:r>
              <a:rPr dirty="0" sz="2800" spc="614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mà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các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em</a:t>
            </a:r>
          </a:p>
          <a:p>
            <a:pPr marL="1796752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muốn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đi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nhất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06558" y="4644698"/>
            <a:ext cx="6093834" cy="13306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Hãy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mô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tả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những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hoạt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động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mà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e</a:t>
            </a:r>
          </a:p>
          <a:p>
            <a:pPr marL="77145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muốn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làm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tại</a:t>
            </a:r>
            <a:r>
              <a:rPr dirty="0" sz="2800" spc="-16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địa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điểm</a:t>
            </a:r>
            <a:r>
              <a:rPr dirty="0" sz="2800" spc="28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đó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34747" y="1368221"/>
            <a:ext cx="4498227" cy="1097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2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 b="1" i="1">
                <a:solidFill>
                  <a:srgbClr val="224e4a"/>
                </a:solidFill>
                <a:latin typeface="Cambria"/>
                <a:cs typeface="Cambria"/>
              </a:rPr>
              <a:t>TIÊU</a:t>
            </a:r>
            <a:r>
              <a:rPr dirty="0" sz="3400" spc="14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3400" b="1" i="1">
                <a:solidFill>
                  <a:srgbClr val="224e4a"/>
                </a:solidFill>
                <a:latin typeface="Cambria"/>
                <a:cs typeface="Cambria"/>
              </a:rPr>
              <a:t>CHÍ</a:t>
            </a:r>
            <a:r>
              <a:rPr dirty="0" sz="34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3400" b="1" i="1">
                <a:solidFill>
                  <a:srgbClr val="224e4a"/>
                </a:solidFill>
                <a:latin typeface="Cambria"/>
                <a:cs typeface="Cambria"/>
              </a:rPr>
              <a:t>LỰA</a:t>
            </a:r>
            <a:r>
              <a:rPr dirty="0" sz="34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3400" b="1" i="1">
                <a:solidFill>
                  <a:srgbClr val="224e4a"/>
                </a:solidFill>
                <a:latin typeface="Cambria"/>
                <a:cs typeface="Cambria"/>
              </a:rPr>
              <a:t>CHỌN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17668" y="2663403"/>
            <a:ext cx="9971756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385624"/>
                </a:solidFill>
                <a:latin typeface="NDFTRH+#9Slide03Swiss721BlackCondensed"/>
                <a:cs typeface="NDFTRH+#9Slide03Swiss721BlackCondensed"/>
              </a:rPr>
              <a:t>Địa</a:t>
            </a:r>
            <a:r>
              <a:rPr dirty="0" sz="2800">
                <a:solidFill>
                  <a:srgbClr val="385624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2800">
                <a:solidFill>
                  <a:srgbClr val="385624"/>
                </a:solidFill>
                <a:latin typeface="NDFTRH+#9Slide03Swiss721BlackCondensed"/>
                <a:cs typeface="NDFTRH+#9Slide03Swiss721BlackCondensed"/>
              </a:rPr>
              <a:t>điểm</a:t>
            </a:r>
            <a:r>
              <a:rPr dirty="0" sz="2800">
                <a:solidFill>
                  <a:srgbClr val="385624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2800">
                <a:solidFill>
                  <a:srgbClr val="385624"/>
                </a:solidFill>
                <a:latin typeface="NDFTRH+#9Slide03Swiss721BlackCondensed"/>
                <a:cs typeface="NDFTRH+#9Slide03Swiss721BlackCondensed"/>
              </a:rPr>
              <a:t>không</a:t>
            </a:r>
            <a:r>
              <a:rPr dirty="0" sz="2800">
                <a:solidFill>
                  <a:srgbClr val="385624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2800">
                <a:solidFill>
                  <a:srgbClr val="385624"/>
                </a:solidFill>
                <a:latin typeface="NDFTRH+#9Slide03Swiss721BlackCondensed"/>
                <a:cs typeface="NDFTRH+#9Slide03Swiss721BlackCondensed"/>
              </a:rPr>
              <a:t>quá</a:t>
            </a:r>
            <a:r>
              <a:rPr dirty="0" sz="2800">
                <a:solidFill>
                  <a:srgbClr val="385624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2800">
                <a:solidFill>
                  <a:srgbClr val="385624"/>
                </a:solidFill>
                <a:latin typeface="NDFTRH+#9Slide03Swiss721BlackCondensed"/>
                <a:cs typeface="NDFTRH+#9Slide03Swiss721BlackCondensed"/>
              </a:rPr>
              <a:t>xa,</a:t>
            </a:r>
            <a:r>
              <a:rPr dirty="0" sz="2800">
                <a:solidFill>
                  <a:srgbClr val="385624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2800">
                <a:solidFill>
                  <a:srgbClr val="385624"/>
                </a:solidFill>
                <a:latin typeface="NDFTRH+#9Slide03Swiss721BlackCondensed"/>
                <a:cs typeface="NDFTRH+#9Slide03Swiss721BlackCondensed"/>
              </a:rPr>
              <a:t>đi</a:t>
            </a:r>
            <a:r>
              <a:rPr dirty="0" sz="2800">
                <a:solidFill>
                  <a:srgbClr val="385624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2800">
                <a:solidFill>
                  <a:srgbClr val="385624"/>
                </a:solidFill>
                <a:latin typeface="NDFTRH+#9Slide03Swiss721BlackCondensed"/>
                <a:cs typeface="NDFTRH+#9Slide03Swiss721BlackCondensed"/>
              </a:rPr>
              <a:t>xe</a:t>
            </a:r>
            <a:r>
              <a:rPr dirty="0" sz="2800">
                <a:solidFill>
                  <a:srgbClr val="385624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2800">
                <a:solidFill>
                  <a:srgbClr val="385624"/>
                </a:solidFill>
                <a:latin typeface="NDFTRH+#9Slide03Swiss721BlackCondensed"/>
                <a:cs typeface="NDFTRH+#9Slide03Swiss721BlackCondensed"/>
              </a:rPr>
              <a:t>trong</a:t>
            </a:r>
            <a:r>
              <a:rPr dirty="0" sz="2800">
                <a:solidFill>
                  <a:srgbClr val="385624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2800">
                <a:solidFill>
                  <a:srgbClr val="385624"/>
                </a:solidFill>
                <a:latin typeface="NDFTRH+#9Slide03Swiss721BlackCondensed"/>
                <a:cs typeface="NDFTRH+#9Slide03Swiss721BlackCondensed"/>
              </a:rPr>
              <a:t>khoảng</a:t>
            </a:r>
            <a:r>
              <a:rPr dirty="0" sz="2800">
                <a:solidFill>
                  <a:srgbClr val="385624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2800">
                <a:solidFill>
                  <a:srgbClr val="385624"/>
                </a:solidFill>
                <a:latin typeface="NDFTRH+#9Slide03Swiss721BlackCondensed"/>
                <a:cs typeface="NDFTRH+#9Slide03Swiss721BlackCondensed"/>
              </a:rPr>
              <a:t>30</a:t>
            </a:r>
            <a:r>
              <a:rPr dirty="0" sz="2800">
                <a:solidFill>
                  <a:srgbClr val="385624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2800">
                <a:solidFill>
                  <a:srgbClr val="385624"/>
                </a:solidFill>
                <a:latin typeface="NDFTRH+#9Slide03Swiss721BlackCondensed"/>
                <a:cs typeface="NDFTRH+#9Slide03Swiss721BlackCondensed"/>
              </a:rPr>
              <a:t>đến</a:t>
            </a:r>
            <a:r>
              <a:rPr dirty="0" sz="2800">
                <a:solidFill>
                  <a:srgbClr val="385624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2800">
                <a:solidFill>
                  <a:srgbClr val="385624"/>
                </a:solidFill>
                <a:latin typeface="NDFTRH+#9Slide03Swiss721BlackCondensed"/>
                <a:cs typeface="NDFTRH+#9Slide03Swiss721BlackCondensed"/>
              </a:rPr>
              <a:t>45</a:t>
            </a:r>
            <a:r>
              <a:rPr dirty="0" sz="2800">
                <a:solidFill>
                  <a:srgbClr val="385624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2800">
                <a:solidFill>
                  <a:srgbClr val="385624"/>
                </a:solidFill>
                <a:latin typeface="NDFTRH+#9Slide03Swiss721BlackCondensed"/>
                <a:cs typeface="NDFTRH+#9Slide03Swiss721BlackCondensed"/>
              </a:rPr>
              <a:t>phút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020717" y="2879298"/>
            <a:ext cx="835620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IHESRP+ArialMT"/>
                <a:cs typeface="IHESRP+ArialMT"/>
              </a:rPr>
              <a:t>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98852" y="4268172"/>
            <a:ext cx="9539812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385624"/>
                </a:solidFill>
                <a:latin typeface="NDFTRH+#9Slide03Swiss721BlackCondensed"/>
                <a:cs typeface="NDFTRH+#9Slide03Swiss721BlackCondensed"/>
              </a:rPr>
              <a:t>An</a:t>
            </a:r>
            <a:r>
              <a:rPr dirty="0" sz="2800">
                <a:solidFill>
                  <a:srgbClr val="385624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2800">
                <a:solidFill>
                  <a:srgbClr val="385624"/>
                </a:solidFill>
                <a:latin typeface="NDFTRH+#9Slide03Swiss721BlackCondensed"/>
                <a:cs typeface="NDFTRH+#9Slide03Swiss721BlackCondensed"/>
              </a:rPr>
              <a:t>toàn</a:t>
            </a:r>
            <a:r>
              <a:rPr dirty="0" sz="2800">
                <a:solidFill>
                  <a:srgbClr val="385624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2800">
                <a:solidFill>
                  <a:srgbClr val="385624"/>
                </a:solidFill>
                <a:latin typeface="NDFTRH+#9Slide03Swiss721BlackCondensed"/>
                <a:cs typeface="NDFTRH+#9Slide03Swiss721BlackCondensed"/>
              </a:rPr>
              <a:t>cho</a:t>
            </a:r>
            <a:r>
              <a:rPr dirty="0" sz="2800">
                <a:solidFill>
                  <a:srgbClr val="385624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2800">
                <a:solidFill>
                  <a:srgbClr val="385624"/>
                </a:solidFill>
                <a:latin typeface="NDFTRH+#9Slide03Swiss721BlackCondensed"/>
                <a:cs typeface="NDFTRH+#9Slide03Swiss721BlackCondensed"/>
              </a:rPr>
              <a:t>mọi</a:t>
            </a:r>
            <a:r>
              <a:rPr dirty="0" sz="2800">
                <a:solidFill>
                  <a:srgbClr val="385624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2800">
                <a:solidFill>
                  <a:srgbClr val="385624"/>
                </a:solidFill>
                <a:latin typeface="NDFTRH+#9Slide03Swiss721BlackCondensed"/>
                <a:cs typeface="NDFTRH+#9Slide03Swiss721BlackCondensed"/>
              </a:rPr>
              <a:t>người,</a:t>
            </a:r>
            <a:r>
              <a:rPr dirty="0" sz="2800">
                <a:solidFill>
                  <a:srgbClr val="385624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2800">
                <a:solidFill>
                  <a:srgbClr val="385624"/>
                </a:solidFill>
                <a:latin typeface="NDFTRH+#9Slide03Swiss721BlackCondensed"/>
                <a:cs typeface="NDFTRH+#9Slide03Swiss721BlackCondensed"/>
              </a:rPr>
              <a:t>tránh</a:t>
            </a:r>
            <a:r>
              <a:rPr dirty="0" sz="2800">
                <a:solidFill>
                  <a:srgbClr val="385624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2800">
                <a:solidFill>
                  <a:srgbClr val="385624"/>
                </a:solidFill>
                <a:latin typeface="NDFTRH+#9Slide03Swiss721BlackCondensed"/>
                <a:cs typeface="NDFTRH+#9Slide03Swiss721BlackCondensed"/>
              </a:rPr>
              <a:t>xa</a:t>
            </a:r>
            <a:r>
              <a:rPr dirty="0" sz="2800">
                <a:solidFill>
                  <a:srgbClr val="385624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2800">
                <a:solidFill>
                  <a:srgbClr val="385624"/>
                </a:solidFill>
                <a:latin typeface="NDFTRH+#9Slide03Swiss721BlackCondensed"/>
                <a:cs typeface="NDFTRH+#9Slide03Swiss721BlackCondensed"/>
              </a:rPr>
              <a:t>các</a:t>
            </a:r>
            <a:r>
              <a:rPr dirty="0" sz="2800">
                <a:solidFill>
                  <a:srgbClr val="385624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2800">
                <a:solidFill>
                  <a:srgbClr val="385624"/>
                </a:solidFill>
                <a:latin typeface="NDFTRH+#9Slide03Swiss721BlackCondensed"/>
                <a:cs typeface="NDFTRH+#9Slide03Swiss721BlackCondensed"/>
              </a:rPr>
              <a:t>khu</a:t>
            </a:r>
            <a:r>
              <a:rPr dirty="0" sz="2800">
                <a:solidFill>
                  <a:srgbClr val="385624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2800">
                <a:solidFill>
                  <a:srgbClr val="385624"/>
                </a:solidFill>
                <a:latin typeface="NDFTRH+#9Slide03Swiss721BlackCondensed"/>
                <a:cs typeface="NDFTRH+#9Slide03Swiss721BlackCondensed"/>
              </a:rPr>
              <a:t>vực</a:t>
            </a:r>
            <a:r>
              <a:rPr dirty="0" sz="2800">
                <a:solidFill>
                  <a:srgbClr val="385624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2800">
                <a:solidFill>
                  <a:srgbClr val="385624"/>
                </a:solidFill>
                <a:latin typeface="NDFTRH+#9Slide03Swiss721BlackCondensed"/>
                <a:cs typeface="NDFTRH+#9Slide03Swiss721BlackCondensed"/>
              </a:rPr>
              <a:t>sông,</a:t>
            </a:r>
            <a:r>
              <a:rPr dirty="0" sz="2800">
                <a:solidFill>
                  <a:srgbClr val="385624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2800">
                <a:solidFill>
                  <a:srgbClr val="385624"/>
                </a:solidFill>
                <a:latin typeface="NDFTRH+#9Slide03Swiss721BlackCondensed"/>
                <a:cs typeface="NDFTRH+#9Slide03Swiss721BlackCondensed"/>
              </a:rPr>
              <a:t>nước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00831" y="4330493"/>
            <a:ext cx="835620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IHESRP+ArialMT"/>
                <a:cs typeface="IHESRP+ArialMT"/>
              </a:rPr>
              <a:t>2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05282" y="1815379"/>
            <a:ext cx="5875734" cy="57027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4775" marR="0">
              <a:lnSpc>
                <a:spcPts val="12503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0" b="1">
                <a:solidFill>
                  <a:srgbClr val="c00000"/>
                </a:solidFill>
                <a:latin typeface="DQEHIL+#9Slide07IcielKoni-Black"/>
                <a:cs typeface="DQEHIL+#9Slide07IcielKoni-Black"/>
              </a:rPr>
              <a:t>Khởi</a:t>
            </a:r>
          </a:p>
          <a:p>
            <a:pPr marL="0" marR="0">
              <a:lnSpc>
                <a:spcPts val="12503"/>
              </a:lnSpc>
              <a:spcBef>
                <a:spcPts val="1896"/>
              </a:spcBef>
              <a:spcAft>
                <a:spcPts val="0"/>
              </a:spcAft>
            </a:pPr>
            <a:r>
              <a:rPr dirty="0" sz="12000" spc="-10" b="1">
                <a:solidFill>
                  <a:srgbClr val="c00000"/>
                </a:solidFill>
                <a:latin typeface="DQEHIL+#9Slide07IcielKoni-Black"/>
                <a:cs typeface="DQEHIL+#9Slide07IcielKoni-Black"/>
              </a:rPr>
              <a:t>động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04143" y="1048137"/>
            <a:ext cx="10789461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224e4a"/>
                </a:solidFill>
                <a:latin typeface="NDFTRH+#9Slide03Swiss721BlackCondensed"/>
                <a:cs typeface="NDFTRH+#9Slide03Swiss721BlackCondensed"/>
              </a:rPr>
              <a:t>Xây</a:t>
            </a:r>
            <a:r>
              <a:rPr dirty="0" sz="3200" spc="10">
                <a:solidFill>
                  <a:srgbClr val="224e4a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3200">
                <a:solidFill>
                  <a:srgbClr val="224e4a"/>
                </a:solidFill>
                <a:latin typeface="NDFTRH+#9Slide03Swiss721BlackCondensed"/>
                <a:cs typeface="NDFTRH+#9Slide03Swiss721BlackCondensed"/>
              </a:rPr>
              <a:t>dựng</a:t>
            </a:r>
            <a:r>
              <a:rPr dirty="0" sz="3200">
                <a:solidFill>
                  <a:srgbClr val="224e4a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3200">
                <a:solidFill>
                  <a:srgbClr val="224e4a"/>
                </a:solidFill>
                <a:latin typeface="NDFTRH+#9Slide03Swiss721BlackCondensed"/>
                <a:cs typeface="NDFTRH+#9Slide03Swiss721BlackCondensed"/>
              </a:rPr>
              <a:t>kế</a:t>
            </a:r>
            <a:r>
              <a:rPr dirty="0" sz="3200">
                <a:solidFill>
                  <a:srgbClr val="224e4a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3200">
                <a:solidFill>
                  <a:srgbClr val="224e4a"/>
                </a:solidFill>
                <a:latin typeface="NDFTRH+#9Slide03Swiss721BlackCondensed"/>
                <a:cs typeface="NDFTRH+#9Slide03Swiss721BlackCondensed"/>
              </a:rPr>
              <a:t>hoạch</a:t>
            </a:r>
            <a:r>
              <a:rPr dirty="0" sz="3200">
                <a:solidFill>
                  <a:srgbClr val="224e4a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3200">
                <a:solidFill>
                  <a:srgbClr val="224e4a"/>
                </a:solidFill>
                <a:latin typeface="NDFTRH+#9Slide03Swiss721BlackCondensed"/>
                <a:cs typeface="NDFTRH+#9Slide03Swiss721BlackCondensed"/>
              </a:rPr>
              <a:t>tham</a:t>
            </a:r>
            <a:r>
              <a:rPr dirty="0" sz="3200">
                <a:solidFill>
                  <a:srgbClr val="224e4a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3200">
                <a:solidFill>
                  <a:srgbClr val="224e4a"/>
                </a:solidFill>
                <a:latin typeface="NDFTRH+#9Slide03Swiss721BlackCondensed"/>
                <a:cs typeface="NDFTRH+#9Slide03Swiss721BlackCondensed"/>
              </a:rPr>
              <a:t>quan</a:t>
            </a:r>
            <a:r>
              <a:rPr dirty="0" sz="3200">
                <a:solidFill>
                  <a:srgbClr val="224e4a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3200">
                <a:solidFill>
                  <a:srgbClr val="224e4a"/>
                </a:solidFill>
                <a:latin typeface="NDFTRH+#9Slide03Swiss721BlackCondensed"/>
                <a:cs typeface="NDFTRH+#9Slide03Swiss721BlackCondensed"/>
              </a:rPr>
              <a:t>một</a:t>
            </a:r>
            <a:r>
              <a:rPr dirty="0" sz="3200">
                <a:solidFill>
                  <a:srgbClr val="224e4a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3200">
                <a:solidFill>
                  <a:srgbClr val="224e4a"/>
                </a:solidFill>
                <a:latin typeface="NDFTRH+#9Slide03Swiss721BlackCondensed"/>
                <a:cs typeface="NDFTRH+#9Slide03Swiss721BlackCondensed"/>
              </a:rPr>
              <a:t>cảnh</a:t>
            </a:r>
            <a:r>
              <a:rPr dirty="0" sz="3200">
                <a:solidFill>
                  <a:srgbClr val="224e4a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3200">
                <a:solidFill>
                  <a:srgbClr val="224e4a"/>
                </a:solidFill>
                <a:latin typeface="NDFTRH+#9Slide03Swiss721BlackCondensed"/>
                <a:cs typeface="NDFTRH+#9Slide03Swiss721BlackCondensed"/>
              </a:rPr>
              <a:t>đẹp</a:t>
            </a:r>
            <a:r>
              <a:rPr dirty="0" sz="3200">
                <a:solidFill>
                  <a:srgbClr val="224e4a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3200">
                <a:solidFill>
                  <a:srgbClr val="224e4a"/>
                </a:solidFill>
                <a:latin typeface="NDFTRH+#9Slide03Swiss721BlackCondensed"/>
                <a:cs typeface="NDFTRH+#9Slide03Swiss721BlackCondensed"/>
              </a:rPr>
              <a:t>quê</a:t>
            </a:r>
            <a:r>
              <a:rPr dirty="0" sz="3200">
                <a:solidFill>
                  <a:srgbClr val="224e4a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3200">
                <a:solidFill>
                  <a:srgbClr val="224e4a"/>
                </a:solidFill>
                <a:latin typeface="NDFTRH+#9Slide03Swiss721BlackCondensed"/>
                <a:cs typeface="NDFTRH+#9Slide03Swiss721BlackCondensed"/>
              </a:rPr>
              <a:t>hương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01121" y="2544011"/>
            <a:ext cx="6585656" cy="1757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2317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Các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em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hãy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chọn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ra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một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địa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điểm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tham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quan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ở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quê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hương</a:t>
            </a:r>
            <a:r>
              <a:rPr dirty="0" sz="2800" spc="614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mà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các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em</a:t>
            </a:r>
          </a:p>
          <a:p>
            <a:pPr marL="1796752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muốn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đi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nhất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06558" y="4644698"/>
            <a:ext cx="6093834" cy="13306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Hãy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mô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tả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những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hoạt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động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mà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e</a:t>
            </a:r>
          </a:p>
          <a:p>
            <a:pPr marL="77145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muốn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làm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tại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đia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điểm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2800" b="1" i="1">
                <a:solidFill>
                  <a:srgbClr val="224e4a"/>
                </a:solidFill>
                <a:latin typeface="Cambria"/>
                <a:cs typeface="Cambria"/>
              </a:rPr>
              <a:t>đó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96198" y="1291996"/>
            <a:ext cx="8374381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Cambria"/>
                <a:cs typeface="Cambria"/>
              </a:rPr>
              <a:t>Khi</a:t>
            </a:r>
            <a:r>
              <a:rPr dirty="0" sz="4000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4000" b="1">
                <a:solidFill>
                  <a:srgbClr val="000000"/>
                </a:solidFill>
                <a:latin typeface="Cambria"/>
                <a:cs typeface="Cambria"/>
              </a:rPr>
              <a:t>đi</a:t>
            </a:r>
            <a:r>
              <a:rPr dirty="0" sz="4000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4000" b="1">
                <a:solidFill>
                  <a:srgbClr val="000000"/>
                </a:solidFill>
                <a:latin typeface="Cambria"/>
                <a:cs typeface="Cambria"/>
              </a:rPr>
              <a:t>tham</a:t>
            </a:r>
            <a:r>
              <a:rPr dirty="0" sz="4000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4000" b="1">
                <a:solidFill>
                  <a:srgbClr val="000000"/>
                </a:solidFill>
                <a:latin typeface="Cambria"/>
                <a:cs typeface="Cambria"/>
              </a:rPr>
              <a:t>quan,</a:t>
            </a:r>
            <a:r>
              <a:rPr dirty="0" sz="4000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4000" b="1">
                <a:solidFill>
                  <a:srgbClr val="000000"/>
                </a:solidFill>
                <a:latin typeface="Cambria"/>
                <a:cs typeface="Cambria"/>
              </a:rPr>
              <a:t>chúng</a:t>
            </a:r>
            <a:r>
              <a:rPr dirty="0" sz="4000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4000" b="1">
                <a:solidFill>
                  <a:srgbClr val="000000"/>
                </a:solidFill>
                <a:latin typeface="Cambria"/>
                <a:cs typeface="Cambria"/>
              </a:rPr>
              <a:t>ta</a:t>
            </a:r>
            <a:r>
              <a:rPr dirty="0" sz="4000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4000" b="1">
                <a:solidFill>
                  <a:srgbClr val="000000"/>
                </a:solidFill>
                <a:latin typeface="Cambria"/>
                <a:cs typeface="Cambria"/>
              </a:rPr>
              <a:t>cần: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3798" y="3176563"/>
            <a:ext cx="9995471" cy="29837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Đồ</a:t>
            </a:r>
            <a:r>
              <a:rPr dirty="0" sz="3200" spc="509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dùng</a:t>
            </a:r>
            <a:r>
              <a:rPr dirty="0" sz="3200" spc="494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cá</a:t>
            </a:r>
            <a:r>
              <a:rPr dirty="0" sz="3200" spc="506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nhân</a:t>
            </a:r>
            <a:r>
              <a:rPr dirty="0" sz="3200" spc="494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mang</a:t>
            </a:r>
            <a:r>
              <a:rPr dirty="0" sz="3200" spc="494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theo:</a:t>
            </a:r>
            <a:r>
              <a:rPr dirty="0" sz="3200" spc="498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Trang</a:t>
            </a:r>
            <a:r>
              <a:rPr dirty="0" sz="3200" spc="375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phục</a:t>
            </a:r>
            <a:r>
              <a:rPr dirty="0" sz="3200" spc="498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phù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hợp</a:t>
            </a:r>
            <a:r>
              <a:rPr dirty="0" sz="3200" spc="364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–</a:t>
            </a:r>
            <a:r>
              <a:rPr dirty="0" sz="3200" spc="363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giày</a:t>
            </a:r>
            <a:r>
              <a:rPr dirty="0" sz="3200" spc="362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thể</a:t>
            </a:r>
            <a:r>
              <a:rPr dirty="0" sz="3200" spc="361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thao,</a:t>
            </a:r>
            <a:r>
              <a:rPr dirty="0" sz="3200" spc="355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dép</a:t>
            </a:r>
            <a:r>
              <a:rPr dirty="0" sz="3200" spc="355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quai</a:t>
            </a:r>
            <a:r>
              <a:rPr dirty="0" sz="3200" spc="357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hậu;</a:t>
            </a:r>
            <a:r>
              <a:rPr dirty="0" sz="3200" spc="354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bình</a:t>
            </a:r>
            <a:r>
              <a:rPr dirty="0" sz="3200" spc="357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nước;</a:t>
            </a:r>
          </a:p>
          <a:p>
            <a:pPr marL="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mũ</a:t>
            </a:r>
            <a:r>
              <a:rPr dirty="0" sz="3200" spc="356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nón;</a:t>
            </a:r>
            <a:r>
              <a:rPr dirty="0" sz="3200" spc="35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kính</a:t>
            </a:r>
            <a:r>
              <a:rPr dirty="0" sz="3200" spc="357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(nếu</a:t>
            </a:r>
            <a:r>
              <a:rPr dirty="0" sz="3200" spc="348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cần);</a:t>
            </a:r>
            <a:r>
              <a:rPr dirty="0" sz="3200" spc="351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kem</a:t>
            </a:r>
            <a:r>
              <a:rPr dirty="0" sz="3200" spc="356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chống</a:t>
            </a:r>
            <a:r>
              <a:rPr dirty="0" sz="3200" spc="347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nắng</a:t>
            </a:r>
            <a:r>
              <a:rPr dirty="0" sz="3200" spc="347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(nếu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cần);</a:t>
            </a:r>
            <a:r>
              <a:rPr dirty="0" sz="3200" spc="188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sổ,</a:t>
            </a:r>
            <a:r>
              <a:rPr dirty="0" sz="3200" spc="195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bút</a:t>
            </a:r>
            <a:r>
              <a:rPr dirty="0" sz="3200" spc="191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để</a:t>
            </a:r>
            <a:r>
              <a:rPr dirty="0" sz="3200" spc="192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ghi</a:t>
            </a:r>
            <a:r>
              <a:rPr dirty="0" sz="3200" spc="194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chép;</a:t>
            </a:r>
            <a:r>
              <a:rPr dirty="0" sz="3200" spc="187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đồ</a:t>
            </a:r>
            <a:r>
              <a:rPr dirty="0" sz="3200" spc="192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ăn</a:t>
            </a:r>
            <a:r>
              <a:rPr dirty="0" sz="3200" spc="192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nhẹ</a:t>
            </a:r>
            <a:r>
              <a:rPr dirty="0" sz="3200" spc="188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như</a:t>
            </a:r>
            <a:r>
              <a:rPr dirty="0" sz="3200" spc="188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bánh,</a:t>
            </a:r>
          </a:p>
          <a:p>
            <a:pPr marL="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sữa;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túi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nhựa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đựng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rác;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giấy</a:t>
            </a:r>
            <a:r>
              <a:rPr dirty="0" sz="3200" spc="-47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ăn…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96198" y="1291996"/>
            <a:ext cx="8374381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Cambria"/>
                <a:cs typeface="Cambria"/>
              </a:rPr>
              <a:t>Khi</a:t>
            </a:r>
            <a:r>
              <a:rPr dirty="0" sz="4000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4000" b="1">
                <a:solidFill>
                  <a:srgbClr val="000000"/>
                </a:solidFill>
                <a:latin typeface="Cambria"/>
                <a:cs typeface="Cambria"/>
              </a:rPr>
              <a:t>đi</a:t>
            </a:r>
            <a:r>
              <a:rPr dirty="0" sz="4000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4000" b="1">
                <a:solidFill>
                  <a:srgbClr val="000000"/>
                </a:solidFill>
                <a:latin typeface="Cambria"/>
                <a:cs typeface="Cambria"/>
              </a:rPr>
              <a:t>tham</a:t>
            </a:r>
            <a:r>
              <a:rPr dirty="0" sz="4000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4000" b="1">
                <a:solidFill>
                  <a:srgbClr val="000000"/>
                </a:solidFill>
                <a:latin typeface="Cambria"/>
                <a:cs typeface="Cambria"/>
              </a:rPr>
              <a:t>quan,</a:t>
            </a:r>
            <a:r>
              <a:rPr dirty="0" sz="4000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4000" b="1">
                <a:solidFill>
                  <a:srgbClr val="000000"/>
                </a:solidFill>
                <a:latin typeface="Cambria"/>
                <a:cs typeface="Cambria"/>
              </a:rPr>
              <a:t>chúng</a:t>
            </a:r>
            <a:r>
              <a:rPr dirty="0" sz="4000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4000" b="1">
                <a:solidFill>
                  <a:srgbClr val="000000"/>
                </a:solidFill>
                <a:latin typeface="Cambria"/>
                <a:cs typeface="Cambria"/>
              </a:rPr>
              <a:t>ta</a:t>
            </a:r>
            <a:r>
              <a:rPr dirty="0" sz="4000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4000" b="1">
                <a:solidFill>
                  <a:srgbClr val="000000"/>
                </a:solidFill>
                <a:latin typeface="Cambria"/>
                <a:cs typeface="Cambria"/>
              </a:rPr>
              <a:t>cần: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6835" y="2858099"/>
            <a:ext cx="9921593" cy="2082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86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IHESRP+ArialMT"/>
                <a:cs typeface="IHESRP+ArialMT"/>
              </a:rPr>
              <a:t>•</a:t>
            </a:r>
            <a:r>
              <a:rPr dirty="0" sz="3250" spc="1559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Cách</a:t>
            </a:r>
            <a:r>
              <a:rPr dirty="0" sz="3200" spc="931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nhận</a:t>
            </a:r>
            <a:r>
              <a:rPr dirty="0" sz="3200" spc="921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ra</a:t>
            </a:r>
            <a:r>
              <a:rPr dirty="0" sz="3200" spc="93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các</a:t>
            </a:r>
            <a:r>
              <a:rPr dirty="0" sz="3200" spc="933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thành</a:t>
            </a:r>
            <a:r>
              <a:rPr dirty="0" sz="3200" spc="922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viên</a:t>
            </a:r>
            <a:r>
              <a:rPr dirty="0" sz="3200" spc="931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trong</a:t>
            </a:r>
            <a:r>
              <a:rPr dirty="0" sz="3200" spc="922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tổ</a:t>
            </a:r>
            <a:r>
              <a:rPr dirty="0" sz="3200" spc="935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để</a:t>
            </a:r>
          </a:p>
          <a:p>
            <a:pPr marL="457200" marR="0">
              <a:lnSpc>
                <a:spcPts val="3334"/>
              </a:lnSpc>
              <a:spcBef>
                <a:spcPts val="764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không</a:t>
            </a:r>
            <a:r>
              <a:rPr dirty="0" sz="3200" spc="498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đi</a:t>
            </a:r>
            <a:r>
              <a:rPr dirty="0" sz="3200" spc="513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lạc:</a:t>
            </a:r>
            <a:r>
              <a:rPr dirty="0" sz="3200" spc="512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đeo</a:t>
            </a:r>
            <a:r>
              <a:rPr dirty="0" sz="3200" spc="503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ruy-băng</a:t>
            </a:r>
            <a:r>
              <a:rPr dirty="0" sz="3200" spc="488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màu</a:t>
            </a:r>
            <a:r>
              <a:rPr dirty="0" sz="3200" spc="504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vào</a:t>
            </a:r>
            <a:r>
              <a:rPr dirty="0" sz="3200" spc="507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cổ</a:t>
            </a:r>
            <a:r>
              <a:rPr dirty="0" sz="3200" spc="511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tay</a:t>
            </a:r>
          </a:p>
          <a:p>
            <a:pPr marL="457200" marR="0">
              <a:lnSpc>
                <a:spcPts val="3334"/>
              </a:lnSpc>
              <a:spcBef>
                <a:spcPts val="774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các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thành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viên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mỗi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tổ.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62550" y="4526086"/>
            <a:ext cx="8676051" cy="10399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86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IHESRP+ArialMT"/>
                <a:cs typeface="IHESRP+ArialMT"/>
              </a:rPr>
              <a:t>•</a:t>
            </a:r>
            <a:r>
              <a:rPr dirty="0" sz="3250" spc="208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Ghi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vào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vở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thời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gian,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địa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điểm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tập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trung.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2550" y="5264198"/>
            <a:ext cx="9643175" cy="156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86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IHESRP+ArialMT"/>
                <a:cs typeface="IHESRP+ArialMT"/>
              </a:rPr>
              <a:t>•</a:t>
            </a:r>
            <a:r>
              <a:rPr dirty="0" sz="3250" spc="208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Nghe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lời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thầy,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cô;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đảm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bảo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an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toàn,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không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bị</a:t>
            </a:r>
          </a:p>
          <a:p>
            <a:pPr marL="285750" marR="0">
              <a:lnSpc>
                <a:spcPts val="3334"/>
              </a:lnSpc>
              <a:spcBef>
                <a:spcPts val="764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lạc,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bị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ngã,…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35803" y="2653582"/>
            <a:ext cx="10545122" cy="23362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Việc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đi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tham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quan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danh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lam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thắng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cảnh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cũng</a:t>
            </a:r>
          </a:p>
          <a:p>
            <a:pPr marL="0" marR="0">
              <a:lnSpc>
                <a:spcPts val="3751"/>
              </a:lnSpc>
              <a:spcBef>
                <a:spcPts val="821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cần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được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chuẩn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bị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chu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đáo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để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chuyến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đi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an</a:t>
            </a:r>
          </a:p>
          <a:p>
            <a:pPr marL="0" marR="0">
              <a:lnSpc>
                <a:spcPts val="3751"/>
              </a:lnSpc>
              <a:spcBef>
                <a:spcPts val="821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toàn,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hiệu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quả,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có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nhiều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cảm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IHESRP+ArialMT"/>
                <a:cs typeface="IHESRP+ArialMT"/>
              </a:rPr>
              <a:t>xúc.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898343" y="1677009"/>
            <a:ext cx="3270398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c00000"/>
                </a:solidFill>
                <a:latin typeface="BPCHPV+TimesNewRomanPS-BoldMT"/>
                <a:cs typeface="BPCHPV+TimesNewRomanPS-BoldMT"/>
              </a:rPr>
              <a:t>VẬN</a:t>
            </a:r>
            <a:r>
              <a:rPr dirty="0" sz="3600" b="1">
                <a:solidFill>
                  <a:srgbClr val="c00000"/>
                </a:solidFill>
                <a:latin typeface="BPCHPV+TimesNewRomanPS-BoldMT"/>
                <a:cs typeface="BPCHPV+TimesNewRomanPS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BPCHPV+TimesNewRomanPS-BoldMT"/>
                <a:cs typeface="BPCHPV+TimesNewRomanPS-BoldMT"/>
              </a:rPr>
              <a:t>DỤNG</a:t>
            </a:r>
            <a:r>
              <a:rPr dirty="0" sz="3600">
                <a:solidFill>
                  <a:srgbClr val="c00000"/>
                </a:solidFill>
                <a:latin typeface="IOVMCS+#9Slide03Swiss721BlackCondensed,Bold"/>
                <a:cs typeface="IOVMCS+#9Slide03Swiss721BlackCondensed,Bold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63090" y="3166544"/>
            <a:ext cx="7566736" cy="22594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 i="1">
                <a:solidFill>
                  <a:srgbClr val="224e4a"/>
                </a:solidFill>
                <a:latin typeface="Cambria"/>
                <a:cs typeface="Cambria"/>
              </a:rPr>
              <a:t>Hãy</a:t>
            </a:r>
            <a:r>
              <a:rPr dirty="0" sz="36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3600" b="1" i="1">
                <a:solidFill>
                  <a:srgbClr val="224e4a"/>
                </a:solidFill>
                <a:latin typeface="Cambria"/>
                <a:cs typeface="Cambria"/>
              </a:rPr>
              <a:t>kể</a:t>
            </a:r>
            <a:r>
              <a:rPr dirty="0" sz="36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3600" b="1" i="1">
                <a:solidFill>
                  <a:srgbClr val="224e4a"/>
                </a:solidFill>
                <a:latin typeface="Cambria"/>
                <a:cs typeface="Cambria"/>
              </a:rPr>
              <a:t>với</a:t>
            </a:r>
            <a:r>
              <a:rPr dirty="0" sz="36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3600" b="1" i="1">
                <a:solidFill>
                  <a:srgbClr val="224e4a"/>
                </a:solidFill>
                <a:latin typeface="Cambria"/>
                <a:cs typeface="Cambria"/>
              </a:rPr>
              <a:t>bố</a:t>
            </a:r>
            <a:r>
              <a:rPr dirty="0" sz="36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3600" b="1" i="1">
                <a:solidFill>
                  <a:srgbClr val="224e4a"/>
                </a:solidFill>
                <a:latin typeface="Cambria"/>
                <a:cs typeface="Cambria"/>
              </a:rPr>
              <a:t>mẹ</a:t>
            </a:r>
            <a:r>
              <a:rPr dirty="0" sz="36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3600" b="1" i="1">
                <a:solidFill>
                  <a:srgbClr val="224e4a"/>
                </a:solidFill>
                <a:latin typeface="Cambria"/>
                <a:cs typeface="Cambria"/>
              </a:rPr>
              <a:t>về</a:t>
            </a:r>
            <a:r>
              <a:rPr dirty="0" sz="36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3600" b="1" i="1">
                <a:solidFill>
                  <a:srgbClr val="224e4a"/>
                </a:solidFill>
                <a:latin typeface="Cambria"/>
                <a:cs typeface="Cambria"/>
              </a:rPr>
              <a:t>mong</a:t>
            </a:r>
            <a:r>
              <a:rPr dirty="0" sz="36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3600" b="1" i="1">
                <a:solidFill>
                  <a:srgbClr val="224e4a"/>
                </a:solidFill>
                <a:latin typeface="Cambria"/>
                <a:cs typeface="Cambria"/>
              </a:rPr>
              <a:t>muốn</a:t>
            </a:r>
          </a:p>
          <a:p>
            <a:pPr marL="41597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 i="1">
                <a:solidFill>
                  <a:srgbClr val="224e4a"/>
                </a:solidFill>
                <a:latin typeface="Cambria"/>
                <a:cs typeface="Cambria"/>
              </a:rPr>
              <a:t>được</a:t>
            </a:r>
            <a:r>
              <a:rPr dirty="0" sz="36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3600" b="1" i="1">
                <a:solidFill>
                  <a:srgbClr val="224e4a"/>
                </a:solidFill>
                <a:latin typeface="Cambria"/>
                <a:cs typeface="Cambria"/>
              </a:rPr>
              <a:t>đến</a:t>
            </a:r>
            <a:r>
              <a:rPr dirty="0" sz="36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3600" b="1" i="1">
                <a:solidFill>
                  <a:srgbClr val="224e4a"/>
                </a:solidFill>
                <a:latin typeface="Cambria"/>
                <a:cs typeface="Cambria"/>
              </a:rPr>
              <a:t>thăm</a:t>
            </a:r>
            <a:r>
              <a:rPr dirty="0" sz="36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3600" b="1" i="1">
                <a:solidFill>
                  <a:srgbClr val="224e4a"/>
                </a:solidFill>
                <a:latin typeface="Cambria"/>
                <a:cs typeface="Cambria"/>
              </a:rPr>
              <a:t>danh</a:t>
            </a:r>
            <a:r>
              <a:rPr dirty="0" sz="36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3600" b="1" i="1">
                <a:solidFill>
                  <a:srgbClr val="224e4a"/>
                </a:solidFill>
                <a:latin typeface="Cambria"/>
                <a:cs typeface="Cambria"/>
              </a:rPr>
              <a:t>lam</a:t>
            </a:r>
            <a:r>
              <a:rPr dirty="0" sz="36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3600" b="1" i="1">
                <a:solidFill>
                  <a:srgbClr val="224e4a"/>
                </a:solidFill>
                <a:latin typeface="Cambria"/>
                <a:cs typeface="Cambria"/>
              </a:rPr>
              <a:t>thắng</a:t>
            </a:r>
          </a:p>
          <a:p>
            <a:pPr marL="959432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 i="1">
                <a:solidFill>
                  <a:srgbClr val="224e4a"/>
                </a:solidFill>
                <a:latin typeface="Cambria"/>
                <a:cs typeface="Cambria"/>
              </a:rPr>
              <a:t>cảnh</a:t>
            </a:r>
            <a:r>
              <a:rPr dirty="0" sz="36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3600" b="1" i="1">
                <a:solidFill>
                  <a:srgbClr val="224e4a"/>
                </a:solidFill>
                <a:latin typeface="Cambria"/>
                <a:cs typeface="Cambria"/>
              </a:rPr>
              <a:t>ở</a:t>
            </a:r>
            <a:r>
              <a:rPr dirty="0" sz="36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3600" b="1" i="1">
                <a:solidFill>
                  <a:srgbClr val="224e4a"/>
                </a:solidFill>
                <a:latin typeface="Cambria"/>
                <a:cs typeface="Cambria"/>
              </a:rPr>
              <a:t>địa</a:t>
            </a:r>
            <a:r>
              <a:rPr dirty="0" sz="36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3600" b="1" i="1">
                <a:solidFill>
                  <a:srgbClr val="224e4a"/>
                </a:solidFill>
                <a:latin typeface="Cambria"/>
                <a:cs typeface="Cambria"/>
              </a:rPr>
              <a:t>phương</a:t>
            </a:r>
            <a:r>
              <a:rPr dirty="0" sz="36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3600" b="1" i="1">
                <a:solidFill>
                  <a:srgbClr val="224e4a"/>
                </a:solidFill>
                <a:latin typeface="Cambria"/>
                <a:cs typeface="Cambria"/>
              </a:rPr>
              <a:t>em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55242" y="1693546"/>
            <a:ext cx="7463326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u="sng">
                <a:solidFill>
                  <a:srgbClr val="c00000"/>
                </a:solidFill>
                <a:latin typeface="IOVMCS+#9Slide03Swiss721BlackCondensed,Bold"/>
                <a:cs typeface="IOVMCS+#9Slide03Swiss721BlackCondensed,Bold"/>
              </a:rPr>
              <a:t>ĐỊNH</a:t>
            </a:r>
            <a:r>
              <a:rPr dirty="0" sz="3600" spc="64" u="sng">
                <a:solidFill>
                  <a:srgbClr val="c00000"/>
                </a:solidFill>
                <a:latin typeface="IOVMCS+#9Slide03Swiss721BlackCondensed,Bold"/>
                <a:cs typeface="IOVMCS+#9Slide03Swiss721BlackCondensed,Bold"/>
              </a:rPr>
              <a:t> </a:t>
            </a:r>
            <a:r>
              <a:rPr dirty="0" sz="3600" u="sng">
                <a:solidFill>
                  <a:srgbClr val="c00000"/>
                </a:solidFill>
                <a:latin typeface="IOVMCS+#9Slide03Swiss721BlackCondensed,Bold"/>
                <a:cs typeface="IOVMCS+#9Slide03Swiss721BlackCondensed,Bold"/>
              </a:rPr>
              <a:t>HƯỚNG</a:t>
            </a:r>
            <a:r>
              <a:rPr dirty="0" sz="3600" spc="66" u="sng">
                <a:solidFill>
                  <a:srgbClr val="c00000"/>
                </a:solidFill>
                <a:latin typeface="IOVMCS+#9Slide03Swiss721BlackCondensed,Bold"/>
                <a:cs typeface="IOVMCS+#9Slide03Swiss721BlackCondensed,Bold"/>
              </a:rPr>
              <a:t> </a:t>
            </a:r>
            <a:r>
              <a:rPr dirty="0" sz="3600" u="sng">
                <a:solidFill>
                  <a:srgbClr val="c00000"/>
                </a:solidFill>
                <a:latin typeface="IOVMCS+#9Slide03Swiss721BlackCondensed,Bold"/>
                <a:cs typeface="IOVMCS+#9Slide03Swiss721BlackCondensed,Bold"/>
              </a:rPr>
              <a:t>HỌC</a:t>
            </a:r>
            <a:r>
              <a:rPr dirty="0" sz="3600" spc="66" u="sng">
                <a:solidFill>
                  <a:srgbClr val="c00000"/>
                </a:solidFill>
                <a:latin typeface="IOVMCS+#9Slide03Swiss721BlackCondensed,Bold"/>
                <a:cs typeface="IOVMCS+#9Slide03Swiss721BlackCondensed,Bold"/>
              </a:rPr>
              <a:t> </a:t>
            </a:r>
            <a:r>
              <a:rPr dirty="0" sz="3600" u="sng">
                <a:solidFill>
                  <a:srgbClr val="c00000"/>
                </a:solidFill>
                <a:latin typeface="IOVMCS+#9Slide03Swiss721BlackCondensed,Bold"/>
                <a:cs typeface="IOVMCS+#9Slide03Swiss721BlackCondensed,Bold"/>
              </a:rPr>
              <a:t>TẬP</a:t>
            </a:r>
            <a:r>
              <a:rPr dirty="0" sz="3600" spc="65" u="sng">
                <a:solidFill>
                  <a:srgbClr val="c00000"/>
                </a:solidFill>
                <a:latin typeface="IOVMCS+#9Slide03Swiss721BlackCondensed,Bold"/>
                <a:cs typeface="IOVMCS+#9Slide03Swiss721BlackCondensed,Bold"/>
              </a:rPr>
              <a:t> </a:t>
            </a:r>
            <a:r>
              <a:rPr dirty="0" sz="3600" u="sng">
                <a:solidFill>
                  <a:srgbClr val="c00000"/>
                </a:solidFill>
                <a:latin typeface="IOVMCS+#9Slide03Swiss721BlackCondensed,Bold"/>
                <a:cs typeface="IOVMCS+#9Slide03Swiss721BlackCondensed,Bold"/>
              </a:rPr>
              <a:t>TIẾP</a:t>
            </a:r>
            <a:r>
              <a:rPr dirty="0" sz="3600" spc="64" u="sng">
                <a:solidFill>
                  <a:srgbClr val="c00000"/>
                </a:solidFill>
                <a:latin typeface="IOVMCS+#9Slide03Swiss721BlackCondensed,Bold"/>
                <a:cs typeface="IOVMCS+#9Slide03Swiss721BlackCondensed,Bold"/>
              </a:rPr>
              <a:t> </a:t>
            </a:r>
            <a:r>
              <a:rPr dirty="0" sz="3600" u="sng">
                <a:solidFill>
                  <a:srgbClr val="c00000"/>
                </a:solidFill>
                <a:latin typeface="IOVMCS+#9Slide03Swiss721BlackCondensed,Bold"/>
                <a:cs typeface="IOVMCS+#9Slide03Swiss721BlackCondensed,Bold"/>
              </a:rPr>
              <a:t>THEO</a:t>
            </a:r>
            <a:r>
              <a:rPr dirty="0" sz="3600">
                <a:solidFill>
                  <a:srgbClr val="c00000"/>
                </a:solidFill>
                <a:latin typeface="IOVMCS+#9Slide03Swiss721BlackCondensed,Bold"/>
                <a:cs typeface="IOVMCS+#9Slide03Swiss721BlackCondensed,Bold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94710" y="3379901"/>
            <a:ext cx="7955161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 i="1">
                <a:solidFill>
                  <a:srgbClr val="224e4a"/>
                </a:solidFill>
                <a:latin typeface="Cambria"/>
                <a:cs typeface="Cambria"/>
              </a:rPr>
              <a:t>Bài</a:t>
            </a:r>
            <a:r>
              <a:rPr dirty="0" sz="36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3600" b="1" i="1">
                <a:solidFill>
                  <a:srgbClr val="224e4a"/>
                </a:solidFill>
                <a:latin typeface="Cambria"/>
                <a:cs typeface="Cambria"/>
              </a:rPr>
              <a:t>sau:</a:t>
            </a:r>
            <a:r>
              <a:rPr dirty="0" sz="36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3600" b="1" i="1">
                <a:solidFill>
                  <a:srgbClr val="224e4a"/>
                </a:solidFill>
                <a:latin typeface="Cambria"/>
                <a:cs typeface="Cambria"/>
              </a:rPr>
              <a:t>Bảo</a:t>
            </a:r>
            <a:r>
              <a:rPr dirty="0" sz="36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3600" b="1" i="1">
                <a:solidFill>
                  <a:srgbClr val="224e4a"/>
                </a:solidFill>
                <a:latin typeface="Cambria"/>
                <a:cs typeface="Cambria"/>
              </a:rPr>
              <a:t>vệ</a:t>
            </a:r>
            <a:r>
              <a:rPr dirty="0" sz="36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3600" b="1" i="1">
                <a:solidFill>
                  <a:srgbClr val="224e4a"/>
                </a:solidFill>
                <a:latin typeface="Cambria"/>
                <a:cs typeface="Cambria"/>
              </a:rPr>
              <a:t>cảnh</a:t>
            </a:r>
            <a:r>
              <a:rPr dirty="0" sz="36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3600" b="1" i="1">
                <a:solidFill>
                  <a:srgbClr val="224e4a"/>
                </a:solidFill>
                <a:latin typeface="Cambria"/>
                <a:cs typeface="Cambria"/>
              </a:rPr>
              <a:t>quan</a:t>
            </a:r>
            <a:r>
              <a:rPr dirty="0" sz="36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3600" b="1" i="1">
                <a:solidFill>
                  <a:srgbClr val="224e4a"/>
                </a:solidFill>
                <a:latin typeface="Cambria"/>
                <a:cs typeface="Cambria"/>
              </a:rPr>
              <a:t>quê</a:t>
            </a:r>
            <a:r>
              <a:rPr dirty="0" sz="3600" b="1" i="1">
                <a:solidFill>
                  <a:srgbClr val="224e4a"/>
                </a:solidFill>
                <a:latin typeface="Cambria"/>
                <a:cs typeface="Cambria"/>
              </a:rPr>
              <a:t> </a:t>
            </a:r>
            <a:r>
              <a:rPr dirty="0" sz="3600" b="1" i="1">
                <a:solidFill>
                  <a:srgbClr val="224e4a"/>
                </a:solidFill>
                <a:latin typeface="Cambria"/>
                <a:cs typeface="Cambria"/>
              </a:rPr>
              <a:t>em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71786" y="408592"/>
            <a:ext cx="3909000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0000"/>
                </a:solidFill>
                <a:latin typeface="NDFTRH+#9Slide03Swiss721BlackCondensed"/>
                <a:cs typeface="NDFTRH+#9Slide03Swiss721BlackCondensed"/>
              </a:rPr>
              <a:t>Quan</a:t>
            </a:r>
            <a:r>
              <a:rPr dirty="0" sz="4000">
                <a:solidFill>
                  <a:srgbClr val="ff0000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4000">
                <a:solidFill>
                  <a:srgbClr val="ff0000"/>
                </a:solidFill>
                <a:latin typeface="NDFTRH+#9Slide03Swiss721BlackCondensed"/>
                <a:cs typeface="NDFTRH+#9Slide03Swiss721BlackCondensed"/>
              </a:rPr>
              <a:t>sát</a:t>
            </a:r>
            <a:r>
              <a:rPr dirty="0" sz="4000">
                <a:solidFill>
                  <a:srgbClr val="ff0000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4000">
                <a:solidFill>
                  <a:srgbClr val="ff0000"/>
                </a:solidFill>
                <a:latin typeface="NDFTRH+#9Slide03Swiss721BlackCondensed"/>
                <a:cs typeface="NDFTRH+#9Slide03Swiss721BlackCondensed"/>
              </a:rPr>
              <a:t>tranh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71786" y="272115"/>
            <a:ext cx="3909000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0000"/>
                </a:solidFill>
                <a:latin typeface="NDFTRH+#9Slide03Swiss721BlackCondensed"/>
                <a:cs typeface="NDFTRH+#9Slide03Swiss721BlackCondensed"/>
              </a:rPr>
              <a:t>Quan</a:t>
            </a:r>
            <a:r>
              <a:rPr dirty="0" sz="4000">
                <a:solidFill>
                  <a:srgbClr val="ff0000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4000">
                <a:solidFill>
                  <a:srgbClr val="ff0000"/>
                </a:solidFill>
                <a:latin typeface="NDFTRH+#9Slide03Swiss721BlackCondensed"/>
                <a:cs typeface="NDFTRH+#9Slide03Swiss721BlackCondensed"/>
              </a:rPr>
              <a:t>sát</a:t>
            </a:r>
            <a:r>
              <a:rPr dirty="0" sz="4000">
                <a:solidFill>
                  <a:srgbClr val="ff0000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4000">
                <a:solidFill>
                  <a:srgbClr val="ff0000"/>
                </a:solidFill>
                <a:latin typeface="NDFTRH+#9Slide03Swiss721BlackCondensed"/>
                <a:cs typeface="NDFTRH+#9Slide03Swiss721BlackCondensed"/>
              </a:rPr>
              <a:t>tranh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20004" y="6117884"/>
            <a:ext cx="3407357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Cầu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Rồng</a:t>
            </a:r>
            <a:r>
              <a:rPr dirty="0" sz="3200" spc="-16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–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Đà</a:t>
            </a:r>
          </a:p>
          <a:p>
            <a:pPr marL="913606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Nẵng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71786" y="408592"/>
            <a:ext cx="3909000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0000"/>
                </a:solidFill>
                <a:latin typeface="NDFTRH+#9Slide03Swiss721BlackCondensed"/>
                <a:cs typeface="NDFTRH+#9Slide03Swiss721BlackCondensed"/>
              </a:rPr>
              <a:t>Quan</a:t>
            </a:r>
            <a:r>
              <a:rPr dirty="0" sz="4000">
                <a:solidFill>
                  <a:srgbClr val="ff0000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4000">
                <a:solidFill>
                  <a:srgbClr val="ff0000"/>
                </a:solidFill>
                <a:latin typeface="NDFTRH+#9Slide03Swiss721BlackCondensed"/>
                <a:cs typeface="NDFTRH+#9Slide03Swiss721BlackCondensed"/>
              </a:rPr>
              <a:t>sát</a:t>
            </a:r>
            <a:r>
              <a:rPr dirty="0" sz="4000">
                <a:solidFill>
                  <a:srgbClr val="ff0000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4000">
                <a:solidFill>
                  <a:srgbClr val="ff0000"/>
                </a:solidFill>
                <a:latin typeface="NDFTRH+#9Slide03Swiss721BlackCondensed"/>
                <a:cs typeface="NDFTRH+#9Slide03Swiss721BlackCondensed"/>
              </a:rPr>
              <a:t>tranh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61818" y="5789344"/>
            <a:ext cx="4198173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Chùa</a:t>
            </a:r>
            <a:r>
              <a:rPr dirty="0" sz="3200" spc="884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Một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Cột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–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Hà</a:t>
            </a:r>
          </a:p>
          <a:p>
            <a:pPr marL="1488281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Nội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71786" y="408592"/>
            <a:ext cx="3909000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0000"/>
                </a:solidFill>
                <a:latin typeface="NDFTRH+#9Slide03Swiss721BlackCondensed"/>
                <a:cs typeface="NDFTRH+#9Slide03Swiss721BlackCondensed"/>
              </a:rPr>
              <a:t>Quan</a:t>
            </a:r>
            <a:r>
              <a:rPr dirty="0" sz="4000">
                <a:solidFill>
                  <a:srgbClr val="ff0000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4000">
                <a:solidFill>
                  <a:srgbClr val="ff0000"/>
                </a:solidFill>
                <a:latin typeface="NDFTRH+#9Slide03Swiss721BlackCondensed"/>
                <a:cs typeface="NDFTRH+#9Slide03Swiss721BlackCondensed"/>
              </a:rPr>
              <a:t>sát</a:t>
            </a:r>
            <a:r>
              <a:rPr dirty="0" sz="4000">
                <a:solidFill>
                  <a:srgbClr val="ff0000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4000">
                <a:solidFill>
                  <a:srgbClr val="ff0000"/>
                </a:solidFill>
                <a:latin typeface="NDFTRH+#9Slide03Swiss721BlackCondensed"/>
                <a:cs typeface="NDFTRH+#9Slide03Swiss721BlackCondensed"/>
              </a:rPr>
              <a:t>tranh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18578" y="6115773"/>
            <a:ext cx="4751719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Vịnh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Hạ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Long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–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Quảng</a:t>
            </a:r>
          </a:p>
          <a:p>
            <a:pPr marL="1646237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Ninh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71786" y="88552"/>
            <a:ext cx="3909000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0000"/>
                </a:solidFill>
                <a:latin typeface="NDFTRH+#9Slide03Swiss721BlackCondensed"/>
                <a:cs typeface="NDFTRH+#9Slide03Swiss721BlackCondensed"/>
              </a:rPr>
              <a:t>Quan</a:t>
            </a:r>
            <a:r>
              <a:rPr dirty="0" sz="4000">
                <a:solidFill>
                  <a:srgbClr val="ff0000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4000">
                <a:solidFill>
                  <a:srgbClr val="ff0000"/>
                </a:solidFill>
                <a:latin typeface="NDFTRH+#9Slide03Swiss721BlackCondensed"/>
                <a:cs typeface="NDFTRH+#9Slide03Swiss721BlackCondensed"/>
              </a:rPr>
              <a:t>sát</a:t>
            </a:r>
            <a:r>
              <a:rPr dirty="0" sz="4000">
                <a:solidFill>
                  <a:srgbClr val="ff0000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4000">
                <a:solidFill>
                  <a:srgbClr val="ff0000"/>
                </a:solidFill>
                <a:latin typeface="NDFTRH+#9Slide03Swiss721BlackCondensed"/>
                <a:cs typeface="NDFTRH+#9Slide03Swiss721BlackCondensed"/>
              </a:rPr>
              <a:t>tranh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68989" y="5976817"/>
            <a:ext cx="3697489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Nhà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hát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lớn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–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Hà</a:t>
            </a:r>
          </a:p>
          <a:p>
            <a:pPr marL="123825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IHESRP+ArialMT"/>
                <a:cs typeface="IHESRP+ArialMT"/>
              </a:rPr>
              <a:t>Nội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71786" y="408592"/>
            <a:ext cx="3909000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0000"/>
                </a:solidFill>
                <a:latin typeface="NDFTRH+#9Slide03Swiss721BlackCondensed"/>
                <a:cs typeface="NDFTRH+#9Slide03Swiss721BlackCondensed"/>
              </a:rPr>
              <a:t>Quan</a:t>
            </a:r>
            <a:r>
              <a:rPr dirty="0" sz="4000">
                <a:solidFill>
                  <a:srgbClr val="ff0000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4000">
                <a:solidFill>
                  <a:srgbClr val="ff0000"/>
                </a:solidFill>
                <a:latin typeface="NDFTRH+#9Slide03Swiss721BlackCondensed"/>
                <a:cs typeface="NDFTRH+#9Slide03Swiss721BlackCondensed"/>
              </a:rPr>
              <a:t>sát</a:t>
            </a:r>
            <a:r>
              <a:rPr dirty="0" sz="4000">
                <a:solidFill>
                  <a:srgbClr val="ff0000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4000">
                <a:solidFill>
                  <a:srgbClr val="ff0000"/>
                </a:solidFill>
                <a:latin typeface="NDFTRH+#9Slide03Swiss721BlackCondensed"/>
                <a:cs typeface="NDFTRH+#9Slide03Swiss721BlackCondensed"/>
              </a:rPr>
              <a:t>tranh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65655" y="3829857"/>
            <a:ext cx="3304644" cy="1757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080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IHESRP+ArialMT"/>
                <a:cs typeface="IHESRP+ArialMT"/>
              </a:rPr>
              <a:t>Em</a:t>
            </a:r>
            <a:r>
              <a:rPr dirty="0" sz="28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IHESRP+ArialMT"/>
                <a:cs typeface="IHESRP+ArialMT"/>
              </a:rPr>
              <a:t>có</a:t>
            </a:r>
            <a:r>
              <a:rPr dirty="0" sz="28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IHESRP+ArialMT"/>
                <a:cs typeface="IHESRP+ArialMT"/>
              </a:rPr>
              <a:t>cảm</a:t>
            </a:r>
            <a:r>
              <a:rPr dirty="0" sz="28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IHESRP+ArialMT"/>
                <a:cs typeface="IHESRP+ArialMT"/>
              </a:rPr>
              <a:t>nhận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IHESRP+ArialMT"/>
                <a:cs typeface="IHESRP+ArialMT"/>
              </a:rPr>
              <a:t>gì</a:t>
            </a:r>
            <a:r>
              <a:rPr dirty="0" sz="28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IHESRP+ArialMT"/>
                <a:cs typeface="IHESRP+ArialMT"/>
              </a:rPr>
              <a:t>về</a:t>
            </a:r>
            <a:r>
              <a:rPr dirty="0" sz="28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IHESRP+ArialMT"/>
                <a:cs typeface="IHESRP+ArialMT"/>
              </a:rPr>
              <a:t>những</a:t>
            </a:r>
            <a:r>
              <a:rPr dirty="0" sz="2800" spc="31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IHESRP+ArialMT"/>
                <a:cs typeface="IHESRP+ArialMT"/>
              </a:rPr>
              <a:t>cảnh</a:t>
            </a:r>
          </a:p>
          <a:p>
            <a:pPr marL="653256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IHESRP+ArialMT"/>
                <a:cs typeface="IHESRP+ArialMT"/>
              </a:rPr>
              <a:t>đẹp</a:t>
            </a:r>
            <a:r>
              <a:rPr dirty="0" sz="2800" spc="14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IHESRP+ArialMT"/>
                <a:cs typeface="IHESRP+ArialMT"/>
              </a:rPr>
              <a:t>này?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71786" y="408592"/>
            <a:ext cx="3909000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0000"/>
                </a:solidFill>
                <a:latin typeface="NDFTRH+#9Slide03Swiss721BlackCondensed"/>
                <a:cs typeface="NDFTRH+#9Slide03Swiss721BlackCondensed"/>
              </a:rPr>
              <a:t>Quan</a:t>
            </a:r>
            <a:r>
              <a:rPr dirty="0" sz="4000">
                <a:solidFill>
                  <a:srgbClr val="ff0000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4000">
                <a:solidFill>
                  <a:srgbClr val="ff0000"/>
                </a:solidFill>
                <a:latin typeface="NDFTRH+#9Slide03Swiss721BlackCondensed"/>
                <a:cs typeface="NDFTRH+#9Slide03Swiss721BlackCondensed"/>
              </a:rPr>
              <a:t>sát</a:t>
            </a:r>
            <a:r>
              <a:rPr dirty="0" sz="4000">
                <a:solidFill>
                  <a:srgbClr val="ff0000"/>
                </a:solidFill>
                <a:latin typeface="NDFTRH+#9Slide03Swiss721BlackCondensed"/>
                <a:cs typeface="NDFTRH+#9Slide03Swiss721BlackCondensed"/>
              </a:rPr>
              <a:t> </a:t>
            </a:r>
            <a:r>
              <a:rPr dirty="0" sz="4000">
                <a:solidFill>
                  <a:srgbClr val="ff0000"/>
                </a:solidFill>
                <a:latin typeface="NDFTRH+#9Slide03Swiss721BlackCondensed"/>
                <a:cs typeface="NDFTRH+#9Slide03Swiss721BlackCondensed"/>
              </a:rPr>
              <a:t>tranh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39804" y="3456095"/>
            <a:ext cx="3935974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IHESRP+ArialMT"/>
                <a:cs typeface="IHESRP+ArialMT"/>
              </a:rPr>
              <a:t>Cầu</a:t>
            </a:r>
            <a:r>
              <a:rPr dirty="0" sz="2800" spc="12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IHESRP+ArialMT"/>
                <a:cs typeface="IHESRP+ArialMT"/>
              </a:rPr>
              <a:t>Rồng</a:t>
            </a:r>
            <a:r>
              <a:rPr dirty="0" sz="2800" spc="14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IHESRP+ArialMT"/>
                <a:cs typeface="IHESRP+ArialMT"/>
              </a:rPr>
              <a:t>–</a:t>
            </a:r>
            <a:r>
              <a:rPr dirty="0" sz="28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IHESRP+ArialMT"/>
                <a:cs typeface="IHESRP+ArialMT"/>
              </a:rPr>
              <a:t>Đà</a:t>
            </a:r>
            <a:r>
              <a:rPr dirty="0" sz="28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IHESRP+ArialMT"/>
                <a:cs typeface="IHESRP+ArialMT"/>
              </a:rPr>
              <a:t>Nẵng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96737" y="3456095"/>
            <a:ext cx="4337695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IHESRP+ArialMT"/>
                <a:cs typeface="IHESRP+ArialMT"/>
              </a:rPr>
              <a:t>Chùa</a:t>
            </a:r>
            <a:r>
              <a:rPr dirty="0" sz="2800" spc="773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IHESRP+ArialMT"/>
                <a:cs typeface="IHESRP+ArialMT"/>
              </a:rPr>
              <a:t>Một</a:t>
            </a:r>
            <a:r>
              <a:rPr dirty="0" sz="28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IHESRP+ArialMT"/>
                <a:cs typeface="IHESRP+ArialMT"/>
              </a:rPr>
              <a:t>Cột</a:t>
            </a:r>
            <a:r>
              <a:rPr dirty="0" sz="28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IHESRP+ArialMT"/>
                <a:cs typeface="IHESRP+ArialMT"/>
              </a:rPr>
              <a:t>–</a:t>
            </a:r>
            <a:r>
              <a:rPr dirty="0" sz="28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IHESRP+ArialMT"/>
                <a:cs typeface="IHESRP+ArialMT"/>
              </a:rPr>
              <a:t>Hà</a:t>
            </a:r>
            <a:r>
              <a:rPr dirty="0" sz="28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IHESRP+ArialMT"/>
                <a:cs typeface="IHESRP+ArialMT"/>
              </a:rPr>
              <a:t>Nội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25400" y="6209104"/>
            <a:ext cx="4157754" cy="13306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IHESRP+ArialMT"/>
                <a:cs typeface="IHESRP+ArialMT"/>
              </a:rPr>
              <a:t>Vịnh</a:t>
            </a:r>
            <a:r>
              <a:rPr dirty="0" sz="28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IHESRP+ArialMT"/>
                <a:cs typeface="IHESRP+ArialMT"/>
              </a:rPr>
              <a:t>Hạ</a:t>
            </a:r>
            <a:r>
              <a:rPr dirty="0" sz="28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IHESRP+ArialMT"/>
                <a:cs typeface="IHESRP+ArialMT"/>
              </a:rPr>
              <a:t>Long</a:t>
            </a:r>
            <a:r>
              <a:rPr dirty="0" sz="28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IHESRP+ArialMT"/>
                <a:cs typeface="IHESRP+ArialMT"/>
              </a:rPr>
              <a:t>–</a:t>
            </a:r>
            <a:r>
              <a:rPr dirty="0" sz="28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IHESRP+ArialMT"/>
                <a:cs typeface="IHESRP+ArialMT"/>
              </a:rPr>
              <a:t>Quảng</a:t>
            </a:r>
          </a:p>
          <a:p>
            <a:pPr marL="1445419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IHESRP+ArialMT"/>
                <a:cs typeface="IHESRP+ArialMT"/>
              </a:rPr>
              <a:t>Ninh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953800" y="6422464"/>
            <a:ext cx="3965710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IHESRP+ArialMT"/>
                <a:cs typeface="IHESRP+ArialMT"/>
              </a:rPr>
              <a:t>Nhà</a:t>
            </a:r>
            <a:r>
              <a:rPr dirty="0" sz="28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IHESRP+ArialMT"/>
                <a:cs typeface="IHESRP+ArialMT"/>
              </a:rPr>
              <a:t>hát</a:t>
            </a:r>
            <a:r>
              <a:rPr dirty="0" sz="28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IHESRP+ArialMT"/>
                <a:cs typeface="IHESRP+ArialMT"/>
              </a:rPr>
              <a:t>lớn</a:t>
            </a:r>
            <a:r>
              <a:rPr dirty="0" sz="28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IHESRP+ArialMT"/>
                <a:cs typeface="IHESRP+ArialMT"/>
              </a:rPr>
              <a:t>–</a:t>
            </a:r>
            <a:r>
              <a:rPr dirty="0" sz="2800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IHESRP+ArialMT"/>
                <a:cs typeface="IHESRP+ArialMT"/>
              </a:rPr>
              <a:t>Hà</a:t>
            </a:r>
            <a:r>
              <a:rPr dirty="0" sz="2800" spc="773">
                <a:solidFill>
                  <a:srgbClr val="000000"/>
                </a:solidFill>
                <a:latin typeface="IHESRP+ArialMT"/>
                <a:cs typeface="IHESRP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IHESRP+ArialMT"/>
                <a:cs typeface="IHESRP+ArialMT"/>
              </a:rPr>
              <a:t>Nội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pdfcandle</dc:creator>
  <cp:lastModifiedBy>pdfcandle</cp:lastModifiedBy>
  <cp:revision>1</cp:revision>
  <dcterms:modified xsi:type="dcterms:W3CDTF">2024-03-21T20:08:53-07:00</dcterms:modified>
</cp:coreProperties>
</file>