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813" r:id="rId2"/>
    <p:sldMasterId id="2147483825" r:id="rId3"/>
  </p:sldMasterIdLst>
  <p:notesMasterIdLst>
    <p:notesMasterId r:id="rId23"/>
  </p:notesMasterIdLst>
  <p:sldIdLst>
    <p:sldId id="2998" r:id="rId4"/>
    <p:sldId id="3043" r:id="rId5"/>
    <p:sldId id="3074" r:id="rId6"/>
    <p:sldId id="3075" r:id="rId7"/>
    <p:sldId id="3076" r:id="rId8"/>
    <p:sldId id="3077" r:id="rId9"/>
    <p:sldId id="3078" r:id="rId10"/>
    <p:sldId id="3089" r:id="rId11"/>
    <p:sldId id="3090" r:id="rId12"/>
    <p:sldId id="3079" r:id="rId13"/>
    <p:sldId id="3080" r:id="rId14"/>
    <p:sldId id="3081" r:id="rId15"/>
    <p:sldId id="2985" r:id="rId16"/>
    <p:sldId id="3002" r:id="rId17"/>
    <p:sldId id="2986" r:id="rId18"/>
    <p:sldId id="3003" r:id="rId19"/>
    <p:sldId id="3004" r:id="rId20"/>
    <p:sldId id="3005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5A3049"/>
    <a:srgbClr val="5B2F56"/>
    <a:srgbClr val="FF6600"/>
    <a:srgbClr val="0998D7"/>
    <a:srgbClr val="FF3399"/>
    <a:srgbClr val="FFFFFF"/>
    <a:srgbClr val="0000FF"/>
    <a:srgbClr val="3DC3EC"/>
    <a:srgbClr val="F3E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1" autoAdjust="0"/>
    <p:restoredTop sz="95262" autoAdjust="0"/>
  </p:normalViewPr>
  <p:slideViewPr>
    <p:cSldViewPr snapToGrid="0">
      <p:cViewPr varScale="1">
        <p:scale>
          <a:sx n="71" d="100"/>
          <a:sy n="71" d="100"/>
        </p:scale>
        <p:origin x="54" y="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2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34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70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34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92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74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65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56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90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8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80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94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12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02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76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7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C0BD-BCAB-4FDA-9CC5-B8E811C7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0F4F-3688-4021-A987-1F1B57911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35A6B-48EB-4192-AF3F-0D70B7B7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7CF5C-41AF-4A3C-9201-FDAD9BB4C539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BDF1A-6C8F-44DB-A78F-1FEDDBAB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74690-5E2F-433D-838F-2474FB88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4D49D-BA11-4B6B-A289-DD4E08DBC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24802"/>
      </p:ext>
    </p:extLst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4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6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7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0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0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9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4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8.tm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12" Type="http://schemas.openxmlformats.org/officeDocument/2006/relationships/image" Target="../media/image37.tm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5.gif"/><Relationship Id="rId11" Type="http://schemas.openxmlformats.org/officeDocument/2006/relationships/image" Target="../media/image36.tmp"/><Relationship Id="rId5" Type="http://schemas.openxmlformats.org/officeDocument/2006/relationships/image" Target="../media/image28.gif"/><Relationship Id="rId10" Type="http://schemas.openxmlformats.org/officeDocument/2006/relationships/image" Target="../media/image30.jpeg"/><Relationship Id="rId4" Type="http://schemas.openxmlformats.org/officeDocument/2006/relationships/image" Target="../media/image27.jpg"/><Relationship Id="rId9" Type="http://schemas.openxmlformats.org/officeDocument/2006/relationships/slide" Target="slide12.xml"/><Relationship Id="rId14" Type="http://schemas.openxmlformats.org/officeDocument/2006/relationships/image" Target="../media/image39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2.tm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12" Type="http://schemas.openxmlformats.org/officeDocument/2006/relationships/image" Target="../media/image41.tm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5.gif"/><Relationship Id="rId11" Type="http://schemas.openxmlformats.org/officeDocument/2006/relationships/image" Target="../media/image40.tmp"/><Relationship Id="rId5" Type="http://schemas.openxmlformats.org/officeDocument/2006/relationships/image" Target="../media/image28.gif"/><Relationship Id="rId10" Type="http://schemas.openxmlformats.org/officeDocument/2006/relationships/image" Target="../media/image30.jpeg"/><Relationship Id="rId4" Type="http://schemas.openxmlformats.org/officeDocument/2006/relationships/image" Target="../media/image27.jpg"/><Relationship Id="rId9" Type="http://schemas.openxmlformats.org/officeDocument/2006/relationships/slide" Target="slide1.xml"/><Relationship Id="rId14" Type="http://schemas.openxmlformats.org/officeDocument/2006/relationships/image" Target="../media/image43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6.tm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12" Type="http://schemas.openxmlformats.org/officeDocument/2006/relationships/image" Target="../media/image45.tm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5.gif"/><Relationship Id="rId11" Type="http://schemas.openxmlformats.org/officeDocument/2006/relationships/image" Target="../media/image44.tmp"/><Relationship Id="rId5" Type="http://schemas.openxmlformats.org/officeDocument/2006/relationships/image" Target="../media/image28.gif"/><Relationship Id="rId10" Type="http://schemas.openxmlformats.org/officeDocument/2006/relationships/image" Target="../media/image30.jpeg"/><Relationship Id="rId4" Type="http://schemas.openxmlformats.org/officeDocument/2006/relationships/image" Target="../media/image27.jpg"/><Relationship Id="rId9" Type="http://schemas.openxmlformats.org/officeDocument/2006/relationships/slide" Target="slide5.xml"/><Relationship Id="rId14" Type="http://schemas.openxmlformats.org/officeDocument/2006/relationships/image" Target="../media/image47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microsoft.com/office/2007/relationships/hdphoto" Target="../media/hdphoto1.wdp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openxmlformats.org/officeDocument/2006/relationships/image" Target="../media/image5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8.png"/><Relationship Id="rId9" Type="http://schemas.openxmlformats.org/officeDocument/2006/relationships/image" Target="../media/image39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jpeg"/><Relationship Id="rId11" Type="http://schemas.openxmlformats.org/officeDocument/2006/relationships/image" Target="../media/image26.png"/><Relationship Id="rId5" Type="http://schemas.openxmlformats.org/officeDocument/2006/relationships/image" Target="../media/image22.jpg"/><Relationship Id="rId10" Type="http://schemas.openxmlformats.org/officeDocument/2006/relationships/slide" Target="slide10.xml"/><Relationship Id="rId4" Type="http://schemas.openxmlformats.org/officeDocument/2006/relationships/image" Target="../media/image21.jpg"/><Relationship Id="rId9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5.gif"/><Relationship Id="rId11" Type="http://schemas.openxmlformats.org/officeDocument/2006/relationships/image" Target="../media/image31.tmp"/><Relationship Id="rId5" Type="http://schemas.openxmlformats.org/officeDocument/2006/relationships/image" Target="../media/image28.gif"/><Relationship Id="rId10" Type="http://schemas.openxmlformats.org/officeDocument/2006/relationships/image" Target="../media/image30.jpeg"/><Relationship Id="rId4" Type="http://schemas.openxmlformats.org/officeDocument/2006/relationships/image" Target="../media/image27.jp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tmp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6.png"/><Relationship Id="rId12" Type="http://schemas.openxmlformats.org/officeDocument/2006/relationships/image" Target="../media/image33.tm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5.gif"/><Relationship Id="rId11" Type="http://schemas.openxmlformats.org/officeDocument/2006/relationships/image" Target="../media/image32.tmp"/><Relationship Id="rId5" Type="http://schemas.openxmlformats.org/officeDocument/2006/relationships/image" Target="../media/image28.gif"/><Relationship Id="rId10" Type="http://schemas.openxmlformats.org/officeDocument/2006/relationships/image" Target="../media/image30.jpeg"/><Relationship Id="rId4" Type="http://schemas.openxmlformats.org/officeDocument/2006/relationships/image" Target="../media/image27.jpg"/><Relationship Id="rId9" Type="http://schemas.openxmlformats.org/officeDocument/2006/relationships/slide" Target="slide9.xml"/><Relationship Id="rId14" Type="http://schemas.openxmlformats.org/officeDocument/2006/relationships/image" Target="../media/image3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" y="-20638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2743200" y="381000"/>
            <a:ext cx="7838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PHÒNG GIÁO DỤC VÀ ĐÀO </a:t>
            </a:r>
            <a:r>
              <a:rPr lang="en-US" sz="2800" b="1" dirty="0" smtClean="0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TẠO LONG BIÊN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923912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NGỌC LÂM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304800" y="2520312"/>
            <a:ext cx="11887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486" y="4672721"/>
            <a:ext cx="9423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8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79D390A-E1FC-4330-902B-0FBEB616C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51165"/>
            <a:ext cx="9423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2023 - 2024</a:t>
            </a:r>
            <a:endParaRPr lang="en-US" altLang="en-US" sz="48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5FBD90-9FF3-4CE0-94C3-6E830887528B}"/>
              </a:ext>
            </a:extLst>
          </p:cNvPr>
          <p:cNvCxnSpPr/>
          <p:nvPr/>
        </p:nvCxnSpPr>
        <p:spPr>
          <a:xfrm>
            <a:off x="4191000" y="1447800"/>
            <a:ext cx="5029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92931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381000" y="-20455"/>
            <a:ext cx="9054070" cy="188629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548640" y="407724"/>
            <a:ext cx="8886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di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hặc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quay,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lôn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ngược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pic>
        <p:nvPicPr>
          <p:cNvPr id="2" name="Hình ảnh 1" descr="Tạo hình cắt từ Màn hình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1" y="2087027"/>
            <a:ext cx="2420904" cy="897648"/>
          </a:xfrm>
          <a:prstGeom prst="rect">
            <a:avLst/>
          </a:prstGeom>
        </p:spPr>
      </p:pic>
      <p:pic>
        <p:nvPicPr>
          <p:cNvPr id="5" name="Hình ảnh 4" descr="Tạo hình cắt từ Màn hình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01" y="4287716"/>
            <a:ext cx="2273219" cy="914017"/>
          </a:xfrm>
          <a:prstGeom prst="rect">
            <a:avLst/>
          </a:prstGeom>
        </p:spPr>
      </p:pic>
      <p:pic>
        <p:nvPicPr>
          <p:cNvPr id="7" name="Hình ảnh 6" descr="Tạo hình cắt từ Màn hình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27" y="3189383"/>
            <a:ext cx="2456448" cy="893625"/>
          </a:xfrm>
          <a:prstGeom prst="rect">
            <a:avLst/>
          </a:prstGeom>
        </p:spPr>
      </p:pic>
      <p:pic>
        <p:nvPicPr>
          <p:cNvPr id="12" name="Hình ảnh 11" descr="Tạo hình cắt từ Màn hình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0" y="5275791"/>
            <a:ext cx="2295149" cy="9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629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1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07" y="2853082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03" y="28530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32" y="5311165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62" y="5049554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640077" y="5490761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8158843" y="524078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8158843" y="2980166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768177" y="289865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98120" y="29022"/>
            <a:ext cx="10942320" cy="220184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7076607" y="50044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1781435" y="282109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7031578" y="278457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631008" y="120932"/>
            <a:ext cx="10646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Chương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khiển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100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Quay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120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10" y="120932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18" y="4700582"/>
            <a:ext cx="1567186" cy="1979454"/>
          </a:xfrm>
          <a:prstGeom prst="rect">
            <a:avLst/>
          </a:prstGeom>
        </p:spPr>
      </p:pic>
      <p:pic>
        <p:nvPicPr>
          <p:cNvPr id="2" name="Hình ảnh 1" descr="Tạo hình cắt từ Màn hình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21" y="4700582"/>
            <a:ext cx="2320166" cy="1917447"/>
          </a:xfrm>
          <a:prstGeom prst="rect">
            <a:avLst/>
          </a:prstGeom>
        </p:spPr>
      </p:pic>
      <p:pic>
        <p:nvPicPr>
          <p:cNvPr id="3" name="Hình ảnh 2" descr="Tạo hình cắt từ Màn hình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868" y="2383463"/>
            <a:ext cx="2329719" cy="1716626"/>
          </a:xfrm>
          <a:prstGeom prst="rect">
            <a:avLst/>
          </a:prstGeom>
        </p:spPr>
      </p:pic>
      <p:pic>
        <p:nvPicPr>
          <p:cNvPr id="5" name="Hình ảnh 4" descr="Tạo hình cắt từ Màn hình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71" y="2322342"/>
            <a:ext cx="2153230" cy="1943889"/>
          </a:xfrm>
          <a:prstGeom prst="rect">
            <a:avLst/>
          </a:prstGeom>
        </p:spPr>
      </p:pic>
      <p:pic>
        <p:nvPicPr>
          <p:cNvPr id="6" name="Hình ảnh 5" descr="Tạo hình cắt từ Màn hình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80" y="4700582"/>
            <a:ext cx="2028430" cy="191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9587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1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25" y="2678299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86" y="4935296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10" y="251719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89" y="505819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857380" y="289378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2621970" y="5294489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7985755" y="267030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8203116" y="521142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59080" y="29021"/>
            <a:ext cx="11399520" cy="229057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1539734" y="5058191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7217696" y="5042197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7071355" y="2575859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952500" y="534556"/>
            <a:ext cx="13563600" cy="113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Chương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đây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khiển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nhân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sau?    </a:t>
            </a:r>
          </a:p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              1. Di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60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.                       2. Quay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981" y="1085337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289" y="4793552"/>
            <a:ext cx="1567186" cy="1979454"/>
          </a:xfrm>
          <a:prstGeom prst="rect">
            <a:avLst/>
          </a:prstGeom>
        </p:spPr>
      </p:pic>
      <p:pic>
        <p:nvPicPr>
          <p:cNvPr id="2" name="Hình ảnh 1" descr="Tạo hình cắt từ Màn hình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65" y="4660920"/>
            <a:ext cx="1994433" cy="1979454"/>
          </a:xfrm>
          <a:prstGeom prst="rect">
            <a:avLst/>
          </a:prstGeom>
        </p:spPr>
      </p:pic>
      <p:pic>
        <p:nvPicPr>
          <p:cNvPr id="3" name="Hình ảnh 2" descr="Tạo hình cắt từ Màn hình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95" y="2106929"/>
            <a:ext cx="1995803" cy="2025152"/>
          </a:xfrm>
          <a:prstGeom prst="rect">
            <a:avLst/>
          </a:prstGeom>
        </p:spPr>
      </p:pic>
      <p:pic>
        <p:nvPicPr>
          <p:cNvPr id="21" name="Hình ảnh 20" descr="Tạo hình cắt từ Màn hình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14" y="4793552"/>
            <a:ext cx="1906228" cy="1454982"/>
          </a:xfrm>
          <a:prstGeom prst="rect">
            <a:avLst/>
          </a:prstGeom>
        </p:spPr>
      </p:pic>
      <p:pic>
        <p:nvPicPr>
          <p:cNvPr id="5" name="Hình ảnh 4" descr="Tạo hình cắt từ Màn hình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20" y="2399004"/>
            <a:ext cx="1967970" cy="19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5129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1389 L -0.00221 1.0044 " pathEditMode="relative" rAng="0" ptsTypes="AA">
                                      <p:cBhvr>
                                        <p:cTn id="1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4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26388" y="467376"/>
            <a:ext cx="3306408" cy="736332"/>
            <a:chOff x="726388" y="467376"/>
            <a:chExt cx="3306408" cy="7363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388" y="467376"/>
              <a:ext cx="925807" cy="73392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652195" y="56077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58371530-B102-407C-82CD-75EF8CC99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" y="4764711"/>
            <a:ext cx="1843272" cy="18432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5F49C9A-AC8D-425D-A924-C40644073EA6}"/>
              </a:ext>
            </a:extLst>
          </p:cNvPr>
          <p:cNvSpPr/>
          <p:nvPr/>
        </p:nvSpPr>
        <p:spPr>
          <a:xfrm>
            <a:off x="895759" y="1200104"/>
            <a:ext cx="9680528" cy="96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1. Chương trình nào dưới đây điều khiển nhân vật thực hiện lần lượt hành động sau?   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    1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Di chuyển 60 bước.   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        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Quay phải 15 độ.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6584"/>
          <a:stretch/>
        </p:blipFill>
        <p:spPr>
          <a:xfrm>
            <a:off x="1817395" y="2452362"/>
            <a:ext cx="8161727" cy="227094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948126" y="4261485"/>
            <a:ext cx="486139" cy="48613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52195" y="5014727"/>
            <a:ext cx="9550337" cy="458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2. Em hãy tạo chương trình trong Scratch để kiểm tra kết quả Câu 1.</a:t>
            </a:r>
            <a:endParaRPr lang="vi-VN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26388" y="467376"/>
            <a:ext cx="3306408" cy="736332"/>
            <a:chOff x="726388" y="467376"/>
            <a:chExt cx="3306408" cy="7363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388" y="467376"/>
              <a:ext cx="925807" cy="73392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652195" y="56077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58371530-B102-407C-82CD-75EF8CC99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" y="4764711"/>
            <a:ext cx="1843272" cy="18432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47025" y="1107987"/>
            <a:ext cx="9550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2. Em hãy tạo chương trình trong Scratch để kiểm tra kết quả Câu 1.</a:t>
            </a:r>
            <a:endParaRPr lang="vi-VN" sz="24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183" descr="Em hãy tạo chương trình trong Scratch để kiểm tra kết quả Câu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43" y="2301530"/>
            <a:ext cx="928687" cy="8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82" descr="Em hãy tạo chương trình trong Scratch để kiểm tra kết quả Câu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2301530"/>
            <a:ext cx="1732870" cy="86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81" descr="Em hãy tạo chương trình trong Scratch để kiểm tra kết quả Câu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6" y="3360583"/>
            <a:ext cx="915118" cy="8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80" descr="Em hãy tạo chương trình trong Scratch để kiểm tra kết quả Câu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135" y="3360583"/>
            <a:ext cx="2300289" cy="7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79" descr="Em hãy tạo chương trình trong Scratch để kiểm tra kết quả Câu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87" y="4088936"/>
            <a:ext cx="1634163" cy="62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47025" y="1798746"/>
            <a:ext cx="1045845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Scratch.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78667" y="491099"/>
            <a:ext cx="3354794" cy="967481"/>
            <a:chOff x="778667" y="491099"/>
            <a:chExt cx="3354794" cy="9674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667" y="491099"/>
              <a:ext cx="1048625" cy="96748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1652196" y="1425059"/>
            <a:ext cx="59840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1. Trong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khi di chuyển hoặc quay, có thể nhân vật mèo sẽ lộn ngược.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giúp em khắc phục điều này. Em hãy mở chương trình “Điều khiển rô-bốt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”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và bổ sung lệnh này vào sau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và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chạy thử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Em hãy tạo một chương trình điều khiển nhân vật mèo vừa đi vừa vẽ hình tam giác, biết góc quay để vẽ tam giác là 120 độ.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538"/>
          <a:stretch/>
        </p:blipFill>
        <p:spPr>
          <a:xfrm>
            <a:off x="2423005" y="3263630"/>
            <a:ext cx="1040310" cy="604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369" y="890157"/>
            <a:ext cx="3273467" cy="474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78667" y="491099"/>
            <a:ext cx="3354794" cy="967481"/>
            <a:chOff x="778667" y="491099"/>
            <a:chExt cx="3354794" cy="9674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667" y="491099"/>
              <a:ext cx="1048625" cy="96748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1652195" y="1425059"/>
            <a:ext cx="70631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1. Trong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khi di chuyển hoặc quay, có thể nhân vật mèo sẽ lộn ngược.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giúp em khắc phục điều này. Em hãy mở chương trình “Điều khiển rô-bốt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”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và bổ sung lệnh này vào sau </a:t>
            </a:r>
            <a:r>
              <a:rPr lang="vi-VN" sz="2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lệnh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        </a:t>
            </a:r>
            <a:r>
              <a:rPr lang="vi-VN" sz="2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chạy </a:t>
            </a:r>
            <a:r>
              <a:rPr 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thử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538"/>
          <a:stretch/>
        </p:blipFill>
        <p:spPr>
          <a:xfrm>
            <a:off x="3191568" y="2781582"/>
            <a:ext cx="1040310" cy="604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67585"/>
          <a:stretch/>
        </p:blipFill>
        <p:spPr>
          <a:xfrm>
            <a:off x="8898651" y="1374272"/>
            <a:ext cx="3045699" cy="1538718"/>
          </a:xfrm>
          <a:prstGeom prst="rect">
            <a:avLst/>
          </a:prstGeom>
        </p:spPr>
      </p:pic>
      <p:pic>
        <p:nvPicPr>
          <p:cNvPr id="29" name="Picture 183" descr="Em hãy tạo chương trình trong Scratch để kiểm tra kết quả Câu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17" y="3905175"/>
            <a:ext cx="928687" cy="8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2" descr="Em hãy tạo chương trình trong Scratch để kiểm tra kết quả Câu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574" y="3905175"/>
            <a:ext cx="1732870" cy="86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1" descr="Em hãy tạo chương trình trong Scratch để kiểm tra kết quả Câu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60" y="4964228"/>
            <a:ext cx="915118" cy="8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1485899" y="3679390"/>
            <a:ext cx="104584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Scratch.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84" descr="Trong khi di chuyển hoặc quay, có thể nhân vật mèo sẽ lộn ngược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651" y="5133801"/>
            <a:ext cx="2176381" cy="86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Hình ảnh 13" descr="Tạo hình cắt từ Màn hình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68" y="1841695"/>
            <a:ext cx="1669190" cy="60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5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469042" y="238938"/>
            <a:ext cx="7489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Em hãy tạo một chương trình điều khiển nhân vật mèo vừa đi vừa vẽ hình tam giác, biết góc quay để vẽ tam giác là 120 độ.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6862"/>
          <a:stretch/>
        </p:blipFill>
        <p:spPr>
          <a:xfrm>
            <a:off x="8599659" y="238938"/>
            <a:ext cx="2409698" cy="1856835"/>
          </a:xfrm>
          <a:prstGeom prst="rect">
            <a:avLst/>
          </a:prstGeom>
        </p:spPr>
      </p:pic>
      <p:pic>
        <p:nvPicPr>
          <p:cNvPr id="10" name="Picture 183" descr="Em hãy tạo chương trình trong Scratch để kiểm tra kết quả Câu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26" y="2118685"/>
            <a:ext cx="928687" cy="8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2" descr="Em hãy tạo chương trình trong Scratch để kiểm tra kết quả Câu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95" y="2107686"/>
            <a:ext cx="1732870" cy="86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81706" y="1523219"/>
            <a:ext cx="1045845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Scratch.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03" descr="Em hãy tạo một chương trình điều khiển nhân vật mèo vừa đi vừa vẽ hình tam giác, biết góc quay để vẽ tam giác là 120 độ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69" y="3194054"/>
            <a:ext cx="665163" cy="62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02" descr="Em hãy tạo một chương trình điều khiển nhân vật mèo vừa đi vừa vẽ hình tam giác, biết góc quay để vẽ tam giác là 120 độ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4381241"/>
            <a:ext cx="3429000" cy="2224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01" descr="Em hãy tạo một chương trình điều khiển nhân vật mèo vừa đi vừa vẽ hình tam giác, biết góc quay để vẽ tam giác là 120 độ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839489"/>
            <a:ext cx="641350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1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294573" y="615434"/>
            <a:ext cx="1152118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kern="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5, 6, 7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</a:p>
          <a:p>
            <a:pPr algn="just">
              <a:lnSpc>
                <a:spcPct val="150000"/>
              </a:lnSpc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1C6D124-A318-4E2E-83D5-004EDDD1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5D7FE581-5D6B-AFFA-52EC-D7ADD99B5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3662363" y="-17463"/>
            <a:ext cx="7261226" cy="6858001"/>
            <a:chOff x="-2222500" y="1600200"/>
            <a:chExt cx="4770438" cy="4824413"/>
          </a:xfrm>
        </p:grpSpPr>
        <p:sp>
          <p:nvSpPr>
            <p:cNvPr id="15" name="AutoShape 41"/>
            <p:cNvSpPr>
              <a:spLocks noChangeArrowheads="1"/>
            </p:cNvSpPr>
            <p:nvPr/>
          </p:nvSpPr>
          <p:spPr bwMode="ltGray">
            <a:xfrm rot="5400000">
              <a:off x="-2249488" y="16271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/>
                <a:cs typeface="+mn-cs"/>
              </a:endParaRPr>
            </a:p>
          </p:txBody>
        </p:sp>
        <p:sp>
          <p:nvSpPr>
            <p:cNvPr id="16" name="AutoShape 42"/>
            <p:cNvSpPr>
              <a:spLocks noChangeArrowheads="1"/>
            </p:cNvSpPr>
            <p:nvPr/>
          </p:nvSpPr>
          <p:spPr bwMode="ltGray">
            <a:xfrm rot="5400000" flipH="1">
              <a:off x="-1844208" y="2062571"/>
              <a:ext cx="4032628" cy="392982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/>
                <a:cs typeface="+mn-cs"/>
              </a:endParaRPr>
            </a:p>
          </p:txBody>
        </p:sp>
        <p:sp>
          <p:nvSpPr>
            <p:cNvPr id="17" name="AutoShape 42"/>
            <p:cNvSpPr>
              <a:spLocks noChangeArrowheads="1"/>
            </p:cNvSpPr>
            <p:nvPr/>
          </p:nvSpPr>
          <p:spPr bwMode="ltGray">
            <a:xfrm rot="5400000" flipH="1">
              <a:off x="-1602907" y="2255488"/>
              <a:ext cx="3506669" cy="3501256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/>
                <a:cs typeface="+mn-cs"/>
              </a:endParaRP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501476" y="2855197"/>
            <a:ext cx="39163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MỤC TIÊU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160" y="729022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726" y="1302226"/>
            <a:ext cx="88092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vi-V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6F8D23-CCA9-82AE-E643-D68BA929E9BD}"/>
              </a:ext>
            </a:extLst>
          </p:cNvPr>
          <p:cNvSpPr txBox="1"/>
          <p:nvPr/>
        </p:nvSpPr>
        <p:spPr>
          <a:xfrm>
            <a:off x="2819400" y="149325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, ngày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4" name="Nhóm 3"/>
          <p:cNvGrpSpPr/>
          <p:nvPr/>
        </p:nvGrpSpPr>
        <p:grpSpPr>
          <a:xfrm>
            <a:off x="3115700" y="3055263"/>
            <a:ext cx="8999747" cy="1399211"/>
            <a:chOff x="2594346" y="4814610"/>
            <a:chExt cx="8999747" cy="1399211"/>
          </a:xfrm>
        </p:grpSpPr>
        <p:grpSp>
          <p:nvGrpSpPr>
            <p:cNvPr id="63" name="Group 62"/>
            <p:cNvGrpSpPr/>
            <p:nvPr/>
          </p:nvGrpSpPr>
          <p:grpSpPr>
            <a:xfrm>
              <a:off x="2594346" y="4814610"/>
              <a:ext cx="8999747" cy="1399211"/>
              <a:chOff x="3021825" y="2309513"/>
              <a:chExt cx="7755655" cy="71649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3021825" y="2346715"/>
                <a:ext cx="687734" cy="52050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65" name="Chevron 64"/>
              <p:cNvSpPr/>
              <p:nvPr/>
            </p:nvSpPr>
            <p:spPr>
              <a:xfrm>
                <a:off x="3709558" y="2392199"/>
                <a:ext cx="294590" cy="457894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66" name="AutoShape 47"/>
              <p:cNvSpPr>
                <a:spLocks noChangeArrowheads="1"/>
              </p:cNvSpPr>
              <p:nvPr/>
            </p:nvSpPr>
            <p:spPr bwMode="gray">
              <a:xfrm>
                <a:off x="3983208" y="2309513"/>
                <a:ext cx="6794272" cy="716493"/>
              </a:xfrm>
              <a:prstGeom prst="roundRect">
                <a:avLst>
                  <a:gd name="adj" fmla="val 50000"/>
                </a:avLst>
              </a:prstGeom>
              <a:ln>
                <a:solidFill>
                  <a:srgbClr val="00B050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Hình chữ nhật 2"/>
            <p:cNvSpPr/>
            <p:nvPr/>
          </p:nvSpPr>
          <p:spPr>
            <a:xfrm>
              <a:off x="4255336" y="5252605"/>
              <a:ext cx="72706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chương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đơn </a:t>
              </a:r>
              <a:r>
                <a:rPr kumimoji="0" 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9117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540" y="365959"/>
            <a:ext cx="1586224" cy="4848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4376" y="155451"/>
            <a:ext cx="8211146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03C69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C69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03C69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rPr>
              <a:t>Thực hành một số thao tác cơ bản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03C69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6998" y="665393"/>
            <a:ext cx="8836830" cy="685420"/>
            <a:chOff x="708098" y="292955"/>
            <a:chExt cx="8836830" cy="6854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708098" y="317553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Sitka Subheading" pitchFamily="2" charset="0"/>
                  <a:cs typeface="Times New Roman" panose="02020603050405020304" pitchFamily="18" charset="0"/>
                </a:rPr>
                <a:t>NHIỆM VỤ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3091070" y="437321"/>
              <a:ext cx="6453858" cy="499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Tạo chương trình “Điều khiển rô-bốt” như Hình 66. </a:t>
              </a: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633869" y="522030"/>
              <a:ext cx="347618" cy="3724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2633869" y="292955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Subheading" pitchFamily="2" charset="0"/>
                  <a:cs typeface="Times New Roman" panose="02020603050405020304" pitchFamily="18" charset="0"/>
                </a:rPr>
                <a:t>1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tka Subheading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676998" y="1393196"/>
            <a:ext cx="90043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542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9542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F9542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1: 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Mở phần mềm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9542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Scratch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9542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F9542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2: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CDD50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Sự kiện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, kéo thả lệnh 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vào vùng tạo chương trình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9542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F9542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: Nháy chuột vào biểu tượng 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         để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xuất hiện danh sách nhóm lệnh  mở  rộng.  Trong  danh  sách này, em chọn nhóm lệnh "Bút vẽ" như minh hoạ của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Hình </a:t>
            </a:r>
            <a:r>
              <a:rPr kumimoji="0" lang="vi-V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67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Khi đó, nhóm lệnh  sẽ được thêm vào khu vực nhóm lệnh.</a:t>
            </a:r>
            <a:endParaRPr kumimoji="0" lang="vi-VN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13829" y="5214905"/>
            <a:ext cx="2374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Hình 66.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Chương trình </a:t>
            </a:r>
            <a:endParaRPr kumimoji="0" lang="vi-VN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“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Điều khiển rô-bốt"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78" y="4666253"/>
            <a:ext cx="3857295" cy="14730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80612" y="6139314"/>
            <a:ext cx="381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Hình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67.</a:t>
            </a: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Danh sách nhóm lệnh mở rộng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099" y="2444726"/>
            <a:ext cx="772046" cy="3860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225" y="3244122"/>
            <a:ext cx="643755" cy="5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489832" y="677244"/>
            <a:ext cx="105413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9542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Bước 4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F9542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, kéo thả 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đặt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nối tiếp sau lệnh ở bước 2. Tiếp tục kéo thả lần lượt các 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,                        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đặt nối tiếp vào khối lệnh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9542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F9542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5: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7DC8FF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Chuyển 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DC8FF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động         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, kéo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thả 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    đặt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nối tiếp sau lệnh ở bước 4. Thay đổi số bước di chuyển thành 100 bằng cách sau:</a:t>
            </a:r>
            <a:endParaRPr kumimoji="0" lang="vi-VN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823" y="661055"/>
            <a:ext cx="987151" cy="490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330" y="1171062"/>
            <a:ext cx="841345" cy="4965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200" y="1151130"/>
            <a:ext cx="1355715" cy="5164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823" y="2046869"/>
            <a:ext cx="481114" cy="5498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694" y="1984236"/>
            <a:ext cx="1728280" cy="675109"/>
          </a:xfrm>
          <a:prstGeom prst="rect">
            <a:avLst/>
          </a:prstGeom>
        </p:spPr>
      </p:pic>
      <p:pic>
        <p:nvPicPr>
          <p:cNvPr id="2" name="Hình ảnh 1" descr="Tạo hình cắt từ Màn hình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45" y="3457177"/>
            <a:ext cx="9168540" cy="287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9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881279" y="1013817"/>
            <a:ext cx="10217981" cy="4708981"/>
            <a:chOff x="764547" y="391247"/>
            <a:chExt cx="10217981" cy="4708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764547" y="391247"/>
              <a:ext cx="10217981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Bước 6: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Tương tự bước 5, kéo thả lệnh </a:t>
              </a:r>
              <a:r>
                <a:rPr kumimoji="0" lang="vi-V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 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vào chương trình và thay đổi góc quay thành 90 độ</a:t>
              </a:r>
              <a:r>
                <a:rPr kumimoji="0" lang="vi-V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7: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nhóm lệnh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Điều </a:t>
              </a:r>
              <a:r>
                <a:rPr kumimoji="0" lang="vi-V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khiển             </a:t>
              </a:r>
              <a:r>
                <a:rPr kumimoji="0" lang="vi-V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kéo thả </a:t>
              </a:r>
              <a:r>
                <a:rPr kumimoji="0" lang="vi-V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  </a:t>
              </a:r>
              <a:r>
                <a:rPr kumimoji="0" lang="vi-V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</a:t>
              </a:r>
              <a:r>
                <a:rPr kumimoji="0" lang="vi-VN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đặt</a:t>
              </a:r>
              <a:r>
                <a:rPr kumimoji="0" lang="vi-V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nối tiếp sau lệnh ở bước 6</a:t>
              </a:r>
              <a:r>
                <a:rPr kumimoji="0" lang="vi-V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8: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Lặp lại các bước 5, 6, 7 để tiếp tục đưa các lệnh vào vùng tạo chương trình</a:t>
              </a:r>
              <a:r>
                <a:rPr kumimoji="0" lang="vi-V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9: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nhóm </a:t>
              </a:r>
              <a:r>
                <a:rPr kumimoji="0" lang="vi-V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lệnh          ,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kéo thả lệnh </a:t>
              </a:r>
              <a:r>
                <a:rPr kumimoji="0" lang="vi-V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đặt nối tiếp sau lệnh cuối cùng ở bước 8</a:t>
              </a:r>
              <a:r>
                <a:rPr kumimoji="0" lang="vi-V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Lưu </a:t>
              </a:r>
              <a:r>
                <a:rPr kumimoji="0" lang="vi-VN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ý: </a:t>
              </a: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Nếu em muốn loại bỏ lệnh nào đó, em có thể kéo lệnh từ vùng tạo chương trình trả lại khu vực nhóm lệnh.</a:t>
              </a:r>
              <a:endPara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5366" y="1283341"/>
              <a:ext cx="742049" cy="74204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2829" y="2704922"/>
              <a:ext cx="634932" cy="547784"/>
            </a:xfrm>
            <a:prstGeom prst="rect">
              <a:avLst/>
            </a:prstGeom>
          </p:spPr>
        </p:pic>
      </p:grpSp>
      <p:pic>
        <p:nvPicPr>
          <p:cNvPr id="2" name="Hình ảnh 1" descr="Tạo hình cắt từ Màn hìn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58" y="832514"/>
            <a:ext cx="1296222" cy="892094"/>
          </a:xfrm>
          <a:prstGeom prst="rect">
            <a:avLst/>
          </a:prstGeom>
        </p:spPr>
      </p:pic>
      <p:pic>
        <p:nvPicPr>
          <p:cNvPr id="3" name="Hình ảnh 2" descr="Tạo hình cắt từ Màn hình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715" y="1809659"/>
            <a:ext cx="990738" cy="742048"/>
          </a:xfrm>
          <a:prstGeom prst="rect">
            <a:avLst/>
          </a:prstGeom>
        </p:spPr>
      </p:pic>
      <p:pic>
        <p:nvPicPr>
          <p:cNvPr id="5" name="Hình ảnh 4" descr="Tạo hình cắt từ Màn hình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62" y="3282252"/>
            <a:ext cx="1058596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2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3908" y="743051"/>
            <a:ext cx="9537500" cy="4805046"/>
            <a:chOff x="993908" y="743051"/>
            <a:chExt cx="9537500" cy="4805046"/>
          </a:xfrm>
        </p:grpSpPr>
        <p:grpSp>
          <p:nvGrpSpPr>
            <p:cNvPr id="9" name="Group 8"/>
            <p:cNvGrpSpPr/>
            <p:nvPr/>
          </p:nvGrpSpPr>
          <p:grpSpPr>
            <a:xfrm>
              <a:off x="993908" y="743051"/>
              <a:ext cx="9414688" cy="1160029"/>
              <a:chOff x="708098" y="292955"/>
              <a:chExt cx="9414688" cy="116002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10EB54-4731-4DD5-8421-518086FEA3E2}"/>
                  </a:ext>
                </a:extLst>
              </p:cNvPr>
              <p:cNvSpPr/>
              <p:nvPr/>
            </p:nvSpPr>
            <p:spPr>
              <a:xfrm>
                <a:off x="708098" y="317553"/>
                <a:ext cx="2267570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95421"/>
                    </a:solidFill>
                    <a:effectLst/>
                    <a:uLnTx/>
                    <a:uFillTx/>
                    <a:latin typeface="Sitka Subheading" pitchFamily="2" charset="0"/>
                    <a:cs typeface="Times New Roman" panose="02020603050405020304" pitchFamily="18" charset="0"/>
                  </a:rPr>
                  <a:t>NHIỆM VỤ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558349-1F9F-48F3-830E-5BABDBF449D9}"/>
                  </a:ext>
                </a:extLst>
              </p:cNvPr>
              <p:cNvSpPr/>
              <p:nvPr/>
            </p:nvSpPr>
            <p:spPr>
              <a:xfrm>
                <a:off x="3091070" y="437321"/>
                <a:ext cx="703171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3429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Times New Roman" panose="02020603050405020304" pitchFamily="18" charset="0"/>
                  </a:rPr>
                  <a:t>Chạy chương trình “Điều khiển rô-bốt”, lưu tệp và thoát khỏi phần mềm.</a:t>
                </a:r>
                <a:endPara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633869" y="522030"/>
                <a:ext cx="347618" cy="37249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E10EB54-4731-4DD5-8421-518086FEA3E2}"/>
                  </a:ext>
                </a:extLst>
              </p:cNvPr>
              <p:cNvSpPr/>
              <p:nvPr/>
            </p:nvSpPr>
            <p:spPr>
              <a:xfrm>
                <a:off x="2633869" y="292955"/>
                <a:ext cx="2267570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itka Subheading" pitchFamily="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993908" y="1762445"/>
              <a:ext cx="95375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Hướng dẫn:</a:t>
              </a:r>
            </a:p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Bước 1: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nút </a:t>
              </a:r>
              <a:r>
                <a:rPr kumimoji="0" lang="vi-V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lệnh        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ở góc trên bên phải để sân khấu mở rộng toàn màn hình. Nháy chuột vào nút lệnh </a:t>
              </a:r>
              <a:r>
                <a:rPr kumimoji="0" lang="vi-V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      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để chạy chương trình</a:t>
              </a:r>
              <a:r>
                <a:rPr kumimoji="0" lang="vi-V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2: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Nhấn phím ESC để quay lại màn hình Scratch.66</a:t>
              </a:r>
            </a:p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Bước 3: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Chọn lệnh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Lưu về máy tính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trong bảng chọn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Tập tin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. Cửa sổ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Save </a:t>
              </a:r>
              <a:r>
                <a:rPr kumimoji="0" lang="vi-V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as </a:t>
              </a:r>
              <a:r>
                <a:rPr kumimoji="0" lang="vi-V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hiện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ra, em hãy chọn thư mục lưu trữ và đặt tên tệp là Robot 2</a:t>
              </a:r>
              <a:r>
                <a:rPr kumimoji="0" lang="vi-V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95421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4: 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Để thoát khỏi chương trình Scratch, em nháy chuột vào nút  ở góc trên bên phải của màn hình Scratch.</a:t>
              </a:r>
              <a:endPara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8113" y="2234046"/>
              <a:ext cx="464860" cy="48772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543" y="2865412"/>
              <a:ext cx="373412" cy="3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50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ONG NHỎ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VÀ MẬT HOA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86" y="152401"/>
            <a:ext cx="1952408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10" name="Right Arrow 9">
            <a:hlinkClick r:id="rId9" action="ppaction://hlinksldjump"/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hlinkClick r:id="rId10" action="ppaction://hlinksldjump"/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BẮT ĐẦU</a:t>
            </a:r>
          </a:p>
        </p:txBody>
      </p:sp>
      <p:pic>
        <p:nvPicPr>
          <p:cNvPr id="2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07" y="2853082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03" y="28530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32" y="5311165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62" y="5049554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640078" y="5490761"/>
            <a:ext cx="4106294" cy="95410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8158842" y="5240788"/>
            <a:ext cx="3877069" cy="95410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8158843" y="2980166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695835" y="2978352"/>
            <a:ext cx="4050536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98120" y="29022"/>
            <a:ext cx="10942320" cy="220184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7076607" y="50044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1781435" y="282109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7031578" y="278457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366675" y="270207"/>
            <a:ext cx="1064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10" y="120932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814" y="2670463"/>
            <a:ext cx="1567186" cy="1979454"/>
          </a:xfrm>
          <a:prstGeom prst="rect">
            <a:avLst/>
          </a:prstGeom>
        </p:spPr>
      </p:pic>
      <p:pic>
        <p:nvPicPr>
          <p:cNvPr id="23" name="Hình ảnh 22" descr="Tạo hình cắt từ Màn hình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27" y="793427"/>
            <a:ext cx="2899027" cy="121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7738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1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45" y="32011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350338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7" y="229209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679532" y="20965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90</a:t>
            </a:r>
            <a:r>
              <a:rPr lang="en-US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02" y="4615334"/>
            <a:ext cx="1567186" cy="1979454"/>
          </a:xfrm>
          <a:prstGeom prst="rect">
            <a:avLst/>
          </a:prstGeom>
        </p:spPr>
      </p:pic>
      <p:pic>
        <p:nvPicPr>
          <p:cNvPr id="21" name="Hình ảnh 20" descr="Tạo hình cắt từ Màn hình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91" y="3257688"/>
            <a:ext cx="1936460" cy="943821"/>
          </a:xfrm>
          <a:prstGeom prst="rect">
            <a:avLst/>
          </a:prstGeom>
        </p:spPr>
      </p:pic>
      <p:pic>
        <p:nvPicPr>
          <p:cNvPr id="23" name="Hình ảnh 22" descr="Tạo hình cắt từ Màn hình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64" y="2089464"/>
            <a:ext cx="1958051" cy="956215"/>
          </a:xfrm>
          <a:prstGeom prst="rect">
            <a:avLst/>
          </a:prstGeom>
        </p:spPr>
      </p:pic>
      <p:pic>
        <p:nvPicPr>
          <p:cNvPr id="28" name="Hình ảnh 27" descr="Tạo hình cắt từ Màn hình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64" y="5441395"/>
            <a:ext cx="2345618" cy="1053828"/>
          </a:xfrm>
          <a:prstGeom prst="rect">
            <a:avLst/>
          </a:prstGeom>
        </p:spPr>
      </p:pic>
      <p:pic>
        <p:nvPicPr>
          <p:cNvPr id="29" name="Hình ảnh 28" descr="Tạo hình cắt từ Màn hình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53" y="4367040"/>
            <a:ext cx="2463787" cy="99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11181 C 0.09583 0.09861 0.10833 0.08843 0.1191 0.07963 C 0.1217 0.07153 0.13403 0.05371 0.14149 0.04746 C 0.15035 0.01945 0.20399 0.01019 0.23438 0.00695 C 0.24948 0.00764 0.26528 0.0051 0.27969 0.0088 C 0.28542 0.01019 0.28628 0.01713 0.28976 0.0213 C 0.2941 0.02662 0.2974 0.03843 0.29983 0.04537 C 0.30156 0.0507 0.30503 0.06135 0.30503 0.06158 C 0.30417 0.07755 0.30382 0.09375 0.30243 0.10996 C 0.30174 0.11551 0.29774 0.11736 0.29497 0.12199 C 0.27882 0.14792 0.24965 0.15764 0.21458 0.1625 C 0.19392 0.16065 0.19479 0.16366 0.18177 0.1544 C 0.17569 0.15 0.16424 0.14028 0.16424 0.14051 C 0.16042 0.13102 0.15677 0.11181 0.15677 0.11204 C 0.15955 0.07199 0.15156 0.0831 0.1691 0.06343 C 0.18056 0.0507 0.16719 0.05926 0.18177 0.05162 C 0.19306 0.0382 0.20712 0.0257 0.22431 0.01713 C 0.2276 0.01551 0.23108 0.01389 0.23438 0.01297 C 0.24115 0.01111 0.25451 0.0088 0.25451 0.00903 C 0.26215 0.00949 0.26979 0.00926 0.27726 0.01088 C 0.27969 0.01135 0.28056 0.01389 0.28229 0.01528 C 0.29375 0.02315 0.30069 0.03056 0.30729 0.04144 C 0.31215 0.06783 0.32691 0.12269 0.30503 0.14028 C 0.28628 0.15533 0.25747 0.16505 0.23212 0.16852 C 0.21458 0.16667 0.21059 0.16736 0.19931 0.15834 C 0.19184 0.1456 0.18924 0.13357 0.18698 0.11991 C 0.18837 0.08611 0.1809 0.06667 0.20451 0.04352 C 0.21146 0.03681 0.21337 0.03218 0.22431 0.0294 C 0.23212 0.02523 0.23854 0.02338 0.24705 0.0213 C 0.27309 0.02315 0.26389 0.02315 0.27465 0.02315 L 0.25208 0.0375 L 0.27222 0.01713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8474</TotalTime>
  <Words>1070</Words>
  <Application>Microsoft Office PowerPoint</Application>
  <PresentationFormat>Widescreen</PresentationFormat>
  <Paragraphs>113</Paragraphs>
  <Slides>19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微软雅黑</vt:lpstr>
      <vt:lpstr>#9Slide02 Noi dung rat dai</vt:lpstr>
      <vt:lpstr>Arial</vt:lpstr>
      <vt:lpstr>Calibri</vt:lpstr>
      <vt:lpstr>等线</vt:lpstr>
      <vt:lpstr>iCiel Cadena</vt:lpstr>
      <vt:lpstr>Segoe Print</vt:lpstr>
      <vt:lpstr>Sitka Subheading</vt:lpstr>
      <vt:lpstr>SVN-SAF</vt:lpstr>
      <vt:lpstr>Times New Roman</vt:lpstr>
      <vt:lpstr>UTM Avo</vt:lpstr>
      <vt:lpstr>Verdana</vt:lpstr>
      <vt:lpstr>方正黑体_GBK</vt:lpstr>
      <vt:lpstr>1_Office 主题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ChatGPT</cp:lastModifiedBy>
  <cp:revision>336</cp:revision>
  <dcterms:created xsi:type="dcterms:W3CDTF">2021-11-14T08:33:55Z</dcterms:created>
  <dcterms:modified xsi:type="dcterms:W3CDTF">2024-04-03T01:14:47Z</dcterms:modified>
</cp:coreProperties>
</file>