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77" r:id="rId2"/>
  </p:sldMasterIdLst>
  <p:notesMasterIdLst>
    <p:notesMasterId r:id="rId19"/>
  </p:notesMasterIdLst>
  <p:sldIdLst>
    <p:sldId id="2990" r:id="rId3"/>
    <p:sldId id="2991" r:id="rId4"/>
    <p:sldId id="2992" r:id="rId5"/>
    <p:sldId id="2993" r:id="rId6"/>
    <p:sldId id="2975" r:id="rId7"/>
    <p:sldId id="2979" r:id="rId8"/>
    <p:sldId id="2976" r:id="rId9"/>
    <p:sldId id="2989" r:id="rId10"/>
    <p:sldId id="2994" r:id="rId11"/>
    <p:sldId id="2995" r:id="rId12"/>
    <p:sldId id="2996" r:id="rId13"/>
    <p:sldId id="2997" r:id="rId14"/>
    <p:sldId id="2998" r:id="rId15"/>
    <p:sldId id="2999" r:id="rId16"/>
    <p:sldId id="2986"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2D050"/>
    <a:srgbClr val="5A3049"/>
    <a:srgbClr val="5B2F56"/>
    <a:srgbClr val="FF6600"/>
    <a:srgbClr val="0998D7"/>
    <a:srgbClr val="FF3399"/>
    <a:srgbClr val="FFFF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5262" autoAdjust="0"/>
  </p:normalViewPr>
  <p:slideViewPr>
    <p:cSldViewPr snapToGrid="0">
      <p:cViewPr varScale="1">
        <p:scale>
          <a:sx n="108" d="100"/>
          <a:sy n="108" d="100"/>
        </p:scale>
        <p:origin x="81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1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5474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63988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0488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01384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6"/>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09209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320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2"/>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3"/>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627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5/3/2024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13173530"/>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30054"/>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20" name="Footer Placeholder 19"/>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8782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9659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99431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5/3/2024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125559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1"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90" y="21105"/>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BFA6248-9075-44F6-BABA-ACCDFFA54742}" type="datetimeFigureOut">
              <a:rPr lang="en-US" smtClean="0">
                <a:solidFill>
                  <a:srgbClr val="E7DEC9">
                    <a:shade val="50000"/>
                    <a:satMod val="200000"/>
                  </a:srgbClr>
                </a:solidFill>
              </a:rPr>
              <a:pPr/>
              <a:t>5/3/2024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D0A7C2-3364-4B6C-B187-A7ABF31AEE8C}"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047983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6.gif"/></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4.gif"/><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3.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1.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76796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33" y="2870199"/>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4618" y="0"/>
            <a:ext cx="6423182" cy="3048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vi-VN" sz="3200" dirty="0" err="1">
                <a:latin typeface="UTM Avo" panose="02040603050506020204" pitchFamily="18" charset="0"/>
                <a:cs typeface="Times New Roman" panose="02020603050405020304" pitchFamily="18" charset="0"/>
              </a:rPr>
              <a:t>Muốn</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gõ</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chữ</a:t>
            </a:r>
            <a:r>
              <a:rPr lang="vi-VN" sz="3200" dirty="0">
                <a:latin typeface="UTM Avo" panose="02040603050506020204" pitchFamily="18" charset="0"/>
                <a:cs typeface="Times New Roman" panose="02020603050405020304" pitchFamily="18" charset="0"/>
              </a:rPr>
              <a:t> hoa, em </a:t>
            </a:r>
            <a:r>
              <a:rPr lang="vi-VN" sz="3200" dirty="0" err="1">
                <a:latin typeface="UTM Avo" panose="02040603050506020204" pitchFamily="18" charset="0"/>
                <a:cs typeface="Times New Roman" panose="02020603050405020304" pitchFamily="18" charset="0"/>
              </a:rPr>
              <a:t>sử</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dụng</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phím</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nào</a:t>
            </a:r>
            <a:r>
              <a:rPr lang="vi-VN" sz="3200" dirty="0">
                <a:latin typeface="UTM Avo" panose="02040603050506020204" pitchFamily="18" charset="0"/>
                <a:cs typeface="Times New Roman" panose="02020603050405020304" pitchFamily="18" charset="0"/>
              </a:rPr>
              <a:t> sau đây?</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436896" y="5781535"/>
            <a:ext cx="356525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B. Shift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653166" y="5860674"/>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A. Ctrl</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848" y="2857500"/>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374908" y="5768836"/>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C. Alt</a:t>
            </a:r>
          </a:p>
        </p:txBody>
      </p:sp>
    </p:spTree>
    <p:extLst>
      <p:ext uri="{BB962C8B-B14F-4D97-AF65-F5344CB8AC3E}">
        <p14:creationId xmlns:p14="http://schemas.microsoft.com/office/powerpoint/2010/main" val="229421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163"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972892" y="364982"/>
            <a:ext cx="5737382" cy="2133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2000" dirty="0" err="1">
                <a:solidFill>
                  <a:prstClr val="white"/>
                </a:solidFill>
                <a:latin typeface="Times New Roman" panose="02020603050405020304" pitchFamily="18" charset="0"/>
                <a:cs typeface="Times New Roman" panose="02020603050405020304" pitchFamily="18" charset="0"/>
              </a:rPr>
              <a:t>Câu</a:t>
            </a:r>
            <a:r>
              <a:rPr lang="en-US" sz="2000" dirty="0">
                <a:solidFill>
                  <a:prstClr val="white"/>
                </a:solidFill>
                <a:latin typeface="Times New Roman" panose="02020603050405020304" pitchFamily="18" charset="0"/>
                <a:cs typeface="Times New Roman" panose="02020603050405020304" pitchFamily="18" charset="0"/>
              </a:rPr>
              <a:t> 2: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bàn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nằm</a:t>
            </a:r>
            <a:r>
              <a:rPr lang="vi-VN" sz="2000" dirty="0">
                <a:latin typeface="UTM Avo" panose="02040603050506020204" pitchFamily="18" charset="0"/>
                <a:cs typeface="Times New Roman" panose="02020603050405020304" pitchFamily="18" charset="0"/>
              </a:rPr>
              <a:t> ở hai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như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en-US" sz="2000" dirty="0">
                <a:latin typeface="UTM Avo" panose="02040603050506020204" pitchFamily="18" charset="0"/>
                <a:cs typeface="Times New Roman" panose="02020603050405020304" pitchFamily="18" charset="0"/>
              </a:rPr>
              <a:t>60.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trên ở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2, em </a:t>
            </a:r>
            <a:r>
              <a:rPr lang="vi-VN" sz="2000" dirty="0" err="1">
                <a:latin typeface="UTM Avo" panose="02040603050506020204" pitchFamily="18" charset="0"/>
                <a:cs typeface="Times New Roman" panose="02020603050405020304" pitchFamily="18" charset="0"/>
              </a:rPr>
              <a:t>sử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nào</a:t>
            </a:r>
            <a:r>
              <a:rPr lang="vi-VN" sz="2000" dirty="0">
                <a:latin typeface="UTM Avo" panose="0204060305050602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22401" y="5860674"/>
            <a:ext cx="362857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Phím</a:t>
            </a:r>
            <a:r>
              <a:rPr lang="en-US" sz="2800" dirty="0">
                <a:solidFill>
                  <a:srgbClr val="0000FF"/>
                </a:solidFill>
                <a:latin typeface="Times New Roman" panose="02020603050405020304" pitchFamily="18" charset="0"/>
                <a:cs typeface="Times New Roman" panose="02020603050405020304" pitchFamily="18" charset="0"/>
              </a:rPr>
              <a:t> Shift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trái</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1" name="Picture 7"/>
          <p:cNvPicPr>
            <a:picLocks noChangeAspect="1"/>
          </p:cNvPicPr>
          <p:nvPr/>
        </p:nvPicPr>
        <p:blipFill>
          <a:blip r:embed="rId6"/>
          <a:stretch>
            <a:fillRect/>
          </a:stretch>
        </p:blipFill>
        <p:spPr>
          <a:xfrm>
            <a:off x="7262621" y="2558370"/>
            <a:ext cx="4929379" cy="3048000"/>
          </a:xfrm>
          <a:prstGeom prst="rect">
            <a:avLst/>
          </a:prstGeom>
        </p:spPr>
      </p:pic>
      <p:pic>
        <p:nvPicPr>
          <p:cNvPr id="12"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548" y="2866549"/>
            <a:ext cx="2200752" cy="2934336"/>
          </a:xfrm>
          <a:prstGeom prst="rect">
            <a:avLst/>
          </a:prstGeom>
        </p:spPr>
      </p:pic>
      <p:sp>
        <p:nvSpPr>
          <p:cNvPr id="13" name="Rectangle: Rounded Corners 18">
            <a:extLst>
              <a:ext uri="{FF2B5EF4-FFF2-40B4-BE49-F238E27FC236}">
                <a16:creationId xmlns:a16="http://schemas.microsoft.com/office/drawing/2014/main" id="{A98ECE88-115D-4A1D-8452-F943FF1AC741}"/>
              </a:ext>
            </a:extLst>
          </p:cNvPr>
          <p:cNvSpPr/>
          <p:nvPr/>
        </p:nvSpPr>
        <p:spPr>
          <a:xfrm>
            <a:off x="5257165" y="5860673"/>
            <a:ext cx="381426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itchFamily="18" charset="0"/>
                <a:cs typeface="Times New Roman" pitchFamily="18" charset="0"/>
                <a:sym typeface="Arial"/>
              </a:rPr>
              <a:t>Phím</a:t>
            </a:r>
            <a:r>
              <a:rPr lang="en-US" sz="2800" dirty="0">
                <a:solidFill>
                  <a:srgbClr val="0000FF"/>
                </a:solidFill>
                <a:latin typeface="Times New Roman" pitchFamily="18" charset="0"/>
                <a:cs typeface="Times New Roman" pitchFamily="18" charset="0"/>
                <a:sym typeface="Arial"/>
              </a:rPr>
              <a:t> Shift </a:t>
            </a:r>
            <a:r>
              <a:rPr lang="en-US" sz="2800" dirty="0" err="1">
                <a:solidFill>
                  <a:srgbClr val="0000FF"/>
                </a:solidFill>
                <a:latin typeface="Times New Roman" pitchFamily="18" charset="0"/>
                <a:cs typeface="Times New Roman" pitchFamily="18" charset="0"/>
                <a:sym typeface="Arial"/>
              </a:rPr>
              <a:t>bên</a:t>
            </a:r>
            <a:r>
              <a:rPr lang="en-US" sz="2800" dirty="0">
                <a:solidFill>
                  <a:srgbClr val="0000FF"/>
                </a:solidFill>
                <a:latin typeface="Times New Roman" pitchFamily="18" charset="0"/>
                <a:cs typeface="Times New Roman" pitchFamily="18" charset="0"/>
                <a:sym typeface="Arial"/>
              </a:rPr>
              <a:t> </a:t>
            </a:r>
            <a:r>
              <a:rPr lang="en-US" sz="2800" dirty="0" err="1">
                <a:solidFill>
                  <a:srgbClr val="0000FF"/>
                </a:solidFill>
                <a:latin typeface="Times New Roman" pitchFamily="18" charset="0"/>
                <a:cs typeface="Times New Roman" pitchFamily="18" charset="0"/>
                <a:sym typeface="Arial"/>
              </a:rPr>
              <a:t>phải</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5037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3"/>
                                        </p:tgtEl>
                                        <p:attrNameLst>
                                          <p:attrName>fillcolor</p:attrName>
                                        </p:attrNameLst>
                                      </p:cBhvr>
                                      <p:to>
                                        <a:srgbClr val="00B0F0"/>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60" y="2983805"/>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48113" y="76201"/>
            <a:ext cx="6763657" cy="313470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3: </a:t>
            </a:r>
            <a:r>
              <a:rPr lang="en-US" sz="2800" dirty="0" err="1">
                <a:solidFill>
                  <a:prstClr val="white"/>
                </a:solidFill>
                <a:latin typeface="Times New Roman" panose="02020603050405020304" pitchFamily="18" charset="0"/>
                <a:cs typeface="Times New Roman" panose="02020603050405020304" pitchFamily="18" charset="0"/>
              </a:rPr>
              <a:t>Để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luyện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gõ</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chữ</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hoa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phần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mềm</a:t>
            </a:r>
            <a:r>
              <a:rPr lang="en-US" sz="2800" dirty="0">
                <a:solidFill>
                  <a:prstClr val="white"/>
                </a:solidFill>
                <a:latin typeface="Times New Roman" panose="020206030504050203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Kiran’s</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Typing</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Tutor</a:t>
            </a:r>
            <a:r>
              <a:rPr lang="en-US" sz="2800" dirty="0">
                <a:solidFill>
                  <a:schemeClr val="bg1"/>
                </a:solidFill>
                <a:latin typeface="UTM Avo" panose="02040603050506020204" pitchFamily="18" charset="0"/>
                <a:cs typeface="Times New Roman" panose="02020603050405020304" pitchFamily="18" charset="0"/>
              </a:rPr>
              <a:t>. </a:t>
            </a:r>
            <a:r>
              <a:rPr lang="vi-VN" sz="2800" dirty="0">
                <a:solidFill>
                  <a:schemeClr val="bg1"/>
                </a:solidFill>
                <a:latin typeface="UTM Avo" panose="02040603050506020204" pitchFamily="18" charset="0"/>
                <a:cs typeface="Times New Roman" panose="02020603050405020304" pitchFamily="18" charset="0"/>
              </a:rPr>
              <a:t>Trong </a:t>
            </a:r>
            <a:r>
              <a:rPr lang="vi-VN" sz="2800" dirty="0" err="1">
                <a:solidFill>
                  <a:schemeClr val="bg1"/>
                </a:solidFill>
                <a:latin typeface="UTM Avo" panose="02040603050506020204" pitchFamily="18" charset="0"/>
                <a:cs typeface="Times New Roman" panose="02020603050405020304" pitchFamily="18" charset="0"/>
              </a:rPr>
              <a:t>mục</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Course</a:t>
            </a:r>
            <a:r>
              <a:rPr lang="vi-VN" sz="2800" dirty="0">
                <a:solidFill>
                  <a:schemeClr val="bg1"/>
                </a:solidFill>
                <a:latin typeface="UTM Avo" panose="02040603050506020204" pitchFamily="18" charset="0"/>
                <a:cs typeface="Times New Roman" panose="02020603050405020304" pitchFamily="18" charset="0"/>
              </a:rPr>
              <a:t>, </a:t>
            </a:r>
            <a:r>
              <a:rPr lang="en-US" sz="2800" dirty="0" err="1">
                <a:solidFill>
                  <a:schemeClr val="bg1"/>
                </a:solidFill>
                <a:latin typeface="UTM Avo" panose="02040603050506020204" pitchFamily="18" charset="0"/>
                <a:cs typeface="Times New Roman" panose="02020603050405020304" pitchFamily="18" charset="0"/>
              </a:rPr>
              <a:t>em</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chọn</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bài</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học</a:t>
            </a:r>
            <a:r>
              <a:rPr lang="en-US" sz="2800" dirty="0">
                <a:solidFill>
                  <a:schemeClr val="bg1"/>
                </a:solidFill>
                <a:latin typeface="UTM Avo" panose="02040603050506020204" pitchFamily="18" charset="0"/>
                <a:cs typeface="Times New Roman" panose="02020603050405020304" pitchFamily="18" charset="0"/>
              </a:rPr>
              <a:t>:</a:t>
            </a:r>
            <a:r>
              <a:rPr lang="vi-VN" sz="2800" dirty="0">
                <a:solidFill>
                  <a:schemeClr val="bg1"/>
                </a:solidFill>
                <a:latin typeface="UTM Avo" panose="02040603050506020204" pitchFamily="18" charset="0"/>
                <a:cs typeface="Times New Roman" panose="02020603050405020304" pitchFamily="18" charset="0"/>
              </a:rPr>
              <a:t> </a:t>
            </a:r>
            <a:endParaRPr lang="vi-VN" sz="2800" kern="0" dirty="0">
              <a:solidFill>
                <a:schemeClr val="bg1"/>
              </a:solidFill>
              <a:latin typeface="Times New Roman"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979" y="2431054"/>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547474" y="5867401"/>
            <a:ext cx="338938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A. </a:t>
            </a:r>
            <a:r>
              <a:rPr lang="vi-VN" sz="2800" dirty="0" err="1">
                <a:solidFill>
                  <a:srgbClr val="0000FF"/>
                </a:solidFill>
                <a:latin typeface="UTM Avo" panose="02040603050506020204" pitchFamily="18" charset="0"/>
                <a:cs typeface="Times New Roman" panose="02020603050405020304" pitchFamily="18" charset="0"/>
              </a:rPr>
              <a:t>Capitals</a:t>
            </a:r>
            <a:endParaRPr lang="en-US" sz="2600" dirty="0">
              <a:solidFill>
                <a:srgbClr val="0000FF"/>
              </a:solidFill>
              <a:latin typeface="Times New Roman" pitchFamily="18" charset="0"/>
              <a:cs typeface="Times New Roman" pitchFamily="18"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769" y="2933065"/>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911770" y="5918141"/>
            <a:ext cx="27664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C. </a:t>
            </a:r>
            <a:r>
              <a:rPr lang="en-US" sz="3200" dirty="0">
                <a:solidFill>
                  <a:srgbClr val="0000FF"/>
                </a:solidFill>
                <a:latin typeface="UTM Avo" panose="02040603050506020204" pitchFamily="18" charset="0"/>
                <a:cs typeface="Times New Roman" panose="02020603050405020304" pitchFamily="18" charset="0"/>
              </a:rPr>
              <a:t>Words</a:t>
            </a:r>
            <a:endParaRPr lang="en-US" sz="3200" dirty="0">
              <a:solidFill>
                <a:srgbClr val="0000FF"/>
              </a:solidFill>
              <a:latin typeface="Times New Roman" pitchFamily="18" charset="0"/>
              <a:cs typeface="Times New Roman" pitchFamily="18"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642" y="2933065"/>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089259" y="5895141"/>
            <a:ext cx="352038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vi-VN" sz="2800" dirty="0" err="1">
                <a:solidFill>
                  <a:srgbClr val="0000FF"/>
                </a:solidFill>
                <a:latin typeface="UTM Avo" panose="02040603050506020204" pitchFamily="18" charset="0"/>
                <a:cs typeface="Times New Roman" panose="02020603050405020304" pitchFamily="18" charset="0"/>
              </a:rPr>
              <a:t>NumericKeys-Qwerty</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7240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7" y="883919"/>
            <a:ext cx="2386662"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9"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latin typeface="Arial" pitchFamily="34" charset="0"/>
                <a:cs typeface="Arial" pitchFamily="34" charset="0"/>
              </a:rPr>
              <a:t>Cảm</a:t>
            </a:r>
            <a:endParaRPr lang="en-US" sz="4400">
              <a:solidFill>
                <a:prstClr val="white"/>
              </a:solidFill>
              <a:latin typeface="Arial" pitchFamily="34" charset="0"/>
              <a:cs typeface="Arial"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7" y="1981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ơn</a:t>
            </a:r>
            <a:endParaRPr lang="en-US" sz="4400">
              <a:solidFill>
                <a:prstClr val="white"/>
              </a:solidFill>
              <a:latin typeface="Arial" pitchFamily="34" charset="0"/>
              <a:cs typeface="Arial"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3" y="25603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bạn</a:t>
            </a:r>
          </a:p>
        </p:txBody>
      </p:sp>
      <p:sp>
        <p:nvSpPr>
          <p:cNvPr id="13" name="Hexagon 12">
            <a:extLst>
              <a:ext uri="{FF2B5EF4-FFF2-40B4-BE49-F238E27FC236}">
                <a16:creationId xmlns:a16="http://schemas.microsoft.com/office/drawing/2014/main" id="{199C24C2-6B91-4322-BDB4-819FF0CB9BE4}"/>
              </a:ext>
            </a:extLst>
          </p:cNvPr>
          <p:cNvSpPr/>
          <p:nvPr/>
        </p:nvSpPr>
        <p:spPr>
          <a:xfrm>
            <a:off x="4995005"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các </a:t>
            </a:r>
            <a:endParaRPr lang="en-US" sz="4400">
              <a:solidFill>
                <a:prstClr val="white"/>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6" y="3436626"/>
            <a:ext cx="2213385" cy="2661817"/>
          </a:xfrm>
          <a:prstGeom prst="rect">
            <a:avLst/>
          </a:prstGeom>
        </p:spPr>
      </p:pic>
    </p:spTree>
    <p:extLst>
      <p:ext uri="{BB962C8B-B14F-4D97-AF65-F5344CB8AC3E}">
        <p14:creationId xmlns:p14="http://schemas.microsoft.com/office/powerpoint/2010/main" val="34530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LUYỆN TẬP</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0" y="4782499"/>
            <a:ext cx="1843272" cy="1843272"/>
          </a:xfrm>
          <a:prstGeom prst="rect">
            <a:avLst/>
          </a:prstGeom>
        </p:spPr>
      </p:pic>
      <p:sp>
        <p:nvSpPr>
          <p:cNvPr id="11" name="Rectangle 10"/>
          <p:cNvSpPr/>
          <p:nvPr/>
        </p:nvSpPr>
        <p:spPr>
          <a:xfrm>
            <a:off x="1465345" y="1716661"/>
            <a:ext cx="10042323" cy="92333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3.Mở chương trình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Kiran’s Typing Tutor</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chọn nút lệnh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Kids Typing          </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và chọn bài học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Colours</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để luyện gõ các từ chỉ màu sắc.</a:t>
            </a:r>
          </a:p>
        </p:txBody>
      </p:sp>
      <p:pic>
        <p:nvPicPr>
          <p:cNvPr id="12" name="Picture 11"/>
          <p:cNvPicPr>
            <a:picLocks noChangeAspect="1"/>
          </p:cNvPicPr>
          <p:nvPr/>
        </p:nvPicPr>
        <p:blipFill>
          <a:blip r:embed="rId5"/>
          <a:stretch>
            <a:fillRect/>
          </a:stretch>
        </p:blipFill>
        <p:spPr>
          <a:xfrm>
            <a:off x="8449036" y="1614916"/>
            <a:ext cx="563410" cy="563410"/>
          </a:xfrm>
          <a:prstGeom prst="rect">
            <a:avLst/>
          </a:prstGeom>
        </p:spPr>
      </p:pic>
    </p:spTree>
    <p:extLst>
      <p:ext uri="{BB962C8B-B14F-4D97-AF65-F5344CB8AC3E}">
        <p14:creationId xmlns:p14="http://schemas.microsoft.com/office/powerpoint/2010/main" val="5494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9176"/>
          </a:xfrm>
          <a:prstGeom prst="rect">
            <a:avLst/>
          </a:prstGeom>
        </p:spPr>
        <p:txBody>
          <a:bodyPr wrap="square">
            <a:spAutoFit/>
          </a:bodyPr>
          <a:lstStyle/>
          <a:p>
            <a:pPr algn="just"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err="1">
                <a:latin typeface="UTM Avo" panose="02040603050506020204" pitchFamily="18" charset="0"/>
                <a:cs typeface="Times New Roman" panose="02020603050405020304" pitchFamily="18" charset="0"/>
              </a:rPr>
              <a:t>Hãy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luyện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tập</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hàng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số</a:t>
            </a:r>
            <a:r>
              <a:rPr lang="vi-VN" sz="2000" dirty="0">
                <a:latin typeface="UTM Avo" panose="02040603050506020204" pitchFamily="18" charset="0"/>
                <a:cs typeface="Times New Roman" panose="02020603050405020304" pitchFamily="18" charset="0"/>
              </a:rPr>
              <a:t>.</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216736" y="1954142"/>
            <a:ext cx="2975264" cy="2975264"/>
          </a:xfrm>
          <a:prstGeom prst="rect">
            <a:avLst/>
          </a:prstGeom>
        </p:spPr>
      </p:pic>
      <p:pic>
        <p:nvPicPr>
          <p:cNvPr id="7" name="Picture 130" descr="Luyện gõ 10 ngón tay các kí tự trên của hàng phím số trong mục Typing Practice"/>
          <p:cNvPicPr/>
          <p:nvPr/>
        </p:nvPicPr>
        <p:blipFill>
          <a:blip r:embed="rId5">
            <a:extLst>
              <a:ext uri="{28A0092B-C50C-407E-A947-70E740481C1C}">
                <a14:useLocalDpi xmlns:a14="http://schemas.microsoft.com/office/drawing/2010/main" val="0"/>
              </a:ext>
            </a:extLst>
          </a:blip>
          <a:srcRect/>
          <a:stretch>
            <a:fillRect/>
          </a:stretch>
        </p:blipFill>
        <p:spPr bwMode="auto">
          <a:xfrm>
            <a:off x="3899807" y="2052987"/>
            <a:ext cx="4305300" cy="2717800"/>
          </a:xfrm>
          <a:prstGeom prst="rect">
            <a:avLst/>
          </a:prstGeom>
          <a:noFill/>
          <a:ln>
            <a:noFill/>
          </a:ln>
        </p:spPr>
      </p:pic>
      <p:pic>
        <p:nvPicPr>
          <p:cNvPr id="1026" name="Picture 129"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926" y="5591808"/>
            <a:ext cx="546952" cy="564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20608" y="4129848"/>
            <a:ext cx="10908756"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1"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2000" b="0" i="1"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ý: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 #,...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nút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128"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7513" y="5539308"/>
            <a:ext cx="5080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4056807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2024</a:t>
            </a:r>
            <a:endPar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5:</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ỨNG DỤNG TIN HỌC</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12B</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Phần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mềm</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luyện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gõ</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686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12B</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Phần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mềm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luyện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a:solidFill>
                  <a:srgbClr val="00B050"/>
                </a:solidFill>
                <a:latin typeface="Times New Roman" panose="02020603050405020304" pitchFamily="18" charset="0"/>
                <a:cs typeface="Times New Roman" panose="02020603050405020304" pitchFamily="18" charset="0"/>
              </a:rPr>
              <a:t>phím</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548231"/>
            <a:ext cx="9220199" cy="1963322"/>
            <a:chOff x="2819400" y="2548231"/>
            <a:chExt cx="9220199" cy="1963322"/>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just"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28723" y="2757227"/>
              <a:ext cx="7265370" cy="1754326"/>
            </a:xfrm>
            <a:prstGeom prst="rect">
              <a:avLst/>
            </a:prstGeom>
          </p:spPr>
          <p:txBody>
            <a:bodyPr wrap="square">
              <a:spAutoFit/>
            </a:bodyPr>
            <a:lstStyle/>
            <a:p>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quen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giao </a:t>
              </a:r>
              <a:r>
                <a:rPr lang="vi-VN" sz="2800" dirty="0" err="1">
                  <a:latin typeface="Times New Roman" panose="02020603050405020304" pitchFamily="18" charset="0"/>
                  <a:cs typeface="Times New Roman" panose="02020603050405020304" pitchFamily="18" charset="0"/>
                </a:rPr>
                <a:t>diện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luyện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yêu </a:t>
              </a:r>
              <a:r>
                <a:rPr lang="vi-VN" sz="2800" dirty="0" err="1">
                  <a:latin typeface="Times New Roman" panose="02020603050405020304" pitchFamily="18" charset="0"/>
                  <a:cs typeface="Times New Roman" panose="02020603050405020304" pitchFamily="18" charset="0"/>
                </a:rPr>
                <a:t>cầu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 hoa,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grpSp>
        <p:nvGrpSpPr>
          <p:cNvPr id="4" name="Nhóm 3"/>
          <p:cNvGrpSpPr/>
          <p:nvPr/>
        </p:nvGrpSpPr>
        <p:grpSpPr>
          <a:xfrm>
            <a:off x="2594346" y="4814610"/>
            <a:ext cx="8999747" cy="1429237"/>
            <a:chOff x="2594346" y="4814610"/>
            <a:chExt cx="8999747" cy="1429237"/>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085737" y="4858852"/>
              <a:ext cx="7270667" cy="1384995"/>
            </a:xfrm>
            <a:prstGeom prst="rect">
              <a:avLst/>
            </a:prstGeom>
          </p:spPr>
          <p:txBody>
            <a:bodyPr wrap="square">
              <a:spAutoFit/>
            </a:bodyPr>
            <a:lstStyle/>
            <a:p>
              <a:pPr algn="just"/>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giúp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đúng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hợp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bằng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hệ</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bảng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a:t>
              </a:r>
              <a:r>
                <a:rPr lang="vi-VN"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813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 fill="hold"/>
                                        <p:tgtEl>
                                          <p:spTgt spid="4"/>
                                        </p:tgtEl>
                                        <p:attrNameLst>
                                          <p:attrName>ppt_x</p:attrName>
                                        </p:attrNameLst>
                                      </p:cBhvr>
                                      <p:tavLst>
                                        <p:tav tm="0">
                                          <p:val>
                                            <p:strVal val="#ppt_x"/>
                                          </p:val>
                                        </p:tav>
                                        <p:tav tm="100000">
                                          <p:val>
                                            <p:strVal val="#ppt_x"/>
                                          </p:val>
                                        </p:tav>
                                      </p:tavLst>
                                    </p:anim>
                                    <p:anim calcmode="lin" valueType="num">
                                      <p:cBhvr additive="base">
                                        <p:cTn id="22"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329987" y="128942"/>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8" name="Picture 2">
            <a:extLst>
              <a:ext uri="{FF2B5EF4-FFF2-40B4-BE49-F238E27FC236}">
                <a16:creationId xmlns:a16="http://schemas.microsoft.com/office/drawing/2014/main" id="{EBC84797-42D2-4E8E-B8BD-22096657A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17787" y="3631362"/>
            <a:ext cx="1156754" cy="822347"/>
          </a:xfrm>
          <a:prstGeom prst="rect">
            <a:avLst/>
          </a:prstGeom>
        </p:spPr>
      </p:pic>
      <p:sp>
        <p:nvSpPr>
          <p:cNvPr id="20" name="Rectangle 19">
            <a:extLst>
              <a:ext uri="{FF2B5EF4-FFF2-40B4-BE49-F238E27FC236}">
                <a16:creationId xmlns:a16="http://schemas.microsoft.com/office/drawing/2014/main" id="{BEF1B6C6-026F-4FB9-8D32-25D1F67CD14F}"/>
              </a:ext>
            </a:extLst>
          </p:cNvPr>
          <p:cNvSpPr/>
          <p:nvPr/>
        </p:nvSpPr>
        <p:spPr>
          <a:xfrm>
            <a:off x="1108932" y="927578"/>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3C23F57-401E-4C15-8075-EC69D1031759}"/>
              </a:ext>
            </a:extLst>
          </p:cNvPr>
          <p:cNvPicPr>
            <a:picLocks noChangeAspect="1"/>
          </p:cNvPicPr>
          <p:nvPr/>
        </p:nvPicPr>
        <p:blipFill>
          <a:blip r:embed="rId6"/>
          <a:stretch>
            <a:fillRect/>
          </a:stretch>
        </p:blipFill>
        <p:spPr>
          <a:xfrm>
            <a:off x="11340432" y="1339064"/>
            <a:ext cx="521581" cy="460458"/>
          </a:xfrm>
          <a:prstGeom prst="rect">
            <a:avLst/>
          </a:prstGeom>
        </p:spPr>
      </p:pic>
      <p:pic>
        <p:nvPicPr>
          <p:cNvPr id="1028" name="Picture 4" descr="Hình ảnh Nói Chuyện Trò Chuyện Suy Nghĩ Cậu Bé PNG , Đang Nói, Tán Gẫu, Tư  Duy PNG miễn phí tải tập tin PSDComment và Vector"/>
          <p:cNvPicPr>
            <a:picLocks noChangeAspect="1" noChangeArrowheads="1"/>
          </p:cNvPicPr>
          <p:nvPr/>
        </p:nvPicPr>
        <p:blipFill rotWithShape="1">
          <a:blip r:embed="rId7">
            <a:extLst>
              <a:ext uri="{28A0092B-C50C-407E-A947-70E740481C1C}">
                <a14:useLocalDpi xmlns:a14="http://schemas.microsoft.com/office/drawing/2010/main" val="0"/>
              </a:ext>
            </a:extLst>
          </a:blip>
          <a:srcRect l="11808" t="9211" r="13107" b="8877"/>
          <a:stretch/>
        </p:blipFill>
        <p:spPr bwMode="auto">
          <a:xfrm>
            <a:off x="3923227" y="3194336"/>
            <a:ext cx="2546432" cy="27779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928337" y="1107953"/>
            <a:ext cx="3768473" cy="2374768"/>
            <a:chOff x="8257623" y="1178081"/>
            <a:chExt cx="3768473" cy="2374768"/>
          </a:xfrm>
        </p:grpSpPr>
        <p:grpSp>
          <p:nvGrpSpPr>
            <p:cNvPr id="12" name="Group 11">
              <a:extLst>
                <a:ext uri="{FF2B5EF4-FFF2-40B4-BE49-F238E27FC236}">
                  <a16:creationId xmlns:a16="http://schemas.microsoft.com/office/drawing/2014/main" id="{356A26C7-1147-42FC-AADF-4ABDE0CAC4CB}"/>
                </a:ext>
              </a:extLst>
            </p:cNvPr>
            <p:cNvGrpSpPr/>
            <p:nvPr/>
          </p:nvGrpSpPr>
          <p:grpSpPr>
            <a:xfrm>
              <a:off x="8257623" y="1178081"/>
              <a:ext cx="3768473" cy="2374768"/>
              <a:chOff x="1768766" y="4552258"/>
              <a:chExt cx="7300588" cy="2038202"/>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4" cy="194614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0" y="4552258"/>
                <a:ext cx="7212564" cy="1911655"/>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4E13F798-587C-4135-9533-05E3CCBA2CAC}"/>
                </a:ext>
              </a:extLst>
            </p:cNvPr>
            <p:cNvSpPr/>
            <p:nvPr/>
          </p:nvSpPr>
          <p:spPr>
            <a:xfrm>
              <a:off x="8284910" y="1206830"/>
              <a:ext cx="3741186" cy="2169825"/>
            </a:xfrm>
            <a:prstGeom prst="rect">
              <a:avLst/>
            </a:prstGeom>
          </p:spPr>
          <p:txBody>
            <a:bodyPr wrap="square">
              <a:spAutoFit/>
            </a:bodyPr>
            <a:lstStyle/>
            <a:p>
              <a:pPr algn="ctr" defTabSz="342900">
                <a:lnSpc>
                  <a:spcPct val="150000"/>
                </a:lnSpc>
              </a:pPr>
              <a:r>
                <a:rPr lang="vi-VN" dirty="0">
                  <a:latin typeface="UTM Avo" panose="02040603050506020204" pitchFamily="18" charset="0"/>
                  <a:cs typeface="Times New Roman" panose="02020603050405020304" pitchFamily="18" charset="0"/>
                </a:rPr>
                <a:t>Ồ, tớ sẽ hướng dẫn cho cậu. Năm nay, tớ thường xuyên luyện tập với phần mềm gõ bàn phím nên tớ biết sử dụng đấy. Chúng mình cùng luyện tập nhé!</a:t>
              </a:r>
            </a:p>
          </p:txBody>
        </p:sp>
      </p:grpSp>
      <p:grpSp>
        <p:nvGrpSpPr>
          <p:cNvPr id="3" name="Group 2"/>
          <p:cNvGrpSpPr/>
          <p:nvPr/>
        </p:nvGrpSpPr>
        <p:grpSpPr>
          <a:xfrm>
            <a:off x="53336" y="2478155"/>
            <a:ext cx="4220312" cy="1975554"/>
            <a:chOff x="464232" y="2637111"/>
            <a:chExt cx="4220312" cy="1975554"/>
          </a:xfrm>
        </p:grpSpPr>
        <p:grpSp>
          <p:nvGrpSpPr>
            <p:cNvPr id="15" name="Group 14">
              <a:extLst>
                <a:ext uri="{FF2B5EF4-FFF2-40B4-BE49-F238E27FC236}">
                  <a16:creationId xmlns:a16="http://schemas.microsoft.com/office/drawing/2014/main" id="{3A95127C-E707-4578-B525-F29FF2C55188}"/>
                </a:ext>
              </a:extLst>
            </p:cNvPr>
            <p:cNvGrpSpPr/>
            <p:nvPr/>
          </p:nvGrpSpPr>
          <p:grpSpPr>
            <a:xfrm flipH="1">
              <a:off x="464232" y="2637111"/>
              <a:ext cx="4220312" cy="1975554"/>
              <a:chOff x="1856791" y="4401654"/>
              <a:chExt cx="7212563" cy="2295927"/>
            </a:xfrm>
          </p:grpSpPr>
          <p:sp>
            <p:nvSpPr>
              <p:cNvPr id="16" name="Speech Bubble: Oval 15">
                <a:extLst>
                  <a:ext uri="{FF2B5EF4-FFF2-40B4-BE49-F238E27FC236}">
                    <a16:creationId xmlns:a16="http://schemas.microsoft.com/office/drawing/2014/main" id="{639F988D-9E76-4703-9038-7B92BBABD961}"/>
                  </a:ext>
                </a:extLst>
              </p:cNvPr>
              <p:cNvSpPr/>
              <p:nvPr/>
            </p:nvSpPr>
            <p:spPr>
              <a:xfrm>
                <a:off x="1856791" y="4401654"/>
                <a:ext cx="7212563" cy="2145323"/>
              </a:xfrm>
              <a:prstGeom prst="wedgeEllipseCallout">
                <a:avLst>
                  <a:gd name="adj1" fmla="val -10080"/>
                  <a:gd name="adj2" fmla="val 199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Oval 16">
                <a:extLst>
                  <a:ext uri="{FF2B5EF4-FFF2-40B4-BE49-F238E27FC236}">
                    <a16:creationId xmlns:a16="http://schemas.microsoft.com/office/drawing/2014/main" id="{08887D25-18F0-4A11-ADE9-2AAE28D8E67D}"/>
                  </a:ext>
                </a:extLst>
              </p:cNvPr>
              <p:cNvSpPr/>
              <p:nvPr/>
            </p:nvSpPr>
            <p:spPr>
              <a:xfrm>
                <a:off x="1856791" y="4552258"/>
                <a:ext cx="7212563" cy="2145323"/>
              </a:xfrm>
              <a:prstGeom prst="wedgeEllipseCallout">
                <a:avLst>
                  <a:gd name="adj1" fmla="val -50463"/>
                  <a:gd name="adj2" fmla="val 55913"/>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FBFE8E40-0C04-41D1-A809-0C5B1905F92A}"/>
                </a:ext>
              </a:extLst>
            </p:cNvPr>
            <p:cNvSpPr/>
            <p:nvPr/>
          </p:nvSpPr>
          <p:spPr>
            <a:xfrm>
              <a:off x="933344" y="2940685"/>
              <a:ext cx="3427199" cy="1569660"/>
            </a:xfrm>
            <a:prstGeom prst="rect">
              <a:avLst/>
            </a:prstGeom>
          </p:spPr>
          <p:txBody>
            <a:bodyPr wrap="square">
              <a:spAutoFit/>
            </a:bodyPr>
            <a:lstStyle/>
            <a:p>
              <a:pPr algn="ctr" defTabSz="342900">
                <a:lnSpc>
                  <a:spcPct val="150000"/>
                </a:lnSpc>
              </a:pPr>
              <a:r>
                <a:rPr lang="vi-VN" sz="1600" dirty="0">
                  <a:latin typeface="UTM Avo" panose="02040603050506020204" pitchFamily="18" charset="0"/>
                  <a:cs typeface="Times New Roman" panose="02020603050405020304" pitchFamily="18" charset="0"/>
                </a:rPr>
                <a:t>Minh ơi, tớ thấy trên bàn phím có nhiều phím có hai kí tự nhưng tớ chỉ gõ được một kí tự ở dưới thôi, cậu giúp tớ nhé!</a:t>
              </a:r>
            </a:p>
          </p:txBody>
        </p:sp>
      </p:grpSp>
      <p:pic>
        <p:nvPicPr>
          <p:cNvPr id="2" name="Picture 1"/>
          <p:cNvPicPr>
            <a:picLocks noChangeAspect="1"/>
          </p:cNvPicPr>
          <p:nvPr/>
        </p:nvPicPr>
        <p:blipFill>
          <a:blip r:embed="rId8"/>
          <a:stretch>
            <a:fillRect/>
          </a:stretch>
        </p:blipFill>
        <p:spPr>
          <a:xfrm>
            <a:off x="7875450" y="3660112"/>
            <a:ext cx="4125323" cy="2624941"/>
          </a:xfrm>
          <a:prstGeom prst="rect">
            <a:avLst/>
          </a:prstGeom>
        </p:spPr>
      </p:pic>
      <p:sp>
        <p:nvSpPr>
          <p:cNvPr id="24" name="Rectangle 23">
            <a:extLst>
              <a:ext uri="{FF2B5EF4-FFF2-40B4-BE49-F238E27FC236}">
                <a16:creationId xmlns:a16="http://schemas.microsoft.com/office/drawing/2014/main" id="{4E13F798-587C-4135-9533-05E3CCBA2CAC}"/>
              </a:ext>
            </a:extLst>
          </p:cNvPr>
          <p:cNvSpPr/>
          <p:nvPr/>
        </p:nvSpPr>
        <p:spPr>
          <a:xfrm>
            <a:off x="-561749" y="6158180"/>
            <a:ext cx="8397041" cy="503536"/>
          </a:xfrm>
          <a:prstGeom prst="rect">
            <a:avLst/>
          </a:prstGeom>
        </p:spPr>
        <p:txBody>
          <a:bodyPr wrap="square">
            <a:spAutoFit/>
          </a:bodyPr>
          <a:lstStyle/>
          <a:p>
            <a:pPr algn="ctr" defTabSz="342900">
              <a:lnSpc>
                <a:spcPct val="150000"/>
              </a:lnSpc>
            </a:pPr>
            <a:r>
              <a:rPr lang="vi-VN" sz="2000" i="1" dirty="0">
                <a:latin typeface="UTM Avo" panose="02040603050506020204" pitchFamily="18" charset="0"/>
                <a:cs typeface="Times New Roman" panose="02020603050405020304" pitchFamily="18" charset="0"/>
              </a:rPr>
              <a:t>Bài học này sẽ sử dụng phần mềm </a:t>
            </a:r>
            <a:r>
              <a:rPr lang="vi-VN" sz="2000" i="1" dirty="0">
                <a:solidFill>
                  <a:schemeClr val="accent6"/>
                </a:solidFill>
                <a:latin typeface="UTM Avo" panose="02040603050506020204" pitchFamily="18" charset="0"/>
                <a:cs typeface="Times New Roman" panose="02020603050405020304" pitchFamily="18" charset="0"/>
              </a:rPr>
              <a:t>Kiran's Typing Tutor </a:t>
            </a:r>
            <a:r>
              <a:rPr lang="vi-VN" sz="2000" i="1" dirty="0">
                <a:latin typeface="UTM Avo" panose="02040603050506020204" pitchFamily="18" charset="0"/>
                <a:cs typeface="Times New Roman" panose="02020603050405020304" pitchFamily="18" charset="0"/>
              </a:rPr>
              <a:t>để minh hoạ.</a:t>
            </a:r>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988390" y="1031619"/>
            <a:ext cx="9537500" cy="4247317"/>
          </a:xfrm>
          <a:prstGeom prst="rect">
            <a:avLst/>
          </a:prstGeom>
        </p:spPr>
        <p:txBody>
          <a:bodyPr wrap="square">
            <a:spAutoFit/>
          </a:bodyPr>
          <a:lstStyle/>
          <a:p>
            <a:pPr algn="just" defTabSz="342900">
              <a:lnSpc>
                <a:spcPct val="150000"/>
              </a:lnSpc>
            </a:pPr>
            <a:r>
              <a:rPr lang="vi-VN" sz="2000" b="1" dirty="0" err="1">
                <a:solidFill>
                  <a:schemeClr val="accent6"/>
                </a:solidFill>
                <a:latin typeface="UTM Avo" panose="02040603050506020204" pitchFamily="18" charset="0"/>
                <a:cs typeface="Times New Roman" panose="02020603050405020304" pitchFamily="18" charset="0"/>
              </a:rPr>
              <a:t>Hướng</a:t>
            </a:r>
            <a:r>
              <a:rPr lang="vi-VN" sz="2000" b="1" dirty="0">
                <a:solidFill>
                  <a:schemeClr val="accent6"/>
                </a:solidFill>
                <a:latin typeface="UTM Avo" panose="02040603050506020204" pitchFamily="18" charset="0"/>
                <a:cs typeface="Times New Roman" panose="02020603050405020304" pitchFamily="18" charset="0"/>
              </a:rPr>
              <a:t> </a:t>
            </a:r>
            <a:r>
              <a:rPr lang="vi-VN" sz="2000" b="1" dirty="0" err="1">
                <a:solidFill>
                  <a:schemeClr val="accent6"/>
                </a:solidFill>
                <a:latin typeface="UTM Avo" panose="02040603050506020204" pitchFamily="18" charset="0"/>
                <a:cs typeface="Times New Roman" panose="02020603050405020304" pitchFamily="18" charset="0"/>
              </a:rPr>
              <a:t>dẫn</a:t>
            </a:r>
            <a:r>
              <a:rPr lang="vi-VN" sz="2000" b="1" dirty="0">
                <a:solidFill>
                  <a:schemeClr val="accent6"/>
                </a:solidFill>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1</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Kids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2</a:t>
            </a:r>
            <a:r>
              <a:rPr lang="vi-VN" sz="2000" dirty="0">
                <a:latin typeface="UTM Avo" panose="02040603050506020204" pitchFamily="18" charset="0"/>
                <a:cs typeface="Times New Roman" panose="02020603050405020304" pitchFamily="18" charset="0"/>
              </a:rPr>
              <a:t>: Trong </a:t>
            </a:r>
            <a:r>
              <a:rPr lang="vi-VN" sz="2000" dirty="0" err="1">
                <a:latin typeface="UTM Avo" panose="02040603050506020204" pitchFamily="18" charset="0"/>
                <a:cs typeface="Times New Roman" panose="02020603050405020304" pitchFamily="18" charset="0"/>
              </a:rPr>
              <a:t>mục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học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Capitals</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3</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tương </a:t>
            </a:r>
            <a:r>
              <a:rPr lang="vi-VN" sz="2000" dirty="0" err="1">
                <a:latin typeface="UTM Avo" panose="02040603050506020204" pitchFamily="18" charset="0"/>
                <a:cs typeface="Times New Roman" panose="02020603050405020304" pitchFamily="18" charset="0"/>
              </a:rPr>
              <a:t>ứng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 </a:t>
            </a:r>
            <a:r>
              <a:rPr lang="vi-VN" sz="2000" dirty="0" err="1">
                <a:latin typeface="UTM Avo" panose="02040603050506020204" pitchFamily="18" charset="0"/>
                <a:cs typeface="Times New Roman" panose="02020603050405020304" pitchFamily="18" charset="0"/>
              </a:rPr>
              <a:t>xuất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hiện</a:t>
            </a:r>
            <a:r>
              <a:rPr lang="vi-VN" sz="2000" dirty="0">
                <a:latin typeface="UTM Avo" panose="02040603050506020204" pitchFamily="18" charset="0"/>
                <a:cs typeface="Times New Roman" panose="02020603050405020304" pitchFamily="18" charset="0"/>
              </a:rPr>
              <a:t> 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 em </a:t>
            </a:r>
            <a:r>
              <a:rPr lang="vi-VN" sz="2000" dirty="0" err="1">
                <a:latin typeface="UTM Avo" panose="02040603050506020204" pitchFamily="18" charset="0"/>
                <a:cs typeface="Times New Roman" panose="02020603050405020304" pitchFamily="18" charset="0"/>
              </a:rPr>
              <a:t>cần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dùng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4</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Nháy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vào</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để</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về</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4000068" y="4722471"/>
            <a:ext cx="440225" cy="475442"/>
          </a:xfrm>
          <a:prstGeom prst="rect">
            <a:avLst/>
          </a:prstGeom>
        </p:spPr>
      </p:pic>
      <p:pic>
        <p:nvPicPr>
          <p:cNvPr id="3" name="Picture 2"/>
          <p:cNvPicPr>
            <a:picLocks noChangeAspect="1"/>
          </p:cNvPicPr>
          <p:nvPr/>
        </p:nvPicPr>
        <p:blipFill>
          <a:blip r:embed="rId3"/>
          <a:stretch>
            <a:fillRect/>
          </a:stretch>
        </p:blipFill>
        <p:spPr>
          <a:xfrm>
            <a:off x="9404704" y="1525286"/>
            <a:ext cx="526374" cy="537817"/>
          </a:xfrm>
          <a:prstGeom prst="rect">
            <a:avLst/>
          </a:prstGeom>
        </p:spPr>
      </p:pic>
      <p:pic>
        <p:nvPicPr>
          <p:cNvPr id="5" name="Picture 4"/>
          <p:cNvPicPr>
            <a:picLocks noChangeAspect="1"/>
          </p:cNvPicPr>
          <p:nvPr/>
        </p:nvPicPr>
        <p:blipFill>
          <a:blip r:embed="rId4"/>
          <a:stretch>
            <a:fillRect/>
          </a:stretch>
        </p:blipFill>
        <p:spPr>
          <a:xfrm>
            <a:off x="8888703" y="4311043"/>
            <a:ext cx="1637187" cy="1588317"/>
          </a:xfrm>
          <a:prstGeom prst="rect">
            <a:avLst/>
          </a:prstGeom>
        </p:spPr>
      </p:pic>
      <p:grpSp>
        <p:nvGrpSpPr>
          <p:cNvPr id="9" name="Group 8"/>
          <p:cNvGrpSpPr/>
          <p:nvPr/>
        </p:nvGrpSpPr>
        <p:grpSpPr>
          <a:xfrm>
            <a:off x="708098" y="292955"/>
            <a:ext cx="7313158" cy="698364"/>
            <a:chOff x="708098" y="292955"/>
            <a:chExt cx="7313158" cy="69836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4930186" cy="55399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chữ hoa với bài học Capitals. </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1</a:t>
              </a:r>
            </a:p>
          </p:txBody>
        </p:sp>
      </p:grpSp>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07308" y="250873"/>
            <a:ext cx="7313158" cy="685420"/>
            <a:chOff x="708098" y="292955"/>
            <a:chExt cx="7313158" cy="685420"/>
          </a:xfrm>
        </p:grpSpPr>
        <p:sp>
          <p:nvSpPr>
            <p:cNvPr id="11" name="Rectangle 10">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3" name="Rectangle 12">
              <a:extLst>
                <a:ext uri="{FF2B5EF4-FFF2-40B4-BE49-F238E27FC236}">
                  <a16:creationId xmlns:a16="http://schemas.microsoft.com/office/drawing/2014/main" id="{39558349-1F9F-48F3-830E-5BABDBF449D9}"/>
                </a:ext>
              </a:extLst>
            </p:cNvPr>
            <p:cNvSpPr/>
            <p:nvPr/>
          </p:nvSpPr>
          <p:spPr>
            <a:xfrm>
              <a:off x="3091070" y="437321"/>
              <a:ext cx="4930186" cy="499176"/>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từ với bài học </a:t>
              </a:r>
              <a:r>
                <a:rPr lang="vi-VN" sz="2000" b="1" dirty="0">
                  <a:solidFill>
                    <a:schemeClr val="accent6"/>
                  </a:solidFill>
                  <a:latin typeface="UTM Avo" panose="02040603050506020204" pitchFamily="18" charset="0"/>
                  <a:cs typeface="Times New Roman" panose="02020603050405020304" pitchFamily="18" charset="0"/>
                </a:rPr>
                <a:t>Words</a:t>
              </a:r>
              <a:r>
                <a:rPr lang="vi-VN" sz="2000" b="1"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8" name="Rectangle 17">
            <a:extLst>
              <a:ext uri="{FF2B5EF4-FFF2-40B4-BE49-F238E27FC236}">
                <a16:creationId xmlns:a16="http://schemas.microsoft.com/office/drawing/2014/main" id="{39558349-1F9F-48F3-830E-5BABDBF449D9}"/>
              </a:ext>
            </a:extLst>
          </p:cNvPr>
          <p:cNvSpPr/>
          <p:nvPr/>
        </p:nvSpPr>
        <p:spPr>
          <a:xfrm>
            <a:off x="807308" y="760663"/>
            <a:ext cx="9537500" cy="5632311"/>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mục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Course</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bài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học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Words</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Luyện gõ các từ trong bài học Words. Nếu em gõ sai nhiều sẽ có thông báo như sau:</a:t>
            </a:r>
          </a:p>
          <a:p>
            <a:pPr algn="just" defTabSz="342900">
              <a:lnSpc>
                <a:spcPct val="150000"/>
              </a:lnSpc>
            </a:pPr>
            <a:r>
              <a:rPr lang="vi-VN" sz="2000" dirty="0">
                <a:latin typeface="UTM Avo" panose="02040603050506020204" pitchFamily="18" charset="0"/>
                <a:cs typeface="Times New Roman" panose="02020603050405020304" pitchFamily="18" charset="0"/>
              </a:rPr>
              <a:t>Khi đó em hãy nháy vào nút lệnh OK hoặc nhấn phím Enter để gõ tiếp.</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4</a:t>
            </a:r>
            <a:r>
              <a:rPr lang="vi-VN" sz="2000" dirty="0">
                <a:latin typeface="UTM Avo" panose="02040603050506020204" pitchFamily="18" charset="0"/>
                <a:cs typeface="Times New Roman" panose="02020603050405020304" pitchFamily="18" charset="0"/>
              </a:rPr>
              <a:t>: Nháy vào nút lệnh         để về màn hình chính. </a:t>
            </a:r>
          </a:p>
        </p:txBody>
      </p:sp>
      <p:pic>
        <p:nvPicPr>
          <p:cNvPr id="2" name="Picture 1"/>
          <p:cNvPicPr>
            <a:picLocks noChangeAspect="1"/>
          </p:cNvPicPr>
          <p:nvPr/>
        </p:nvPicPr>
        <p:blipFill>
          <a:blip r:embed="rId2"/>
          <a:stretch>
            <a:fillRect/>
          </a:stretch>
        </p:blipFill>
        <p:spPr>
          <a:xfrm>
            <a:off x="6247136" y="1753112"/>
            <a:ext cx="3746660" cy="2724843"/>
          </a:xfrm>
          <a:prstGeom prst="rect">
            <a:avLst/>
          </a:prstGeom>
        </p:spPr>
      </p:pic>
      <p:pic>
        <p:nvPicPr>
          <p:cNvPr id="3" name="Picture 2"/>
          <p:cNvPicPr>
            <a:picLocks noChangeAspect="1"/>
          </p:cNvPicPr>
          <p:nvPr/>
        </p:nvPicPr>
        <p:blipFill rotWithShape="1">
          <a:blip r:embed="rId3"/>
          <a:srcRect b="5675"/>
          <a:stretch/>
        </p:blipFill>
        <p:spPr>
          <a:xfrm>
            <a:off x="8577861" y="4864964"/>
            <a:ext cx="2653356" cy="1819021"/>
          </a:xfrm>
          <a:prstGeom prst="rect">
            <a:avLst/>
          </a:prstGeom>
        </p:spPr>
      </p:pic>
      <p:pic>
        <p:nvPicPr>
          <p:cNvPr id="5" name="Picture 4"/>
          <p:cNvPicPr>
            <a:picLocks noChangeAspect="1"/>
          </p:cNvPicPr>
          <p:nvPr/>
        </p:nvPicPr>
        <p:blipFill>
          <a:blip r:embed="rId4"/>
          <a:stretch>
            <a:fillRect/>
          </a:stretch>
        </p:blipFill>
        <p:spPr>
          <a:xfrm>
            <a:off x="3800268" y="5881531"/>
            <a:ext cx="473558" cy="511443"/>
          </a:xfrm>
          <a:prstGeom prst="rect">
            <a:avLst/>
          </a:prstGeom>
        </p:spPr>
      </p:pic>
    </p:spTree>
    <p:extLst>
      <p:ext uri="{BB962C8B-B14F-4D97-AF65-F5344CB8AC3E}">
        <p14:creationId xmlns:p14="http://schemas.microsoft.com/office/powerpoint/2010/main" val="39824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814219" y="1465156"/>
            <a:ext cx="9537500" cy="2862322"/>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Trong mục </a:t>
            </a:r>
            <a:r>
              <a:rPr lang="vi-VN" sz="2000" dirty="0">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chọn bài học </a:t>
            </a:r>
            <a:r>
              <a:rPr lang="vi-VN" sz="2000" dirty="0">
                <a:solidFill>
                  <a:schemeClr val="accent6"/>
                </a:solidFill>
                <a:latin typeface="UTM Avo" panose="02040603050506020204" pitchFamily="18" charset="0"/>
                <a:cs typeface="Times New Roman" panose="02020603050405020304" pitchFamily="18" charset="0"/>
              </a:rPr>
              <a:t>NumericKeys-Qwerty.</a:t>
            </a: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Chọn các bài luyện tập nhỏ từ số 31 để luyện gõ các kí tự trên của hàng phím số. Khi đó, em có thể quan sát màn hình và thực hiện theo chỉ dẫn của phần mềm để gõ phím nhanh, chính xác.</a:t>
            </a:r>
          </a:p>
        </p:txBody>
      </p:sp>
      <p:pic>
        <p:nvPicPr>
          <p:cNvPr id="3" name="Picture 2"/>
          <p:cNvPicPr>
            <a:picLocks noChangeAspect="1"/>
          </p:cNvPicPr>
          <p:nvPr/>
        </p:nvPicPr>
        <p:blipFill>
          <a:blip r:embed="rId2"/>
          <a:stretch>
            <a:fillRect/>
          </a:stretch>
        </p:blipFill>
        <p:spPr>
          <a:xfrm>
            <a:off x="4767389" y="1959170"/>
            <a:ext cx="526374" cy="537817"/>
          </a:xfrm>
          <a:prstGeom prst="rect">
            <a:avLst/>
          </a:prstGeom>
        </p:spPr>
      </p:pic>
      <p:grpSp>
        <p:nvGrpSpPr>
          <p:cNvPr id="9" name="Group 8"/>
          <p:cNvGrpSpPr/>
          <p:nvPr/>
        </p:nvGrpSpPr>
        <p:grpSpPr>
          <a:xfrm>
            <a:off x="708098" y="236530"/>
            <a:ext cx="10199388" cy="1216454"/>
            <a:chOff x="708098" y="236530"/>
            <a:chExt cx="10199388" cy="121645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7816416" cy="1015663"/>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10 ngón các kí tự trên của hàng phím số trong mục Typing Practice. Đóng bài luyện tập và thoát khỏi phần mềm.</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36530"/>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3</a:t>
              </a:r>
            </a:p>
          </p:txBody>
        </p:sp>
      </p:grpSp>
      <p:pic>
        <p:nvPicPr>
          <p:cNvPr id="4" name="Picture 3"/>
          <p:cNvPicPr>
            <a:picLocks noChangeAspect="1"/>
          </p:cNvPicPr>
          <p:nvPr/>
        </p:nvPicPr>
        <p:blipFill rotWithShape="1">
          <a:blip r:embed="rId3"/>
          <a:srcRect l="3441" t="3757"/>
          <a:stretch/>
        </p:blipFill>
        <p:spPr>
          <a:xfrm>
            <a:off x="8186057" y="1338942"/>
            <a:ext cx="1757562" cy="1625671"/>
          </a:xfrm>
          <a:prstGeom prst="rect">
            <a:avLst/>
          </a:prstGeom>
        </p:spPr>
      </p:pic>
      <p:pic>
        <p:nvPicPr>
          <p:cNvPr id="10" name="Picture 9"/>
          <p:cNvPicPr>
            <a:picLocks noChangeAspect="1"/>
          </p:cNvPicPr>
          <p:nvPr/>
        </p:nvPicPr>
        <p:blipFill>
          <a:blip r:embed="rId4"/>
          <a:stretch>
            <a:fillRect/>
          </a:stretch>
        </p:blipFill>
        <p:spPr>
          <a:xfrm>
            <a:off x="6270171" y="3779149"/>
            <a:ext cx="4518015" cy="2781112"/>
          </a:xfrm>
          <a:prstGeom prst="rect">
            <a:avLst/>
          </a:prstGeom>
        </p:spPr>
      </p:pic>
      <p:sp>
        <p:nvSpPr>
          <p:cNvPr id="11" name="Rectangle 10"/>
          <p:cNvSpPr/>
          <p:nvPr/>
        </p:nvSpPr>
        <p:spPr>
          <a:xfrm>
            <a:off x="814219" y="4219766"/>
            <a:ext cx="5368867" cy="1338828"/>
          </a:xfrm>
          <a:prstGeom prst="rect">
            <a:avLst/>
          </a:prstGeom>
        </p:spPr>
        <p:txBody>
          <a:bodyPr wrap="square">
            <a:spAutoFit/>
          </a:bodyPr>
          <a:lstStyle/>
          <a:p>
            <a:pPr algn="just" defTabSz="342900">
              <a:lnSpc>
                <a:spcPct val="150000"/>
              </a:lnSpc>
            </a:pPr>
            <a:r>
              <a:rPr lang="vi-VN" dirty="0">
                <a:solidFill>
                  <a:schemeClr val="accent6"/>
                </a:solidFill>
                <a:latin typeface="UTM Avo" panose="02040603050506020204" pitchFamily="18" charset="0"/>
                <a:cs typeface="Times New Roman" panose="02020603050405020304" pitchFamily="18" charset="0"/>
              </a:rPr>
              <a:t>Bước 4: </a:t>
            </a:r>
            <a:r>
              <a:rPr lang="vi-VN" dirty="0">
                <a:latin typeface="UTM Avo" panose="02040603050506020204" pitchFamily="18" charset="0"/>
                <a:cs typeface="Times New Roman" panose="02020603050405020304" pitchFamily="18" charset="0"/>
              </a:rPr>
              <a:t>Nháy chuột vào nút lệnh        để về màn hình chính. Nháy chuột tiếp vào nút lệnh       để thoát khỏi phần mềm.</a:t>
            </a:r>
          </a:p>
        </p:txBody>
      </p:sp>
      <p:pic>
        <p:nvPicPr>
          <p:cNvPr id="14" name="Picture 13"/>
          <p:cNvPicPr>
            <a:picLocks noChangeAspect="1"/>
          </p:cNvPicPr>
          <p:nvPr/>
        </p:nvPicPr>
        <p:blipFill>
          <a:blip r:embed="rId5"/>
          <a:stretch>
            <a:fillRect/>
          </a:stretch>
        </p:blipFill>
        <p:spPr>
          <a:xfrm>
            <a:off x="4428912" y="4171186"/>
            <a:ext cx="510591" cy="589144"/>
          </a:xfrm>
          <a:prstGeom prst="rect">
            <a:avLst/>
          </a:prstGeom>
        </p:spPr>
      </p:pic>
      <p:pic>
        <p:nvPicPr>
          <p:cNvPr id="15" name="Picture 14"/>
          <p:cNvPicPr>
            <a:picLocks noChangeAspect="1"/>
          </p:cNvPicPr>
          <p:nvPr/>
        </p:nvPicPr>
        <p:blipFill>
          <a:blip r:embed="rId6"/>
          <a:stretch>
            <a:fillRect/>
          </a:stretch>
        </p:blipFill>
        <p:spPr>
          <a:xfrm>
            <a:off x="5239333" y="4636002"/>
            <a:ext cx="530094" cy="615595"/>
          </a:xfrm>
          <a:prstGeom prst="rect">
            <a:avLst/>
          </a:prstGeom>
        </p:spPr>
      </p:pic>
    </p:spTree>
    <p:extLst>
      <p:ext uri="{BB962C8B-B14F-4D97-AF65-F5344CB8AC3E}">
        <p14:creationId xmlns:p14="http://schemas.microsoft.com/office/powerpoint/2010/main" val="118765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9"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7"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Ong</a:t>
            </a:r>
            <a:endParaRPr lang="en-US" sz="4800" dirty="0">
              <a:solidFill>
                <a:prstClr val="white"/>
              </a:solidFill>
              <a:latin typeface="Times New Roman" pitchFamily="18" charset="0"/>
              <a:cs typeface="Times New Roman"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6" y="1981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non</a:t>
            </a:r>
            <a:endParaRPr lang="en-US" sz="5400">
              <a:solidFill>
                <a:prstClr val="white"/>
              </a:solidFill>
              <a:latin typeface="Times New Roman" pitchFamily="18" charset="0"/>
              <a:cs typeface="Times New Roman"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1" y="25603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995004"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học</a:t>
            </a:r>
            <a:endParaRPr lang="en-US" sz="4800">
              <a:solidFill>
                <a:prstClr val="white"/>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7" y="3436626"/>
            <a:ext cx="1987529" cy="2661817"/>
          </a:xfrm>
          <a:prstGeom prst="rect">
            <a:avLst/>
          </a:prstGeom>
        </p:spPr>
      </p:pic>
    </p:spTree>
    <p:extLst>
      <p:ext uri="{BB962C8B-B14F-4D97-AF65-F5344CB8AC3E}">
        <p14:creationId xmlns:p14="http://schemas.microsoft.com/office/powerpoint/2010/main" val="7356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8056</TotalTime>
  <Words>842</Words>
  <Application>Microsoft Office PowerPoint</Application>
  <PresentationFormat>Màn hình rộng</PresentationFormat>
  <Paragraphs>91</Paragraphs>
  <Slides>16</Slides>
  <Notes>2</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16</vt:i4>
      </vt:variant>
    </vt:vector>
  </HeadingPairs>
  <TitlesOfParts>
    <vt:vector size="29" baseType="lpstr">
      <vt:lpstr>等线</vt:lpstr>
      <vt:lpstr>Arial</vt:lpstr>
      <vt:lpstr>Calibri</vt:lpstr>
      <vt:lpstr>Gill Sans MT</vt:lpstr>
      <vt:lpstr>iCiel Cadena</vt:lpstr>
      <vt:lpstr>Sitka Subheading</vt:lpstr>
      <vt:lpstr>SVN-SAF</vt:lpstr>
      <vt:lpstr>Times New Roman</vt:lpstr>
      <vt:lpstr>UTM Avo</vt:lpstr>
      <vt:lpstr>Verdana</vt:lpstr>
      <vt:lpstr>Wingdings 2</vt:lpstr>
      <vt:lpstr>1_Office 主题</vt:lpstr>
      <vt:lpstr>Solstice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Trần Thị Cúc</cp:lastModifiedBy>
  <cp:revision>230</cp:revision>
  <dcterms:created xsi:type="dcterms:W3CDTF">2021-11-14T08:33:55Z</dcterms:created>
  <dcterms:modified xsi:type="dcterms:W3CDTF">2024-03-05T02:53:28Z</dcterms:modified>
</cp:coreProperties>
</file>