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notesMasterIdLst>
    <p:notesMasterId r:id="rId20"/>
  </p:notesMasterIdLst>
  <p:handoutMasterIdLst>
    <p:handoutMasterId r:id="rId21"/>
  </p:handoutMasterIdLst>
  <p:sldIdLst>
    <p:sldId id="334" r:id="rId2"/>
    <p:sldId id="326" r:id="rId3"/>
    <p:sldId id="329" r:id="rId4"/>
    <p:sldId id="303" r:id="rId5"/>
    <p:sldId id="345" r:id="rId6"/>
    <p:sldId id="336" r:id="rId7"/>
    <p:sldId id="340" r:id="rId8"/>
    <p:sldId id="338" r:id="rId9"/>
    <p:sldId id="339" r:id="rId10"/>
    <p:sldId id="343" r:id="rId11"/>
    <p:sldId id="342" r:id="rId12"/>
    <p:sldId id="341" r:id="rId13"/>
    <p:sldId id="344" r:id="rId14"/>
    <p:sldId id="335" r:id="rId15"/>
    <p:sldId id="330" r:id="rId16"/>
    <p:sldId id="331" r:id="rId17"/>
    <p:sldId id="332" r:id="rId18"/>
    <p:sldId id="33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800000"/>
    <a:srgbClr val="351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098" y="-58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7/17/2023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t>7/17/2023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t>7/17/2023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B1021DB-78C2-4760-AFDF-2546674B1B96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1807484" y="188640"/>
            <a:ext cx="5249565" cy="2341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Tin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5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282108" y="1200119"/>
            <a:ext cx="2300319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9552" y="2996952"/>
            <a:ext cx="8465550" cy="5017552"/>
          </a:xfrm>
          <a:custGeom>
            <a:avLst/>
            <a:gdLst>
              <a:gd name="connsiteX0" fmla="*/ 0 w 6912768"/>
              <a:gd name="connsiteY0" fmla="*/ 0 h 3785652"/>
              <a:gd name="connsiteX1" fmla="*/ 6912768 w 6912768"/>
              <a:gd name="connsiteY1" fmla="*/ 0 h 3785652"/>
              <a:gd name="connsiteX2" fmla="*/ 6912768 w 6912768"/>
              <a:gd name="connsiteY2" fmla="*/ 3785652 h 3785652"/>
              <a:gd name="connsiteX3" fmla="*/ 0 w 6912768"/>
              <a:gd name="connsiteY3" fmla="*/ 3785652 h 3785652"/>
              <a:gd name="connsiteX4" fmla="*/ 0 w 6912768"/>
              <a:gd name="connsiteY4" fmla="*/ 0 h 3785652"/>
              <a:gd name="connsiteX0" fmla="*/ 0 w 7331868"/>
              <a:gd name="connsiteY0" fmla="*/ 0 h 5017552"/>
              <a:gd name="connsiteX1" fmla="*/ 7331868 w 7331868"/>
              <a:gd name="connsiteY1" fmla="*/ 1231900 h 5017552"/>
              <a:gd name="connsiteX2" fmla="*/ 7331868 w 7331868"/>
              <a:gd name="connsiteY2" fmla="*/ 5017552 h 5017552"/>
              <a:gd name="connsiteX3" fmla="*/ 419100 w 7331868"/>
              <a:gd name="connsiteY3" fmla="*/ 5017552 h 5017552"/>
              <a:gd name="connsiteX4" fmla="*/ 0 w 7331868"/>
              <a:gd name="connsiteY4" fmla="*/ 0 h 5017552"/>
              <a:gd name="connsiteX0" fmla="*/ 0 w 7331868"/>
              <a:gd name="connsiteY0" fmla="*/ 0 h 5017552"/>
              <a:gd name="connsiteX1" fmla="*/ 7331868 w 7331868"/>
              <a:gd name="connsiteY1" fmla="*/ 1231900 h 5017552"/>
              <a:gd name="connsiteX2" fmla="*/ 7331868 w 7331868"/>
              <a:gd name="connsiteY2" fmla="*/ 5017552 h 5017552"/>
              <a:gd name="connsiteX3" fmla="*/ 419100 w 7331868"/>
              <a:gd name="connsiteY3" fmla="*/ 5017552 h 5017552"/>
              <a:gd name="connsiteX4" fmla="*/ 0 w 7331868"/>
              <a:gd name="connsiteY4" fmla="*/ 0 h 5017552"/>
              <a:gd name="connsiteX0" fmla="*/ 0 w 7331868"/>
              <a:gd name="connsiteY0" fmla="*/ 0 h 5017552"/>
              <a:gd name="connsiteX1" fmla="*/ 7331868 w 7331868"/>
              <a:gd name="connsiteY1" fmla="*/ 1231900 h 5017552"/>
              <a:gd name="connsiteX2" fmla="*/ 7331868 w 7331868"/>
              <a:gd name="connsiteY2" fmla="*/ 5017552 h 5017552"/>
              <a:gd name="connsiteX3" fmla="*/ 419100 w 7331868"/>
              <a:gd name="connsiteY3" fmla="*/ 5017552 h 5017552"/>
              <a:gd name="connsiteX4" fmla="*/ 0 w 7331868"/>
              <a:gd name="connsiteY4" fmla="*/ 0 h 5017552"/>
              <a:gd name="connsiteX0" fmla="*/ 0 w 8144668"/>
              <a:gd name="connsiteY0" fmla="*/ 0 h 5017552"/>
              <a:gd name="connsiteX1" fmla="*/ 8144668 w 8144668"/>
              <a:gd name="connsiteY1" fmla="*/ 1104900 h 5017552"/>
              <a:gd name="connsiteX2" fmla="*/ 7331868 w 8144668"/>
              <a:gd name="connsiteY2" fmla="*/ 5017552 h 5017552"/>
              <a:gd name="connsiteX3" fmla="*/ 419100 w 8144668"/>
              <a:gd name="connsiteY3" fmla="*/ 5017552 h 5017552"/>
              <a:gd name="connsiteX4" fmla="*/ 0 w 8144668"/>
              <a:gd name="connsiteY4" fmla="*/ 0 h 5017552"/>
              <a:gd name="connsiteX0" fmla="*/ 0 w 8144668"/>
              <a:gd name="connsiteY0" fmla="*/ 0 h 5017552"/>
              <a:gd name="connsiteX1" fmla="*/ 8144668 w 8144668"/>
              <a:gd name="connsiteY1" fmla="*/ 1104900 h 5017552"/>
              <a:gd name="connsiteX2" fmla="*/ 7331868 w 8144668"/>
              <a:gd name="connsiteY2" fmla="*/ 5017552 h 5017552"/>
              <a:gd name="connsiteX3" fmla="*/ 419100 w 8144668"/>
              <a:gd name="connsiteY3" fmla="*/ 5017552 h 5017552"/>
              <a:gd name="connsiteX4" fmla="*/ 0 w 8144668"/>
              <a:gd name="connsiteY4" fmla="*/ 0 h 5017552"/>
              <a:gd name="connsiteX0" fmla="*/ 320882 w 8465550"/>
              <a:gd name="connsiteY0" fmla="*/ 0 h 5017552"/>
              <a:gd name="connsiteX1" fmla="*/ 8465550 w 8465550"/>
              <a:gd name="connsiteY1" fmla="*/ 1104900 h 5017552"/>
              <a:gd name="connsiteX2" fmla="*/ 7652750 w 8465550"/>
              <a:gd name="connsiteY2" fmla="*/ 5017552 h 5017552"/>
              <a:gd name="connsiteX3" fmla="*/ 3382 w 8465550"/>
              <a:gd name="connsiteY3" fmla="*/ 3226852 h 5017552"/>
              <a:gd name="connsiteX4" fmla="*/ 320882 w 8465550"/>
              <a:gd name="connsiteY4" fmla="*/ 0 h 5017552"/>
              <a:gd name="connsiteX0" fmla="*/ 320882 w 8465550"/>
              <a:gd name="connsiteY0" fmla="*/ 0 h 5017552"/>
              <a:gd name="connsiteX1" fmla="*/ 8465550 w 8465550"/>
              <a:gd name="connsiteY1" fmla="*/ 1104900 h 5017552"/>
              <a:gd name="connsiteX2" fmla="*/ 7652750 w 8465550"/>
              <a:gd name="connsiteY2" fmla="*/ 5017552 h 5017552"/>
              <a:gd name="connsiteX3" fmla="*/ 3382 w 8465550"/>
              <a:gd name="connsiteY3" fmla="*/ 3226852 h 5017552"/>
              <a:gd name="connsiteX4" fmla="*/ 320882 w 8465550"/>
              <a:gd name="connsiteY4" fmla="*/ 0 h 501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65550" h="5017552">
                <a:moveTo>
                  <a:pt x="320882" y="0"/>
                </a:moveTo>
                <a:cubicBezTo>
                  <a:pt x="3780838" y="2620433"/>
                  <a:pt x="6021594" y="694267"/>
                  <a:pt x="8465550" y="1104900"/>
                </a:cubicBezTo>
                <a:cubicBezTo>
                  <a:pt x="-2981383" y="3780717"/>
                  <a:pt x="7923683" y="3713335"/>
                  <a:pt x="7652750" y="5017552"/>
                </a:cubicBezTo>
                <a:cubicBezTo>
                  <a:pt x="5102961" y="4420652"/>
                  <a:pt x="8433271" y="2033052"/>
                  <a:pt x="3382" y="3226852"/>
                </a:cubicBezTo>
                <a:cubicBezTo>
                  <a:pt x="-136318" y="1554335"/>
                  <a:pt x="4118182" y="4314117"/>
                  <a:pt x="320882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en-US" sz="8000" b="1" dirty="0">
                <a:solidFill>
                  <a:srgbClr val="FF00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8000" b="1" dirty="0" smtClean="0">
                <a:solidFill>
                  <a:srgbClr val="FF00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3: THỦ TỤC TRONG LOGO</a:t>
            </a:r>
            <a:endParaRPr lang="en-US" sz="8000" b="1" dirty="0">
              <a:solidFill>
                <a:srgbClr val="FF000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5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1772816"/>
            <a:ext cx="7772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2: Gõ các lệnh vẽ hình tam giác trong cửa sổ soạn thảo</a:t>
            </a:r>
          </a:p>
        </p:txBody>
      </p:sp>
      <p:pic>
        <p:nvPicPr>
          <p:cNvPr id="5" name="Picture 4" descr="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3657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562600" y="3429000"/>
            <a:ext cx="3124200" cy="13716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tx1"/>
                </a:solidFill>
              </a:rPr>
              <a:t>Gõ chèn vào các lệnh vẽ hình tam giác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>
            <a:off x="2971800" y="3886200"/>
            <a:ext cx="2590800" cy="2286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2819400" y="3733800"/>
            <a:ext cx="122238" cy="381000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09600" y="4038600"/>
            <a:ext cx="198120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44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1703710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3: Ghi vào bộ nhớ và đóng cửa sổ soạn thảo</a:t>
            </a:r>
          </a:p>
        </p:txBody>
      </p:sp>
      <p:pic>
        <p:nvPicPr>
          <p:cNvPr id="5" name="Picture 4" descr="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87216"/>
            <a:ext cx="4267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715000" y="3849216"/>
            <a:ext cx="3048000" cy="1143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tx1"/>
                </a:solidFill>
              </a:rPr>
              <a:t>Nháy vào File rồi chọn Save and Exit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>
            <a:off x="2362200" y="4077816"/>
            <a:ext cx="3352800" cy="3429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87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2681278"/>
            <a:ext cx="785083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4: Gõ lệnh 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tamgiac</a:t>
            </a:r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vào ngăn gõ lệnh rồi nhấn phím Enter. Quan sát kết quả</a:t>
            </a:r>
          </a:p>
        </p:txBody>
      </p:sp>
      <p:pic>
        <p:nvPicPr>
          <p:cNvPr id="5" name="Picture 4" descr="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733800"/>
            <a:ext cx="42672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rot="5400000">
            <a:off x="2209800" y="4267200"/>
            <a:ext cx="2971800" cy="1447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4000500" y="3924300"/>
            <a:ext cx="1219200" cy="3810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4"/>
          <p:cNvSpPr txBox="1">
            <a:spLocks noChangeArrowheads="1"/>
          </p:cNvSpPr>
          <p:nvPr/>
        </p:nvSpPr>
        <p:spPr bwMode="auto">
          <a:xfrm>
            <a:off x="609600" y="1844824"/>
            <a:ext cx="601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 hiện thủ tục</a:t>
            </a:r>
          </a:p>
        </p:txBody>
      </p:sp>
    </p:spTree>
    <p:extLst>
      <p:ext uri="{BB962C8B-B14F-4D97-AF65-F5344CB8AC3E}">
        <p14:creationId xmlns:p14="http://schemas.microsoft.com/office/powerpoint/2010/main" val="288385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4860032" y="2480697"/>
            <a:ext cx="4163948" cy="310854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 trúc chung của một thủ </a:t>
            </a:r>
            <a:r>
              <a:rPr lang="en-US" alt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tục:</a:t>
            </a:r>
            <a:endParaRPr lang="en-US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&lt; tên thủ tục&gt;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            Thân  của thủ tục 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&lt; các dòng lệnh&gt;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</a:p>
          <a:p>
            <a:pPr eaLnBrk="1" hangingPunct="1"/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192028" y="2530245"/>
            <a:ext cx="4163948" cy="31085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 trúc </a:t>
            </a:r>
            <a:r>
              <a:rPr lang="en-US" alt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thủ </a:t>
            </a:r>
            <a:r>
              <a:rPr lang="en-US" alt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 vẽ hình tam giác:</a:t>
            </a:r>
            <a:endParaRPr lang="en-US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smtClean="0">
                <a:latin typeface="Times New Roman" pitchFamily="18" charset="0"/>
                <a:cs typeface="Times New Roman" pitchFamily="18" charset="0"/>
              </a:rPr>
              <a:t>Tamgiac</a:t>
            </a:r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altLang="vi-VN" sz="2800" b="1" smtClean="0">
                <a:latin typeface="Times New Roman" pitchFamily="18" charset="0"/>
                <a:cs typeface="Times New Roman" pitchFamily="18" charset="0"/>
              </a:rPr>
              <a:t>Repeat 3[fd 100 rt 120]</a:t>
            </a:r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</a:p>
          <a:p>
            <a:pPr eaLnBrk="1" hangingPunct="1"/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>
            <a:stCxn id="10" idx="3"/>
            <a:endCxn id="9" idx="1"/>
          </p:cNvCxnSpPr>
          <p:nvPr/>
        </p:nvCxnSpPr>
        <p:spPr>
          <a:xfrm flipV="1">
            <a:off x="4355976" y="4034969"/>
            <a:ext cx="504056" cy="495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60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600862" y="1534198"/>
            <a:ext cx="857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endParaRPr lang="en-US" sz="3600" u="sng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857364"/>
            <a:ext cx="90135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vi-VN" sz="4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Dùng chữ Việt không dấu để đặt tên cho thủ tục.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Trong tên thủ tục không được có dấu cách phải có ít nhất một chữ cái.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+Ví dụ các tên đúng: Tamgiac; tamgiac1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+Ví dụ các tên sai: Tam giác; Tamgiac 1; 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Em nên đặt tên thủ tục sao cho gợi mở và dễ nhớ.</a:t>
            </a:r>
          </a:p>
        </p:txBody>
      </p:sp>
      <p:sp>
        <p:nvSpPr>
          <p:cNvPr id="5" name="Rectangle 4"/>
          <p:cNvSpPr/>
          <p:nvPr/>
        </p:nvSpPr>
        <p:spPr>
          <a:xfrm>
            <a:off x="570751" y="11055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14</a:t>
            </a:fld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3347864" y="2564904"/>
            <a:ext cx="20882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91680" y="3717032"/>
            <a:ext cx="68407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035872" y="260648"/>
            <a:ext cx="6138459" cy="91440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THỰC HÀNH</a:t>
            </a:r>
            <a:endParaRPr lang="vi-VN" sz="4000" b="1" dirty="0">
              <a:solidFill>
                <a:srgbClr val="FF0000"/>
              </a:solidFill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57200" y="1556792"/>
            <a:ext cx="86868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 1</a:t>
            </a: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Viết thủ tục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gocvuong</a:t>
            </a: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trong Logo theo gợi ý dưới đây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gocvuong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FD 100 RT 90 FD 100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end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457200" y="4077072"/>
            <a:ext cx="8382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 2: Viết thủ tục vẽ hình vuông trong Logo theo gợi ý dưới đây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hinhvuong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Repeat 4 [fd 100 rt 90]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end</a:t>
            </a:r>
          </a:p>
        </p:txBody>
      </p:sp>
    </p:spTree>
    <p:extLst>
      <p:ext uri="{BB962C8B-B14F-4D97-AF65-F5344CB8AC3E}">
        <p14:creationId xmlns:p14="http://schemas.microsoft.com/office/powerpoint/2010/main" val="117542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085671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1:Để mở cửa sổ soạn thảo thủ tục, ta dùng câu lệnh: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2514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 Edit “&lt;Tên thủ tục&gt;”</a:t>
            </a:r>
            <a:endParaRPr lang="en-US" sz="3600" dirty="0">
              <a:solidFill>
                <a:srgbClr val="3515A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8682" y="3352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Exit “&lt;Tên thủ tục&gt;</a:t>
            </a:r>
            <a:endParaRPr lang="en-US" sz="3600" dirty="0">
              <a:solidFill>
                <a:srgbClr val="3515A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68682" y="42672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Edit 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“&lt;Tên thủ tục&gt;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68682" y="5181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Save 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“&lt;Tên thủ tục&gt;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534724"/>
            <a:ext cx="870978" cy="5977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389300"/>
            <a:ext cx="870978" cy="59779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5149403"/>
            <a:ext cx="870978" cy="59779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872" y="4168663"/>
            <a:ext cx="730473" cy="73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52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265872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2: Điền từ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 thủ tục, thân thủ tục, end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vào chỗ chấm sao cho đúng: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24800" y="6381328"/>
            <a:ext cx="762000" cy="365125"/>
          </a:xfrm>
        </p:spPr>
        <p:txBody>
          <a:bodyPr/>
          <a:lstStyle/>
          <a:p>
            <a:fld id="{082FDFAE-DDA1-4748-9C85-76C91A92A92F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916970"/>
              </p:ext>
            </p:extLst>
          </p:nvPr>
        </p:nvGraphicFramePr>
        <p:xfrm>
          <a:off x="1043608" y="3520901"/>
          <a:ext cx="7776864" cy="2820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6504"/>
                <a:gridCol w="3240360"/>
              </a:tblGrid>
              <a:tr h="81609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&lt;...........................&gt;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thủ tục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&lt;Các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câu lệnh trong thân thủ tục&gt;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thúc thủ tục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95736" y="3448893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thủ tục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6136" y="4240981"/>
            <a:ext cx="251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thủ tục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5616" y="5466858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755576" y="3448893"/>
            <a:ext cx="216024" cy="29523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-108520" y="4457005"/>
            <a:ext cx="10727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 </a:t>
            </a:r>
          </a:p>
          <a:p>
            <a:r>
              <a:rPr lang="en-US" sz="3200" b="1" dirty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dirty="0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hần</a:t>
            </a:r>
            <a:endParaRPr lang="vi-VN" sz="3200" b="1" dirty="0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1587" y="2628201"/>
            <a:ext cx="4774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thủ tục gồm ba phần:</a:t>
            </a:r>
            <a:endParaRPr lang="vi-VN" sz="3200" b="1" dirty="0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457200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DẶN DÒ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152400" y="1564754"/>
            <a:ext cx="8740775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 smtClean="0">
                <a:latin typeface="Times New Roman" pitchFamily="18" charset="0"/>
                <a:cs typeface="Times New Roman" pitchFamily="18" charset="0"/>
              </a:rPr>
              <a:t>Nhận xét tiết học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 smtClean="0">
                <a:latin typeface="Times New Roman" pitchFamily="18" charset="0"/>
                <a:cs typeface="Times New Roman" pitchFamily="18" charset="0"/>
              </a:rPr>
              <a:t>Về </a:t>
            </a: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nhà em xem lại nội dung bài học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 smtClean="0">
                <a:latin typeface="Times New Roman" pitchFamily="18" charset="0"/>
                <a:cs typeface="Times New Roman" pitchFamily="18" charset="0"/>
              </a:rPr>
              <a:t>Xem </a:t>
            </a:r>
            <a:r>
              <a:rPr lang="en-US" altLang="vi-VN" sz="4400" dirty="0" smtClean="0">
                <a:latin typeface="Times New Roman" pitchFamily="18" charset="0"/>
                <a:cs typeface="Times New Roman" pitchFamily="18" charset="0"/>
              </a:rPr>
              <a:t>và thực hiện nội </a:t>
            </a: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dung hoạt động thực hành, hoạt động ứng dụng, mở rộng. </a:t>
            </a:r>
          </a:p>
        </p:txBody>
      </p:sp>
      <p:pic>
        <p:nvPicPr>
          <p:cNvPr id="7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0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8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7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9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7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2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/>
          <p:cNvSpPr>
            <a:spLocks noChangeArrowheads="1"/>
          </p:cNvSpPr>
          <p:nvPr/>
        </p:nvSpPr>
        <p:spPr bwMode="auto">
          <a:xfrm>
            <a:off x="152400" y="2049815"/>
            <a:ext cx="85344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 lệnh Repeat để vẽ hình tam giác sau: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KIỂM TRA BÀI CŨ: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606" y="3359890"/>
            <a:ext cx="2946994" cy="24482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67944" y="4260860"/>
            <a:ext cx="45191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dirty="0" smtClean="0">
                <a:solidFill>
                  <a:srgbClr val="FF0000"/>
                </a:solidFill>
              </a:rPr>
              <a:t>Repeat </a:t>
            </a:r>
            <a:r>
              <a:rPr lang="vi-VN" sz="3600" dirty="0">
                <a:solidFill>
                  <a:srgbClr val="FF0000"/>
                </a:solidFill>
              </a:rPr>
              <a:t>3[fd 100 rt 120]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9672" y="5714092"/>
            <a:ext cx="22156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/>
              <a:t>Hình tam giác</a:t>
            </a:r>
            <a:endParaRPr lang="vi-VN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942301" y="4399359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vi-VN" dirty="0"/>
          </a:p>
        </p:txBody>
      </p:sp>
      <p:sp>
        <p:nvSpPr>
          <p:cNvPr id="11" name="TextBox 10"/>
          <p:cNvSpPr txBox="1"/>
          <p:nvPr/>
        </p:nvSpPr>
        <p:spPr>
          <a:xfrm>
            <a:off x="3059832" y="3645024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vi-VN" dirty="0"/>
          </a:p>
        </p:txBody>
      </p:sp>
      <p:sp>
        <p:nvSpPr>
          <p:cNvPr id="12" name="TextBox 11"/>
          <p:cNvSpPr txBox="1"/>
          <p:nvPr/>
        </p:nvSpPr>
        <p:spPr>
          <a:xfrm>
            <a:off x="3059832" y="4941168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vi-V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980728"/>
            <a:ext cx="3553728" cy="295232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79512" y="4116844"/>
            <a:ext cx="50016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000" dirty="0" smtClean="0">
                <a:solidFill>
                  <a:srgbClr val="3200C0"/>
                </a:solidFill>
              </a:rPr>
              <a:t>Repeat </a:t>
            </a:r>
            <a:r>
              <a:rPr lang="vi-VN" sz="4000" dirty="0">
                <a:solidFill>
                  <a:srgbClr val="3200C0"/>
                </a:solidFill>
              </a:rPr>
              <a:t>3[fd 100 rt 120]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08097" y="4149080"/>
            <a:ext cx="19425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000" dirty="0" smtClean="0">
                <a:solidFill>
                  <a:srgbClr val="3200C0"/>
                </a:solidFill>
              </a:rPr>
              <a:t>Tamgiac</a:t>
            </a:r>
            <a:endParaRPr lang="vi-VN" sz="4000" dirty="0">
              <a:solidFill>
                <a:srgbClr val="3200C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680358" y="2456892"/>
            <a:ext cx="1747626" cy="16599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0"/>
          </p:cNvCxnSpPr>
          <p:nvPr/>
        </p:nvCxnSpPr>
        <p:spPr>
          <a:xfrm flipH="1" flipV="1">
            <a:off x="5868144" y="2708920"/>
            <a:ext cx="1611245" cy="144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766" y="2564904"/>
            <a:ext cx="994578" cy="10123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118503" y="764704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học</a:t>
            </a:r>
          </a:p>
        </p:txBody>
      </p:sp>
      <p:sp>
        <p:nvSpPr>
          <p:cNvPr id="2" name="Rectangle 1"/>
          <p:cNvSpPr/>
          <p:nvPr/>
        </p:nvSpPr>
        <p:spPr>
          <a:xfrm>
            <a:off x="1366203" y="1916832"/>
            <a:ext cx="66247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THỦ TỤC TRONG LOGO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81706" y="3178923"/>
            <a:ext cx="3637063" cy="792088"/>
            <a:chOff x="629" y="108"/>
            <a:chExt cx="4752" cy="505"/>
          </a:xfrm>
          <a:solidFill>
            <a:schemeClr val="bg1"/>
          </a:solidFill>
        </p:grpSpPr>
        <p:sp>
          <p:nvSpPr>
            <p:cNvPr id="6" name="AutoShape 23" descr="White marble"/>
            <p:cNvSpPr>
              <a:spLocks noChangeArrowheads="1"/>
            </p:cNvSpPr>
            <p:nvPr/>
          </p:nvSpPr>
          <p:spPr bwMode="gray">
            <a:xfrm>
              <a:off x="629" y="108"/>
              <a:ext cx="4752" cy="505"/>
            </a:xfrm>
            <a:prstGeom prst="roundRect">
              <a:avLst>
                <a:gd name="adj" fmla="val 50000"/>
              </a:avLst>
            </a:prstGeom>
            <a:grpFill/>
            <a:ln w="38100" algn="ctr">
              <a:solidFill>
                <a:srgbClr val="CC33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>
                <a:defRPr/>
              </a:pPr>
              <a:endPara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26" descr="White marble"/>
            <p:cNvSpPr txBox="1">
              <a:spLocks noChangeArrowheads="1"/>
            </p:cNvSpPr>
            <p:nvPr/>
          </p:nvSpPr>
          <p:spPr bwMode="gray">
            <a:xfrm>
              <a:off x="827" y="164"/>
              <a:ext cx="4371" cy="365"/>
            </a:xfrm>
            <a:prstGeom prst="rect">
              <a:avLst/>
            </a:prstGeom>
            <a:grpFill/>
            <a:ln>
              <a:noFill/>
            </a:ln>
            <a:extLst/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600" b="1" u="sng" dirty="0">
                  <a:solidFill>
                    <a:srgbClr val="0033CC"/>
                  </a:solidFill>
                </a:rPr>
                <a:t>MỤC TIÊU BÀI HỌC</a:t>
              </a:r>
            </a:p>
          </p:txBody>
        </p:sp>
      </p:grpSp>
      <p:sp>
        <p:nvSpPr>
          <p:cNvPr id="8" name="Flowchart: Terminator 7"/>
          <p:cNvSpPr/>
          <p:nvPr/>
        </p:nvSpPr>
        <p:spPr>
          <a:xfrm>
            <a:off x="1805416" y="4174888"/>
            <a:ext cx="6757988" cy="973138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 được khái niệm, cách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và cách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lại thủ tục trong Logo.</a:t>
            </a:r>
          </a:p>
        </p:txBody>
      </p:sp>
      <p:sp>
        <p:nvSpPr>
          <p:cNvPr id="9" name="Flowchart: Terminator 8"/>
          <p:cNvSpPr/>
          <p:nvPr/>
        </p:nvSpPr>
        <p:spPr>
          <a:xfrm>
            <a:off x="1905000" y="5693510"/>
            <a:ext cx="6759575" cy="97472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Viết, lưu lại và sử dụng được một thủ tục đã lưu trong Logo.</a:t>
            </a: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75" y="4420983"/>
            <a:ext cx="1554163" cy="2094852"/>
            <a:chOff x="350838" y="1876799"/>
            <a:chExt cx="1554162" cy="2746001"/>
          </a:xfrm>
        </p:grpSpPr>
        <p:grpSp>
          <p:nvGrpSpPr>
            <p:cNvPr id="11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28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9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3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26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7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4" name="Group 14"/>
            <p:cNvGrpSpPr>
              <a:grpSpLocks/>
            </p:cNvGrpSpPr>
            <p:nvPr/>
          </p:nvGrpSpPr>
          <p:grpSpPr bwMode="auto">
            <a:xfrm rot="5400000">
              <a:off x="317343" y="1917435"/>
              <a:ext cx="717865" cy="636587"/>
              <a:chOff x="2078" y="1824"/>
              <a:chExt cx="1783" cy="1615"/>
            </a:xfrm>
          </p:grpSpPr>
          <p:sp>
            <p:nvSpPr>
              <p:cNvPr id="21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2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3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4" name="Oval 22"/>
              <p:cNvSpPr>
                <a:spLocks noChangeArrowheads="1"/>
              </p:cNvSpPr>
              <p:nvPr/>
            </p:nvSpPr>
            <p:spPr bwMode="gray">
              <a:xfrm>
                <a:off x="2169" y="2124"/>
                <a:ext cx="1412" cy="1075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25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2178" y="2085"/>
                <a:ext cx="1417" cy="1095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5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19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0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 rot="5400000">
              <a:off x="345281" y="3977482"/>
              <a:ext cx="650875" cy="639762"/>
              <a:chOff x="4142" y="1832"/>
              <a:chExt cx="1621" cy="1610"/>
            </a:xfrm>
          </p:grpSpPr>
          <p:sp>
            <p:nvSpPr>
              <p:cNvPr id="17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18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4245" y="2090"/>
                <a:ext cx="1422" cy="1091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457200" y="1772816"/>
            <a:ext cx="8305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dirty="0" smtClean="0">
                <a:latin typeface="Times New Roman" pitchFamily="18" charset="0"/>
                <a:cs typeface="Times New Roman" pitchFamily="18" charset="0"/>
              </a:rPr>
              <a:t>	Thủ </a:t>
            </a: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tục là một dãy các thao tác được thực hiện theo thứ tự để hoàn thành một công việc nào đó. </a:t>
            </a: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5083501" y="3085362"/>
            <a:ext cx="3024336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Mỗi sáng thức dậy em làm gì trước khi tới trường?</a:t>
            </a:r>
            <a:endParaRPr lang="en-US" altLang="vi-VN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214465"/>
            <a:ext cx="3463800" cy="23108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193" y="3487185"/>
            <a:ext cx="761308" cy="125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93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168149"/>
              </p:ext>
            </p:extLst>
          </p:nvPr>
        </p:nvGraphicFramePr>
        <p:xfrm>
          <a:off x="762000" y="3669036"/>
          <a:ext cx="7698432" cy="1920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8152"/>
                <a:gridCol w="2520280"/>
              </a:tblGrid>
              <a:tr h="1888588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</a:t>
                      </a:r>
                      <a:r>
                        <a:rPr lang="en-US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Tamgiac</a:t>
                      </a:r>
                    </a:p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REPEAT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 [ FD 100 RT 120]</a:t>
                      </a:r>
                    </a:p>
                    <a:p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End</a:t>
                      </a: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2" marB="4570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2" marB="45702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4" name="TextBox 6"/>
          <p:cNvSpPr txBox="1">
            <a:spLocks noChangeArrowheads="1"/>
          </p:cNvSpPr>
          <p:nvPr/>
        </p:nvSpPr>
        <p:spPr bwMode="auto">
          <a:xfrm>
            <a:off x="479504" y="2060848"/>
            <a:ext cx="851209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vi-VN" u="sng" dirty="0" smtClean="0">
                <a:latin typeface="Times New Roman" pitchFamily="18" charset="0"/>
                <a:cs typeface="Times New Roman" pitchFamily="18" charset="0"/>
              </a:rPr>
              <a:t>Ví dụ: </a:t>
            </a: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Thủ tục Tamgiac được viết bằng lệnh của Logo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789040"/>
            <a:ext cx="185737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0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239143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457200" y="1772816"/>
            <a:ext cx="8305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Đọc và tìm hiểu sách giáo khoa từ trang 90 – 92 và lần lượt trả lời các câu hỏi:</a:t>
            </a:r>
            <a:endParaRPr lang="en-US" altLang="vi-VN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3419872" y="3356992"/>
            <a:ext cx="557172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 algn="just"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dirty="0" smtClean="0">
                <a:latin typeface="Times New Roman" pitchFamily="18" charset="0"/>
                <a:cs typeface="Times New Roman" pitchFamily="18" charset="0"/>
              </a:rPr>
              <a:t>Để bắt đầu viết thủ tục, em gõ lệnh gì trong ngăn gõ lệnh?</a:t>
            </a:r>
          </a:p>
          <a:p>
            <a:pPr marL="457200" indent="-457200" algn="just"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dirty="0" smtClean="0">
                <a:latin typeface="Times New Roman" pitchFamily="18" charset="0"/>
                <a:cs typeface="Times New Roman" pitchFamily="18" charset="0"/>
              </a:rPr>
              <a:t>Nêu các bước viết thủ tục hình tam giác?</a:t>
            </a:r>
            <a:endParaRPr lang="en-US" alt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11" y="3490169"/>
            <a:ext cx="2561509" cy="259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73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apt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00400"/>
            <a:ext cx="568483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628800"/>
            <a:ext cx="8534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pt-BR" altLang="vi-VN" sz="2800">
                <a:latin typeface="Times New Roman" pitchFamily="18" charset="0"/>
                <a:cs typeface="Times New Roman" pitchFamily="18" charset="0"/>
              </a:rPr>
              <a:t>Trong Logo, để viết thủ tục </a:t>
            </a:r>
            <a:r>
              <a:rPr lang="pt-BR" alt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Tamgiac</a:t>
            </a:r>
            <a:r>
              <a:rPr lang="pt-BR" altLang="vi-VN" sz="2800">
                <a:latin typeface="Times New Roman" pitchFamily="18" charset="0"/>
                <a:cs typeface="Times New Roman" pitchFamily="18" charset="0"/>
              </a:rPr>
              <a:t> ta làm theo các bước sau: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62000" y="2560172"/>
            <a:ext cx="541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 chuột trong ngăn gõ lệnh.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" y="5847358"/>
            <a:ext cx="79144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42950" indent="-742950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1. Gõ lệnh 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edit “Tamgiac </a:t>
            </a:r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rồi nhấn phím Enter.</a:t>
            </a:r>
            <a:endParaRPr lang="en-US" altLang="vi-VN" sz="2800">
              <a:latin typeface=".VnArial" pitchFamily="34" charset="0"/>
              <a:sym typeface="Wingdings" pitchFamily="2" charset="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1295400" y="3581400"/>
            <a:ext cx="2362200" cy="1295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2286000" y="5486400"/>
            <a:ext cx="762000" cy="406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2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311151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2204864"/>
            <a:ext cx="541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Xuất hiện cửa sổ soạn thảo</a:t>
            </a:r>
          </a:p>
        </p:txBody>
      </p:sp>
      <p:pic>
        <p:nvPicPr>
          <p:cNvPr id="5" name="Picture 4" descr="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06" y="2918284"/>
            <a:ext cx="3775578" cy="2316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638800" y="3200400"/>
            <a:ext cx="3352800" cy="1524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>
                <a:solidFill>
                  <a:schemeClr val="tx1"/>
                </a:solidFill>
              </a:rPr>
              <a:t>Các lệnh có sẵn:</a:t>
            </a:r>
          </a:p>
          <a:p>
            <a:pPr algn="ctr" eaLnBrk="1" hangingPunct="1">
              <a:defRPr/>
            </a:pPr>
            <a:r>
              <a:rPr lang="en-US" sz="3200">
                <a:solidFill>
                  <a:srgbClr val="002060"/>
                </a:solidFill>
              </a:rPr>
              <a:t>To tamgiac</a:t>
            </a:r>
          </a:p>
          <a:p>
            <a:pPr algn="ctr" eaLnBrk="1" hangingPunct="1">
              <a:defRPr/>
            </a:pPr>
            <a:r>
              <a:rPr lang="en-US" sz="3200">
                <a:solidFill>
                  <a:srgbClr val="002060"/>
                </a:solidFill>
              </a:rPr>
              <a:t>end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 flipV="1">
            <a:off x="1905000" y="3962400"/>
            <a:ext cx="3733800" cy="762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1782761" y="3695700"/>
            <a:ext cx="122238" cy="381000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8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3885</TotalTime>
  <Words>619</Words>
  <Application>Microsoft Office PowerPoint</Application>
  <PresentationFormat>On-screen Show (4:3)</PresentationFormat>
  <Paragraphs>108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Executive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Admin</cp:lastModifiedBy>
  <cp:revision>357</cp:revision>
  <cp:lastPrinted>2019-01-13T14:31:43Z</cp:lastPrinted>
  <dcterms:created xsi:type="dcterms:W3CDTF">2014-10-11T13:38:36Z</dcterms:created>
  <dcterms:modified xsi:type="dcterms:W3CDTF">2023-07-18T05:39:37Z</dcterms:modified>
</cp:coreProperties>
</file>