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37" r:id="rId2"/>
  </p:sldMasterIdLst>
  <p:notesMasterIdLst>
    <p:notesMasterId r:id="rId16"/>
  </p:notesMasterIdLst>
  <p:sldIdLst>
    <p:sldId id="2995" r:id="rId3"/>
    <p:sldId id="2996" r:id="rId4"/>
    <p:sldId id="2997" r:id="rId5"/>
    <p:sldId id="2998" r:id="rId6"/>
    <p:sldId id="2975" r:id="rId7"/>
    <p:sldId id="2990" r:id="rId8"/>
    <p:sldId id="2994" r:id="rId9"/>
    <p:sldId id="3074" r:id="rId10"/>
    <p:sldId id="3087" r:id="rId11"/>
    <p:sldId id="3088" r:id="rId12"/>
    <p:sldId id="3089" r:id="rId13"/>
    <p:sldId id="3090"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A3049"/>
    <a:srgbClr val="5B2F56"/>
    <a:srgbClr val="FF6600"/>
    <a:srgbClr val="0998D7"/>
    <a:srgbClr val="FF3399"/>
    <a:srgbClr val="FFFFFF"/>
    <a:srgbClr val="0000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0" autoAdjust="0"/>
    <p:restoredTop sz="92727" autoAdjust="0"/>
  </p:normalViewPr>
  <p:slideViewPr>
    <p:cSldViewPr snapToGrid="0">
      <p:cViewPr varScale="1">
        <p:scale>
          <a:sx n="62" d="100"/>
          <a:sy n="62" d="100"/>
        </p:scale>
        <p:origin x="96" y="2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5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16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11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57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3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37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1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3/13/2024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1142011"/>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8642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7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8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9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6636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31.png"/><Relationship Id="rId26" Type="http://schemas.openxmlformats.org/officeDocument/2006/relationships/image" Target="../media/image48.png"/><Relationship Id="rId3" Type="http://schemas.openxmlformats.org/officeDocument/2006/relationships/slideLayout" Target="../slideLayouts/slideLayout7.xml"/><Relationship Id="rId21" Type="http://schemas.openxmlformats.org/officeDocument/2006/relationships/image" Target="../media/image43.gif"/><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0.png"/><Relationship Id="rId25"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28.png"/><Relationship Id="rId20" Type="http://schemas.openxmlformats.org/officeDocument/2006/relationships/image" Target="../media/image42.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46.png"/><Relationship Id="rId5" Type="http://schemas.openxmlformats.org/officeDocument/2006/relationships/audio" Target="../media/audio3.wav"/><Relationship Id="rId15" Type="http://schemas.openxmlformats.org/officeDocument/2006/relationships/image" Target="../media/image2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25.png"/><Relationship Id="rId19" Type="http://schemas.openxmlformats.org/officeDocument/2006/relationships/image" Target="../media/image41.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6.png"/><Relationship Id="rId22" Type="http://schemas.openxmlformats.org/officeDocument/2006/relationships/image" Target="../media/image44.png"/><Relationship Id="rId27"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44.png"/><Relationship Id="rId26" Type="http://schemas.openxmlformats.org/officeDocument/2006/relationships/image" Target="../media/image40.png"/><Relationship Id="rId3" Type="http://schemas.openxmlformats.org/officeDocument/2006/relationships/slideLayout" Target="../slideLayouts/slideLayout7.xml"/><Relationship Id="rId21" Type="http://schemas.openxmlformats.org/officeDocument/2006/relationships/image" Target="../media/image48.png"/><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3.gif"/><Relationship Id="rId25" Type="http://schemas.openxmlformats.org/officeDocument/2006/relationships/image" Target="../media/image51.png"/><Relationship Id="rId2" Type="http://schemas.microsoft.com/office/2007/relationships/media" Target="../media/media3.mp3"/><Relationship Id="rId16" Type="http://schemas.openxmlformats.org/officeDocument/2006/relationships/image" Target="../media/image42.gif"/><Relationship Id="rId20" Type="http://schemas.openxmlformats.org/officeDocument/2006/relationships/image" Target="../media/image46.png"/><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41.gif"/><Relationship Id="rId23" Type="http://schemas.openxmlformats.org/officeDocument/2006/relationships/image" Target="../media/image26.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31.png"/><Relationship Id="rId22" Type="http://schemas.openxmlformats.org/officeDocument/2006/relationships/image" Target="../media/image50.png"/><Relationship Id="rId27"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31.png"/><Relationship Id="rId26" Type="http://schemas.openxmlformats.org/officeDocument/2006/relationships/image" Target="../media/image52.png"/><Relationship Id="rId3" Type="http://schemas.openxmlformats.org/officeDocument/2006/relationships/slideLayout" Target="../slideLayouts/slideLayout7.xml"/><Relationship Id="rId21" Type="http://schemas.openxmlformats.org/officeDocument/2006/relationships/image" Target="../media/image43.gif"/><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0.png"/><Relationship Id="rId25" Type="http://schemas.openxmlformats.org/officeDocument/2006/relationships/image" Target="../media/image48.png"/><Relationship Id="rId2" Type="http://schemas.microsoft.com/office/2007/relationships/media" Target="../media/media3.mp3"/><Relationship Id="rId16" Type="http://schemas.openxmlformats.org/officeDocument/2006/relationships/image" Target="../media/image28.png"/><Relationship Id="rId20" Type="http://schemas.openxmlformats.org/officeDocument/2006/relationships/image" Target="../media/image42.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46.png"/><Relationship Id="rId5" Type="http://schemas.openxmlformats.org/officeDocument/2006/relationships/audio" Target="../media/audio3.wav"/><Relationship Id="rId15" Type="http://schemas.openxmlformats.org/officeDocument/2006/relationships/image" Target="../media/image50.png"/><Relationship Id="rId23" Type="http://schemas.openxmlformats.org/officeDocument/2006/relationships/image" Target="../media/image45.png"/><Relationship Id="rId10" Type="http://schemas.openxmlformats.org/officeDocument/2006/relationships/image" Target="../media/image25.png"/><Relationship Id="rId19" Type="http://schemas.openxmlformats.org/officeDocument/2006/relationships/image" Target="../media/image41.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6.png"/><Relationship Id="rId22" Type="http://schemas.openxmlformats.org/officeDocument/2006/relationships/image" Target="../media/image44.png"/><Relationship Id="rId27"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2.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0.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gif"/><Relationship Id="rId2" Type="http://schemas.openxmlformats.org/officeDocument/2006/relationships/audio" Target="../media/media2.mp3"/><Relationship Id="rId16" Type="http://schemas.openxmlformats.org/officeDocument/2006/relationships/image" Target="../media/image37.gif"/><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1069383" y="381000"/>
            <a:ext cx="99932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a:t>
            </a:r>
            <a:r>
              <a:rPr lang="en-US" sz="2800" b="1" dirty="0" smtClean="0">
                <a:latin typeface="Times New Roman" panose="02020603050405020304" pitchFamily="18" charset="0"/>
                <a:ea typeface="#9Slide02 Noi dung rat dai" panose="02000000000000000000" pitchFamily="2" charset="0"/>
                <a:cs typeface="Times New Roman" panose="02020603050405020304" pitchFamily="18" charset="0"/>
              </a:rPr>
              <a:t>TẠO QUẬN LONG BIÊN.</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a:t>
            </a:r>
            <a:r>
              <a:rPr lang="en-US" altLang="en-US" sz="2800" b="1" dirty="0" smtClean="0">
                <a:latin typeface="Times New Roman" panose="02020603050405020304" pitchFamily="18" charset="0"/>
                <a:cs typeface="Times New Roman" panose="02020603050405020304" pitchFamily="18" charset="0"/>
              </a:rPr>
              <a:t>HỌC NGỌC LÂM</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72532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0251" y="593929"/>
            <a:ext cx="6172200" cy="707886"/>
          </a:xfrm>
          <a:prstGeom prst="rect">
            <a:avLst/>
          </a:prstGeom>
          <a:noFill/>
        </p:spPr>
        <p:txBody>
          <a:bodyPr wrap="square" rtlCol="0">
            <a:spAutoFit/>
          </a:bodyPr>
          <a:lstStyle/>
          <a:p>
            <a:pPr lvl="0">
              <a:defRPr/>
            </a:pPr>
            <a:r>
              <a:rPr lang="vi-VN" sz="2000" dirty="0" err="1">
                <a:solidFill>
                  <a:srgbClr val="000000"/>
                </a:solidFill>
                <a:latin typeface="UTM Avo" panose="02040603050506020204"/>
              </a:rPr>
              <a:t>Nếu</a:t>
            </a:r>
            <a:r>
              <a:rPr lang="vi-VN" sz="2000" dirty="0">
                <a:solidFill>
                  <a:srgbClr val="000000"/>
                </a:solidFill>
                <a:latin typeface="UTM Avo" panose="02040603050506020204"/>
              </a:rPr>
              <a:t> </a:t>
            </a:r>
            <a:r>
              <a:rPr lang="vi-VN" sz="2000" dirty="0" err="1">
                <a:solidFill>
                  <a:srgbClr val="000000"/>
                </a:solidFill>
                <a:latin typeface="UTM Avo" panose="02040603050506020204"/>
              </a:rPr>
              <a:t>thực</a:t>
            </a:r>
            <a:r>
              <a:rPr lang="vi-VN" sz="2000" dirty="0">
                <a:solidFill>
                  <a:srgbClr val="000000"/>
                </a:solidFill>
                <a:latin typeface="UTM Avo" panose="02040603050506020204"/>
              </a:rPr>
              <a:t> </a:t>
            </a:r>
            <a:r>
              <a:rPr lang="vi-VN" sz="2000" dirty="0" err="1">
                <a:solidFill>
                  <a:srgbClr val="000000"/>
                </a:solidFill>
                <a:latin typeface="UTM Avo" panose="02040603050506020204"/>
              </a:rPr>
              <a:t>hiện</a:t>
            </a:r>
            <a:r>
              <a:rPr lang="vi-VN" sz="2000" dirty="0">
                <a:solidFill>
                  <a:srgbClr val="000000"/>
                </a:solidFill>
                <a:latin typeface="UTM Avo" panose="02040603050506020204"/>
              </a:rPr>
              <a:t> theo </a:t>
            </a:r>
            <a:r>
              <a:rPr lang="vi-VN" sz="2000" dirty="0" err="1">
                <a:solidFill>
                  <a:srgbClr val="000000"/>
                </a:solidFill>
                <a:latin typeface="UTM Avo" panose="02040603050506020204"/>
              </a:rPr>
              <a:t>các</a:t>
            </a:r>
            <a:r>
              <a:rPr lang="vi-VN" sz="2000" dirty="0">
                <a:solidFill>
                  <a:srgbClr val="000000"/>
                </a:solidFill>
                <a:latin typeface="UTM Avo" panose="02040603050506020204"/>
              </a:rPr>
              <a:t> </a:t>
            </a:r>
            <a:r>
              <a:rPr lang="vi-VN" sz="2000" dirty="0" err="1">
                <a:solidFill>
                  <a:srgbClr val="000000"/>
                </a:solidFill>
                <a:latin typeface="UTM Avo" panose="02040603050506020204"/>
              </a:rPr>
              <a:t>chỉ</a:t>
            </a:r>
            <a:r>
              <a:rPr lang="vi-VN" sz="2000" dirty="0">
                <a:solidFill>
                  <a:srgbClr val="000000"/>
                </a:solidFill>
                <a:latin typeface="UTM Avo" panose="02040603050506020204"/>
              </a:rPr>
              <a:t> </a:t>
            </a:r>
            <a:r>
              <a:rPr lang="vi-VN" sz="2000" dirty="0" err="1">
                <a:solidFill>
                  <a:srgbClr val="000000"/>
                </a:solidFill>
                <a:latin typeface="UTM Avo" panose="02040603050506020204"/>
              </a:rPr>
              <a:t>dẫn</a:t>
            </a:r>
            <a:r>
              <a:rPr lang="vi-VN" sz="2000" dirty="0">
                <a:solidFill>
                  <a:srgbClr val="000000"/>
                </a:solidFill>
                <a:latin typeface="UTM Avo" panose="02040603050506020204"/>
              </a:rPr>
              <a:t> ở </a:t>
            </a:r>
            <a:r>
              <a:rPr lang="vi-VN" sz="2000" dirty="0" err="1">
                <a:solidFill>
                  <a:srgbClr val="000000"/>
                </a:solidFill>
                <a:latin typeface="UTM Avo" panose="02040603050506020204"/>
              </a:rPr>
              <a:t>Hình</a:t>
            </a:r>
            <a:r>
              <a:rPr lang="vi-VN" sz="2000" dirty="0">
                <a:solidFill>
                  <a:srgbClr val="000000"/>
                </a:solidFill>
                <a:latin typeface="UTM Avo" panose="02040603050506020204"/>
              </a:rPr>
              <a:t> 62a, </a:t>
            </a:r>
            <a:r>
              <a:rPr lang="vi-VN" sz="2000" dirty="0" err="1">
                <a:solidFill>
                  <a:srgbClr val="000000"/>
                </a:solidFill>
                <a:latin typeface="UTM Avo" panose="02040603050506020204"/>
              </a:rPr>
              <a:t>bạn</a:t>
            </a:r>
            <a:r>
              <a:rPr lang="vi-VN" sz="2000" dirty="0">
                <a:solidFill>
                  <a:srgbClr val="000000"/>
                </a:solidFill>
                <a:latin typeface="UTM Avo" panose="02040603050506020204"/>
              </a:rPr>
              <a:t> </a:t>
            </a:r>
            <a:r>
              <a:rPr lang="vi-VN" sz="2000" dirty="0" err="1">
                <a:solidFill>
                  <a:srgbClr val="000000"/>
                </a:solidFill>
                <a:latin typeface="UTM Avo" panose="02040603050506020204"/>
              </a:rPr>
              <a:t>học</a:t>
            </a:r>
            <a:r>
              <a:rPr lang="vi-VN" sz="2000" dirty="0">
                <a:solidFill>
                  <a:srgbClr val="000000"/>
                </a:solidFill>
                <a:latin typeface="UTM Avo" panose="02040603050506020204"/>
              </a:rPr>
              <a:t> sinh </a:t>
            </a:r>
            <a:r>
              <a:rPr lang="vi-VN" sz="2000" dirty="0" err="1">
                <a:solidFill>
                  <a:srgbClr val="000000"/>
                </a:solidFill>
                <a:latin typeface="UTM Avo" panose="02040603050506020204"/>
              </a:rPr>
              <a:t>sẽ</a:t>
            </a:r>
            <a:r>
              <a:rPr lang="vi-VN" sz="2000" dirty="0">
                <a:solidFill>
                  <a:srgbClr val="000000"/>
                </a:solidFill>
                <a:latin typeface="UTM Avo" panose="02040603050506020204"/>
              </a:rPr>
              <a:t> đi như </a:t>
            </a:r>
            <a:r>
              <a:rPr lang="vi-VN" sz="2000" dirty="0" err="1">
                <a:solidFill>
                  <a:srgbClr val="000000"/>
                </a:solidFill>
                <a:latin typeface="UTM Avo" panose="02040603050506020204"/>
              </a:rPr>
              <a:t>thế</a:t>
            </a:r>
            <a:r>
              <a:rPr lang="vi-VN" sz="2000" dirty="0">
                <a:solidFill>
                  <a:srgbClr val="000000"/>
                </a:solidFill>
                <a:latin typeface="UTM Avo" panose="02040603050506020204"/>
              </a:rPr>
              <a:t> </a:t>
            </a:r>
            <a:r>
              <a:rPr lang="vi-VN" sz="2000" dirty="0" err="1">
                <a:solidFill>
                  <a:srgbClr val="000000"/>
                </a:solidFill>
                <a:latin typeface="UTM Avo" panose="02040603050506020204"/>
              </a:rPr>
              <a:t>nào</a:t>
            </a:r>
            <a:r>
              <a:rPr lang="vi-VN" sz="2000" dirty="0">
                <a:solidFill>
                  <a:srgbClr val="000000"/>
                </a:solidFill>
                <a:latin typeface="UTM Avo" panose="02040603050506020204"/>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064222" y="1418009"/>
            <a:ext cx="26484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Đi</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theo</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một</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hình</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vuông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085709" y="2188314"/>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thẳng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087385" y="2893328"/>
            <a:ext cx="2623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theo</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một</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hình</a:t>
            </a:r>
            <a:r>
              <a:rPr lang="en-US" dirty="0" smtClean="0">
                <a:solidFill>
                  <a:prstClr val="black"/>
                </a:solidFill>
                <a:latin typeface="Calibri" panose="020F0502020204030204"/>
              </a:rPr>
              <a:t> tam </a:t>
            </a:r>
            <a:r>
              <a:rPr lang="en-US" dirty="0" err="1" smtClean="0">
                <a:solidFill>
                  <a:prstClr val="black"/>
                </a:solidFill>
                <a:latin typeface="Calibri" panose="020F0502020204030204"/>
              </a:rPr>
              <a:t>giác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119290" y="3638861"/>
            <a:ext cx="2227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theo</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một</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hình</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tròn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30396" y="1352718"/>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486328" y="212302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468240" y="2855327"/>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6430396" y="35735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155839" y="1260240"/>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27558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06018" y="534063"/>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máy</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tạo</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ra</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5443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6440504" y="164330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6460863" y="256816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6460863" y="36304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6163446" y="2499756"/>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8" name="TextBox 47">
            <a:extLst>
              <a:ext uri="{FF2B5EF4-FFF2-40B4-BE49-F238E27FC236}">
                <a16:creationId xmlns:a16="http://schemas.microsoft.com/office/drawing/2014/main" id="{5548E7CF-D360-4144-AF33-65AED6B91676}"/>
              </a:ext>
            </a:extLst>
          </p:cNvPr>
          <p:cNvSpPr txBox="1"/>
          <p:nvPr/>
        </p:nvSpPr>
        <p:spPr>
          <a:xfrm>
            <a:off x="7064222" y="1684709"/>
            <a:ext cx="2025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Viết</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chương</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trình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48">
            <a:extLst>
              <a:ext uri="{FF2B5EF4-FFF2-40B4-BE49-F238E27FC236}">
                <a16:creationId xmlns:a16="http://schemas.microsoft.com/office/drawing/2014/main" id="{D7A6994F-0630-4713-8748-399C79D2DD9F}"/>
              </a:ext>
            </a:extLst>
          </p:cNvPr>
          <p:cNvSpPr txBox="1"/>
          <p:nvPr/>
        </p:nvSpPr>
        <p:spPr>
          <a:xfrm>
            <a:off x="7085709" y="2626464"/>
            <a:ext cx="4631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smtClean="0">
                <a:solidFill>
                  <a:prstClr val="black"/>
                </a:solidFill>
                <a:latin typeface="Calibri" panose="020F0502020204030204"/>
              </a:rPr>
              <a:t>Viết</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chương</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trình</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trong</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một</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ngôn</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ngữ</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lập</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trình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49">
            <a:extLst>
              <a:ext uri="{FF2B5EF4-FFF2-40B4-BE49-F238E27FC236}">
                <a16:creationId xmlns:a16="http://schemas.microsoft.com/office/drawing/2014/main" id="{301BFAFA-D38F-44D0-AA98-393BAFBBEA3F}"/>
              </a:ext>
            </a:extLst>
          </p:cNvPr>
          <p:cNvSpPr txBox="1"/>
          <p:nvPr/>
        </p:nvSpPr>
        <p:spPr>
          <a:xfrm>
            <a:off x="7087385" y="3560078"/>
            <a:ext cx="2654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Dùng</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lời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nói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để</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điều</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khiển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494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0" y="817966"/>
            <a:ext cx="62774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Chương</a:t>
            </a:r>
            <a:r>
              <a:rPr kumimoji="0" lang="en-US" sz="28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28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gồm</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lệnh</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sắp</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xếp</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352642" y="3522859"/>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Ngôn</a:t>
              </a:r>
              <a:r>
                <a:rPr kumimoji="0" lang="en-US" sz="16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ngữ</a:t>
              </a: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310017" y="1956185"/>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310017" y="263790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362475" y="3436792"/>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a:stretch>
            <a:fillRect/>
          </a:stretch>
        </p:blipFill>
        <p:spPr>
          <a:xfrm>
            <a:off x="6068196" y="3344314"/>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34" name="TextBox 47">
            <a:extLst>
              <a:ext uri="{FF2B5EF4-FFF2-40B4-BE49-F238E27FC236}">
                <a16:creationId xmlns:a16="http://schemas.microsoft.com/office/drawing/2014/main" id="{5548E7CF-D360-4144-AF33-65AED6B91676}"/>
              </a:ext>
            </a:extLst>
          </p:cNvPr>
          <p:cNvSpPr txBox="1"/>
          <p:nvPr/>
        </p:nvSpPr>
        <p:spPr>
          <a:xfrm>
            <a:off x="6846511" y="1978569"/>
            <a:ext cx="30382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Không</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theo</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thứ</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tự</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xác</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định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48">
            <a:extLst>
              <a:ext uri="{FF2B5EF4-FFF2-40B4-BE49-F238E27FC236}">
                <a16:creationId xmlns:a16="http://schemas.microsoft.com/office/drawing/2014/main" id="{D7A6994F-0630-4713-8748-399C79D2DD9F}"/>
              </a:ext>
            </a:extLst>
          </p:cNvPr>
          <p:cNvSpPr txBox="1"/>
          <p:nvPr/>
        </p:nvSpPr>
        <p:spPr>
          <a:xfrm>
            <a:off x="6846511" y="2741815"/>
            <a:ext cx="16580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smtClean="0">
                <a:solidFill>
                  <a:prstClr val="black"/>
                </a:solidFill>
                <a:latin typeface="Calibri" panose="020F0502020204030204"/>
              </a:rPr>
              <a:t>Từ</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trái</a:t>
            </a:r>
            <a:r>
              <a:rPr lang="en-US" noProof="0" dirty="0" smtClean="0">
                <a:solidFill>
                  <a:prstClr val="black"/>
                </a:solidFill>
                <a:latin typeface="Calibri" panose="020F0502020204030204"/>
              </a:rPr>
              <a:t> qua </a:t>
            </a:r>
            <a:r>
              <a:rPr lang="en-US" noProof="0" dirty="0" err="1" smtClean="0">
                <a:solidFill>
                  <a:prstClr val="black"/>
                </a:solidFill>
                <a:latin typeface="Calibri" panose="020F0502020204030204"/>
              </a:rPr>
              <a:t>phải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49">
            <a:extLst>
              <a:ext uri="{FF2B5EF4-FFF2-40B4-BE49-F238E27FC236}">
                <a16:creationId xmlns:a16="http://schemas.microsoft.com/office/drawing/2014/main" id="{301BFAFA-D38F-44D0-AA98-393BAFBBEA3F}"/>
              </a:ext>
            </a:extLst>
          </p:cNvPr>
          <p:cNvSpPr txBox="1"/>
          <p:nvPr/>
        </p:nvSpPr>
        <p:spPr>
          <a:xfrm>
            <a:off x="6976579" y="3546934"/>
            <a:ext cx="21489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Theo </a:t>
            </a:r>
            <a:r>
              <a:rPr lang="en-US" dirty="0" err="1" smtClean="0">
                <a:solidFill>
                  <a:prstClr val="black"/>
                </a:solidFill>
                <a:latin typeface="Calibri" panose="020F0502020204030204"/>
              </a:rPr>
              <a:t>thứ</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tự</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xác</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định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8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14977945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smtClean="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2024</a:t>
            </a:r>
            <a:endPar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71588" y="2590800"/>
            <a:ext cx="10615612" cy="2800767"/>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a:t>
            </a: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6:</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GIẢI QUYẾT VẤN ĐỀ VỚI SỰ TRỢ GIÚP CỦA MÁY TÍNH</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09650" y="4683681"/>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smtClean="0">
                <a:solidFill>
                  <a:srgbClr val="FF0000"/>
                </a:solidFill>
                <a:latin typeface="Times New Roman" panose="02020603050405020304" pitchFamily="18" charset="0"/>
                <a:cs typeface="Times New Roman" panose="02020603050405020304" pitchFamily="18" charset="0"/>
              </a:rPr>
              <a:t>13</a:t>
            </a:r>
            <a:r>
              <a:rPr lang="vi-VN"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Chơi</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với</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máy</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tính</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20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smtClean="0">
                <a:solidFill>
                  <a:srgbClr val="00B050"/>
                </a:solidFill>
                <a:latin typeface="Times New Roman" panose="02020603050405020304" pitchFamily="18" charset="0"/>
                <a:cs typeface="Times New Roman" panose="02020603050405020304" pitchFamily="18" charset="0"/>
              </a:rPr>
              <a:t>13</a:t>
            </a:r>
            <a:r>
              <a:rPr lang="vi-VN"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Chơi</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với</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máy</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tính</a:t>
            </a:r>
            <a:r>
              <a:rPr lang="en-US"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err="1" smtClean="0">
                <a:solidFill>
                  <a:srgbClr val="00B050"/>
                </a:solidFill>
                <a:latin typeface="Times New Roman" panose="02020603050405020304" pitchFamily="18" charset="0"/>
                <a:cs typeface="Times New Roman" panose="02020603050405020304" pitchFamily="18" charset="0"/>
              </a:rPr>
              <a:t>Tiết</a:t>
            </a:r>
            <a:r>
              <a:rPr lang="en-US" altLang="en-US" sz="3200" b="1" dirty="0" smtClean="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548231"/>
            <a:ext cx="9370117" cy="2031325"/>
            <a:chOff x="2819400" y="2548231"/>
            <a:chExt cx="9370117" cy="203132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209761" y="2548231"/>
              <a:ext cx="7979756" cy="2031325"/>
            </a:xfrm>
            <a:prstGeom prst="rect">
              <a:avLst/>
            </a:prstGeom>
          </p:spPr>
          <p:txBody>
            <a:bodyPr wrap="square">
              <a:spAutoFit/>
            </a:bodyPr>
            <a:lstStyle/>
            <a:p>
              <a:pPr>
                <a:lnSpc>
                  <a:spcPct val="150000"/>
                </a:lnSpc>
              </a:pPr>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ra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chương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máy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tính</a:t>
              </a:r>
              <a:r>
                <a:rPr lang="vi-VN" sz="2800" dirty="0">
                  <a:latin typeface="Times New Roman" panose="02020603050405020304" pitchFamily="18" charset="0"/>
                  <a:cs typeface="Times New Roman" panose="02020603050405020304" pitchFamily="18" charset="0"/>
                </a:rPr>
                <a:t> qua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trò</a:t>
              </a:r>
              <a:r>
                <a:rPr lang="vi-VN" sz="2800" dirty="0">
                  <a:latin typeface="Times New Roman" panose="02020603050405020304" pitchFamily="18" charset="0"/>
                  <a:cs typeface="Times New Roman" panose="02020603050405020304" pitchFamily="18" charset="0"/>
                </a:rPr>
                <a:t> chơi</a:t>
              </a:r>
              <a:r>
                <a:rPr lang="vi-VN" sz="2800" dirty="0" smtClean="0">
                  <a:latin typeface="Times New Roman" panose="02020603050405020304" pitchFamily="18" charset="0"/>
                  <a:cs typeface="Times New Roman" panose="02020603050405020304" pitchFamily="18" charset="0"/>
                </a:rPr>
                <a:t>.</a:t>
              </a:r>
            </a:p>
            <a:p>
              <a:pPr>
                <a:lnSpc>
                  <a:spcPct val="150000"/>
                </a:lnSpc>
              </a:pPr>
              <a:r>
                <a:rPr lang="vi-VN" sz="2800" dirty="0" err="1" smtClean="0">
                  <a:latin typeface="Times New Roman" panose="02020603050405020304" pitchFamily="18" charset="0"/>
                  <a:cs typeface="Times New Roman" panose="02020603050405020304" pitchFamily="18" charset="0"/>
                </a:rPr>
                <a:t>Nhận</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biết</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được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các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vùng</a:t>
              </a:r>
              <a:r>
                <a:rPr lang="vi-VN" sz="2800" dirty="0" smtClean="0">
                  <a:latin typeface="Times New Roman" panose="02020603050405020304" pitchFamily="18" charset="0"/>
                  <a:cs typeface="Times New Roman" panose="02020603050405020304" pitchFamily="18" charset="0"/>
                </a:rPr>
                <a:t> cơ </a:t>
              </a:r>
              <a:r>
                <a:rPr lang="vi-VN"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 trong </a:t>
              </a:r>
              <a:r>
                <a:rPr lang="vi-VN" sz="2800" dirty="0" err="1" smtClean="0">
                  <a:latin typeface="Times New Roman" panose="02020603050405020304" pitchFamily="18" charset="0"/>
                  <a:cs typeface="Times New Roman" panose="02020603050405020304" pitchFamily="18" charset="0"/>
                </a:rPr>
                <a:t>cửa</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sổ</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lập</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trình</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trực</a:t>
              </a:r>
              <a:r>
                <a:rPr lang="vi-VN" sz="2800" dirty="0" smtClean="0">
                  <a:latin typeface="Times New Roman" panose="02020603050405020304" pitchFamily="18" charset="0"/>
                  <a:cs typeface="Times New Roman" panose="02020603050405020304" pitchFamily="18" charset="0"/>
                </a:rPr>
                <a:t> quan.</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6980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229626" y="-72011"/>
            <a:ext cx="3584091" cy="1777917"/>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619914" y="336256"/>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grpSp>
        <p:nvGrpSpPr>
          <p:cNvPr id="15" name="Group 14"/>
          <p:cNvGrpSpPr/>
          <p:nvPr/>
        </p:nvGrpSpPr>
        <p:grpSpPr>
          <a:xfrm>
            <a:off x="3898288" y="254982"/>
            <a:ext cx="7593013" cy="5182779"/>
            <a:chOff x="1768766" y="4552258"/>
            <a:chExt cx="7300588" cy="1841622"/>
          </a:xfrm>
        </p:grpSpPr>
        <p:sp>
          <p:nvSpPr>
            <p:cNvPr id="16" name="Speech Bubble: Rectangle with Corners Rounded 9"/>
            <p:cNvSpPr/>
            <p:nvPr/>
          </p:nvSpPr>
          <p:spPr>
            <a:xfrm>
              <a:off x="1768766" y="4644318"/>
              <a:ext cx="7212563" cy="174956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Speech Bubble: Rectangle with Corners Rounded 10"/>
            <p:cNvSpPr/>
            <p:nvPr/>
          </p:nvSpPr>
          <p:spPr>
            <a:xfrm>
              <a:off x="1856791" y="4552258"/>
              <a:ext cx="7212563" cy="1749077"/>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8" name="Rectangle 17"/>
          <p:cNvSpPr/>
          <p:nvPr/>
        </p:nvSpPr>
        <p:spPr>
          <a:xfrm>
            <a:off x="4404232" y="413684"/>
            <a:ext cx="7087069" cy="4708981"/>
          </a:xfrm>
          <a:prstGeom prst="rect">
            <a:avLst/>
          </a:prstGeom>
        </p:spPr>
        <p:txBody>
          <a:bodyPr wrap="square">
            <a:spAutoFit/>
          </a:bodyPr>
          <a:lstStyle/>
          <a:p>
            <a:pPr defTabSz="342900">
              <a:lnSpc>
                <a:spcPct val="150000"/>
              </a:lnSpc>
            </a:pPr>
            <a:r>
              <a:rPr lang="vi-VN" altLang="vi-VN" sz="2000" b="1" dirty="0">
                <a:latin typeface="UTM Avo" panose="02040603050506020204" pitchFamily="18" charset="0"/>
                <a:cs typeface="Times New Roman" panose="02020603050405020304" pitchFamily="18" charset="0"/>
              </a:rPr>
              <a:t>Trò chơi: </a:t>
            </a:r>
            <a:r>
              <a:rPr lang="vi-VN" altLang="vi-VN" sz="2000" dirty="0">
                <a:latin typeface="UTM Avo" panose="02040603050506020204" pitchFamily="18" charset="0"/>
                <a:cs typeface="Times New Roman" panose="02020603050405020304" pitchFamily="18" charset="0"/>
              </a:rPr>
              <a:t>Điều khiển </a:t>
            </a:r>
            <a:r>
              <a:rPr lang="vi-VN" altLang="vi-VN" sz="2000" dirty="0" smtClean="0">
                <a:latin typeface="UTM Avo" panose="02040603050506020204" pitchFamily="18" charset="0"/>
                <a:cs typeface="Times New Roman" panose="02020603050405020304" pitchFamily="18" charset="0"/>
              </a:rPr>
              <a:t>rô-bốt</a:t>
            </a:r>
          </a:p>
          <a:p>
            <a:pPr defTabSz="342900">
              <a:lnSpc>
                <a:spcPct val="150000"/>
              </a:lnSpc>
            </a:pPr>
            <a:r>
              <a:rPr lang="vi-VN" altLang="vi-VN" sz="2000" b="1" dirty="0" smtClean="0">
                <a:latin typeface="UTM Avo" panose="02040603050506020204" pitchFamily="18" charset="0"/>
                <a:cs typeface="Times New Roman" panose="02020603050405020304" pitchFamily="18" charset="0"/>
              </a:rPr>
              <a:t>Chuẩn </a:t>
            </a:r>
            <a:r>
              <a:rPr lang="vi-VN" altLang="vi-VN" sz="2000" b="1" dirty="0">
                <a:latin typeface="UTM Avo" panose="02040603050506020204" pitchFamily="18" charset="0"/>
                <a:cs typeface="Times New Roman" panose="02020603050405020304" pitchFamily="18" charset="0"/>
              </a:rPr>
              <a:t>bị: </a:t>
            </a:r>
            <a:r>
              <a:rPr lang="vi-VN" altLang="vi-VN" sz="2000" dirty="0">
                <a:latin typeface="UTM Avo" panose="02040603050506020204" pitchFamily="18" charset="0"/>
                <a:cs typeface="Times New Roman" panose="02020603050405020304" pitchFamily="18" charset="0"/>
              </a:rPr>
              <a:t>Trò chơi tiến hành theo cặp. Với mỗi cặp, một bạn đóng vai rô-bốt, một bạn đưa ra chỉ dẫn để rô-bốt thực hiện. Biết rằng rô-bốt có khả năng: đi về phía trước từng bước, quay trái hoặc phải một góc 90 độ</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b="1" dirty="0" smtClean="0">
                <a:latin typeface="UTM Avo" panose="02040603050506020204" pitchFamily="18" charset="0"/>
                <a:cs typeface="Times New Roman" panose="02020603050405020304" pitchFamily="18" charset="0"/>
              </a:rPr>
              <a:t>Cách </a:t>
            </a:r>
            <a:r>
              <a:rPr lang="vi-VN" altLang="vi-VN" sz="2000" b="1" dirty="0">
                <a:latin typeface="UTM Avo" panose="02040603050506020204" pitchFamily="18" charset="0"/>
                <a:cs typeface="Times New Roman" panose="02020603050405020304" pitchFamily="18" charset="0"/>
              </a:rPr>
              <a:t>chơi: </a:t>
            </a:r>
            <a:r>
              <a:rPr lang="vi-VN" altLang="vi-VN" sz="2000" dirty="0">
                <a:latin typeface="UTM Avo" panose="02040603050506020204" pitchFamily="18" charset="0"/>
                <a:cs typeface="Times New Roman" panose="02020603050405020304" pitchFamily="18" charset="0"/>
              </a:rPr>
              <a:t>Mỗi cặp thực hiện trong thời gian 2 phút. Trong lúc chơi, một học sinh ghi lại các lệnh của mỗi cặp lên bảng</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dirty="0" smtClean="0">
                <a:latin typeface="UTM Avo" panose="02040603050506020204" pitchFamily="18" charset="0"/>
                <a:cs typeface="Times New Roman" panose="02020603050405020304" pitchFamily="18" charset="0"/>
              </a:rPr>
              <a:t>• </a:t>
            </a:r>
            <a:r>
              <a:rPr lang="vi-VN" altLang="vi-VN" sz="2000" dirty="0">
                <a:latin typeface="UTM Avo" panose="02040603050506020204" pitchFamily="18" charset="0"/>
                <a:cs typeface="Times New Roman" panose="02020603050405020304" pitchFamily="18" charset="0"/>
              </a:rPr>
              <a:t>Học sinh 1: Lần lượt đưa ra chỉ dẫn để rô-bốt thực hiện</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dirty="0" smtClean="0">
                <a:latin typeface="UTM Avo" panose="02040603050506020204" pitchFamily="18" charset="0"/>
                <a:cs typeface="Times New Roman" panose="02020603050405020304" pitchFamily="18" charset="0"/>
              </a:rPr>
              <a:t>• </a:t>
            </a:r>
            <a:r>
              <a:rPr lang="vi-VN" altLang="vi-VN" sz="2000" dirty="0">
                <a:latin typeface="UTM Avo" panose="02040603050506020204" pitchFamily="18" charset="0"/>
                <a:cs typeface="Times New Roman" panose="02020603050405020304" pitchFamily="18" charset="0"/>
              </a:rPr>
              <a:t>Học sinh 2: Đóng vai rô-bốt, thực hiện theo chỉ dẫn của học sinh 1. </a:t>
            </a:r>
            <a:endParaRPr lang="vi-VN" sz="2000" dirty="0">
              <a:latin typeface="UTM Avo" panose="02040603050506020204" pitchFamily="18" charset="0"/>
              <a:cs typeface="Times New Roman" panose="02020603050405020304" pitchFamily="18" charset="0"/>
            </a:endParaRPr>
          </a:p>
        </p:txBody>
      </p:sp>
      <p:pic>
        <p:nvPicPr>
          <p:cNvPr id="30" name="Picture 29"/>
          <p:cNvPicPr>
            <a:picLocks noChangeAspect="1"/>
          </p:cNvPicPr>
          <p:nvPr/>
        </p:nvPicPr>
        <p:blipFill>
          <a:blip r:embed="rId4"/>
          <a:stretch>
            <a:fillRect/>
          </a:stretch>
        </p:blipFill>
        <p:spPr>
          <a:xfrm>
            <a:off x="11368207" y="254982"/>
            <a:ext cx="521581" cy="460458"/>
          </a:xfrm>
          <a:prstGeom prst="rect">
            <a:avLst/>
          </a:prstGeom>
        </p:spPr>
      </p:pic>
      <p:pic>
        <p:nvPicPr>
          <p:cNvPr id="3" name="Picture 2"/>
          <p:cNvPicPr>
            <a:picLocks noChangeAspect="1"/>
          </p:cNvPicPr>
          <p:nvPr/>
        </p:nvPicPr>
        <p:blipFill>
          <a:blip r:embed="rId5"/>
          <a:stretch>
            <a:fillRect/>
          </a:stretch>
        </p:blipFill>
        <p:spPr>
          <a:xfrm>
            <a:off x="213182" y="2205681"/>
            <a:ext cx="3249181" cy="1822177"/>
          </a:xfrm>
          <a:prstGeom prst="rect">
            <a:avLst/>
          </a:prstGeom>
        </p:spPr>
      </p:pic>
      <p:pic>
        <p:nvPicPr>
          <p:cNvPr id="4" name="Picture 3"/>
          <p:cNvPicPr>
            <a:picLocks noChangeAspect="1"/>
          </p:cNvPicPr>
          <p:nvPr/>
        </p:nvPicPr>
        <p:blipFill>
          <a:blip r:embed="rId6"/>
          <a:stretch>
            <a:fillRect/>
          </a:stretch>
        </p:blipFill>
        <p:spPr>
          <a:xfrm>
            <a:off x="229626" y="4518549"/>
            <a:ext cx="3232737" cy="1838426"/>
          </a:xfrm>
          <a:prstGeom prst="rect">
            <a:avLst/>
          </a:prstGeom>
        </p:spPr>
      </p:pic>
      <p:sp>
        <p:nvSpPr>
          <p:cNvPr id="9" name="Rectangle 8"/>
          <p:cNvSpPr/>
          <p:nvPr/>
        </p:nvSpPr>
        <p:spPr>
          <a:xfrm>
            <a:off x="3898287" y="5436397"/>
            <a:ext cx="7317703" cy="923330"/>
          </a:xfrm>
          <a:prstGeom prst="rect">
            <a:avLst/>
          </a:prstGeom>
        </p:spPr>
        <p:txBody>
          <a:bodyPr wrap="square">
            <a:spAutoFit/>
          </a:bodyPr>
          <a:lstStyle/>
          <a:p>
            <a:pPr>
              <a:lnSpc>
                <a:spcPct val="150000"/>
              </a:lnSpc>
            </a:pPr>
            <a:r>
              <a:rPr lang="vi-VN" altLang="vi-VN" b="1" dirty="0">
                <a:latin typeface="UTM Avo" panose="02040603050506020204" pitchFamily="18" charset="0"/>
                <a:cs typeface="Times New Roman" panose="02020603050405020304" pitchFamily="18" charset="0"/>
              </a:rPr>
              <a:t>Kết quả: </a:t>
            </a:r>
            <a:r>
              <a:rPr lang="vi-VN" altLang="vi-VN" dirty="0">
                <a:latin typeface="UTM Avo" panose="02040603050506020204" pitchFamily="18" charset="0"/>
                <a:cs typeface="Times New Roman" panose="02020603050405020304" pitchFamily="18" charset="0"/>
              </a:rPr>
              <a:t>Cặp đôi thắng cuộc là cặp đôi thực hiện được nhiều chỉ dẫn chính xác hơn trong thời gian quy định.</a:t>
            </a:r>
            <a:endParaRPr lang="en-US" dirty="0"/>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 y="292735"/>
            <a:ext cx="8538210"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a:t>
            </a:r>
            <a:r>
              <a:rPr lang="en-US" sz="2800" b="1" dirty="0" smtClean="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Chương trình máy tính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14680" y="870405"/>
            <a:ext cx="10962640" cy="4115268"/>
            <a:chOff x="522612" y="941386"/>
            <a:chExt cx="10962947" cy="2113706"/>
          </a:xfrm>
        </p:grpSpPr>
        <p:sp>
          <p:nvSpPr>
            <p:cNvPr id="4" name="Rectangle 3"/>
            <p:cNvSpPr/>
            <p:nvPr/>
          </p:nvSpPr>
          <p:spPr>
            <a:xfrm>
              <a:off x="3940170" y="1111869"/>
              <a:ext cx="7394147" cy="338394"/>
            </a:xfrm>
            <a:prstGeom prst="rect">
              <a:avLst/>
            </a:prstGeom>
          </p:spPr>
          <p:txBody>
            <a:bodyPr wrap="square">
              <a:spAutoFit/>
            </a:bodyPr>
            <a:lstStyle/>
            <a:p>
              <a:pPr defTabSz="342900">
                <a:lnSpc>
                  <a:spcPct val="150000"/>
                </a:lnSpc>
              </a:pPr>
              <a:r>
                <a:rPr lang="en-US" sz="2800" b="1" dirty="0" err="1">
                  <a:solidFill>
                    <a:srgbClr val="7FC354"/>
                  </a:solidFill>
                  <a:latin typeface="SVN-Avo"/>
                  <a:cs typeface="Times New Roman" panose="02020603050405020304" pitchFamily="18" charset="0"/>
                </a:rPr>
                <a:t>Điều</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khiển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nhân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vật</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trong</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máy</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tính</a:t>
              </a:r>
              <a:endParaRPr lang="vi-VN" sz="2800" b="1" dirty="0">
                <a:solidFill>
                  <a:srgbClr val="7FC354"/>
                </a:solidFill>
                <a:latin typeface="SVN-Avo"/>
                <a:cs typeface="Times New Roman" panose="02020603050405020304" pitchFamily="18" charset="0"/>
              </a:endParaRPr>
            </a:p>
          </p:txBody>
        </p:sp>
        <p:sp>
          <p:nvSpPr>
            <p:cNvPr id="5" name="Rectangle: Rounded Corners 4"/>
            <p:cNvSpPr/>
            <p:nvPr/>
          </p:nvSpPr>
          <p:spPr>
            <a:xfrm>
              <a:off x="522612" y="1036933"/>
              <a:ext cx="10962947" cy="891278"/>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1144" y="1530022"/>
              <a:ext cx="10145882" cy="256389"/>
            </a:xfrm>
            <a:prstGeom prst="rect">
              <a:avLst/>
            </a:prstGeom>
          </p:spPr>
          <p:txBody>
            <a:bodyPr wrap="square">
              <a:spAutoFit/>
            </a:bodyPr>
            <a:lstStyle/>
            <a:p>
              <a:pPr algn="just" defTabSz="342900">
                <a:lnSpc>
                  <a:spcPct val="150000"/>
                </a:lnSpc>
              </a:pPr>
              <a:r>
                <a:rPr lang="en-US" altLang="vi-VN" sz="2000" dirty="0" err="1">
                  <a:latin typeface="UTM Avo" panose="02040603050506020204" pitchFamily="18" charset="0"/>
                  <a:cs typeface="Times New Roman" panose="02020603050405020304" pitchFamily="18" charset="0"/>
                </a:rPr>
                <a:t>Nếu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rô-bốt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là</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một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trong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máy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tính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thì</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em</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điều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khiển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bằng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cách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nào</a:t>
              </a:r>
              <a:r>
                <a:rPr lang="en-US" altLang="vi-VN" sz="2000" dirty="0">
                  <a:latin typeface="UTM Avo" panose="02040603050506020204" pitchFamily="18" charset="0"/>
                  <a:cs typeface="Times New Roman" panose="02020603050405020304" pitchFamily="18" charset="0"/>
                </a:rPr>
                <a:t>?</a:t>
              </a:r>
            </a:p>
          </p:txBody>
        </p:sp>
        <p:grpSp>
          <p:nvGrpSpPr>
            <p:cNvPr id="7" name="Group 6"/>
            <p:cNvGrpSpPr/>
            <p:nvPr/>
          </p:nvGrpSpPr>
          <p:grpSpPr>
            <a:xfrm>
              <a:off x="638185" y="941386"/>
              <a:ext cx="6010444" cy="2113706"/>
              <a:chOff x="638185" y="941386"/>
              <a:chExt cx="6010444" cy="2113706"/>
            </a:xfrm>
          </p:grpSpPr>
          <p:grpSp>
            <p:nvGrpSpPr>
              <p:cNvPr id="9" name="Group 8"/>
              <p:cNvGrpSpPr/>
              <p:nvPr/>
            </p:nvGrpSpPr>
            <p:grpSpPr>
              <a:xfrm>
                <a:off x="638185" y="1068533"/>
                <a:ext cx="2578172" cy="393882"/>
                <a:chOff x="6021948" y="1377672"/>
                <a:chExt cx="2578172" cy="393882"/>
              </a:xfrm>
            </p:grpSpPr>
            <p:sp>
              <p:nvSpPr>
                <p:cNvPr id="14" name="Rectangle: Top Corners Rounded 13"/>
                <p:cNvSpPr/>
                <p:nvPr/>
              </p:nvSpPr>
              <p:spPr>
                <a:xfrm>
                  <a:off x="6021948" y="1390971"/>
                  <a:ext cx="2578172" cy="380583"/>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p:cNvSpPr/>
                <p:nvPr/>
              </p:nvSpPr>
              <p:spPr>
                <a:xfrm>
                  <a:off x="6116639" y="1377672"/>
                  <a:ext cx="2202877" cy="379397"/>
                </a:xfrm>
                <a:prstGeom prst="rect">
                  <a:avLst/>
                </a:prstGeom>
              </p:spPr>
              <p:txBody>
                <a:bodyPr wrap="square">
                  <a:spAutoFit/>
                </a:bodyPr>
                <a:lstStyle/>
                <a:p>
                  <a:pPr algn="ctr" defTabSz="342900">
                    <a:lnSpc>
                      <a:spcPct val="150000"/>
                    </a:lnSpc>
                  </a:pPr>
                  <a:r>
                    <a:rPr lang="en-US" sz="2800" b="1" dirty="0">
                      <a:solidFill>
                        <a:schemeClr val="bg1"/>
                      </a:solidFill>
                      <a:latin typeface="UTM Bienvenue" panose="02040603050506020204" pitchFamily="18" charset="0"/>
                      <a:cs typeface="Times New Roman" panose="02020603050405020304" pitchFamily="18" charset="0"/>
                    </a:rPr>
                    <a:t>HOẠT ĐỘNG </a:t>
                  </a:r>
                  <a:endParaRPr lang="vi-VN" sz="2800" b="1" dirty="0">
                    <a:solidFill>
                      <a:schemeClr val="bg1"/>
                    </a:solidFill>
                    <a:latin typeface="UTM Avo" panose="02040603050506020204" pitchFamily="18" charset="0"/>
                    <a:cs typeface="Times New Roman" panose="02020603050405020304" pitchFamily="18" charset="0"/>
                  </a:endParaRPr>
                </a:p>
              </p:txBody>
            </p:sp>
          </p:grpSp>
          <p:grpSp>
            <p:nvGrpSpPr>
              <p:cNvPr id="10" name="Group 9"/>
              <p:cNvGrpSpPr/>
              <p:nvPr/>
            </p:nvGrpSpPr>
            <p:grpSpPr>
              <a:xfrm rot="20419193">
                <a:off x="2882543" y="941386"/>
                <a:ext cx="1121133" cy="639780"/>
                <a:chOff x="10442150" y="1062239"/>
                <a:chExt cx="3996719" cy="2341948"/>
              </a:xfrm>
            </p:grpSpPr>
            <p:pic>
              <p:nvPicPr>
                <p:cNvPr id="1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42150" y="1062239"/>
                  <a:ext cx="3497522" cy="2341948"/>
                </a:xfrm>
                <a:prstGeom prst="rect">
                  <a:avLst/>
                </a:prstGeom>
              </p:spPr>
            </p:pic>
            <p:pic>
              <p:nvPicPr>
                <p:cNvPr id="13"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9209" y="1257936"/>
                  <a:ext cx="3839660" cy="2005948"/>
                </a:xfrm>
                <a:prstGeom prst="rect">
                  <a:avLst/>
                </a:prstGeom>
              </p:spPr>
            </p:pic>
          </p:grpSp>
          <p:sp>
            <p:nvSpPr>
              <p:cNvPr id="11" name="Rectangle 10"/>
              <p:cNvSpPr/>
              <p:nvPr/>
            </p:nvSpPr>
            <p:spPr>
              <a:xfrm>
                <a:off x="6061873" y="2676429"/>
                <a:ext cx="586756" cy="378663"/>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4" name="Text Box 23"/>
          <p:cNvSpPr txBox="1"/>
          <p:nvPr/>
        </p:nvSpPr>
        <p:spPr>
          <a:xfrm>
            <a:off x="1110399" y="3143334"/>
            <a:ext cx="10058400" cy="2733762"/>
          </a:xfrm>
          <a:prstGeom prst="rect">
            <a:avLst/>
          </a:prstGeom>
          <a:noFill/>
        </p:spPr>
        <p:txBody>
          <a:bodyPr wrap="square" rtlCol="0" anchor="t">
            <a:spAutoFit/>
          </a:bodyPr>
          <a:lstStyle/>
          <a:p>
            <a:pPr>
              <a:lnSpc>
                <a:spcPts val="3500"/>
              </a:lnSpc>
            </a:pPr>
            <a:r>
              <a:rPr lang="vi-VN" sz="2000" dirty="0" smtClean="0">
                <a:latin typeface="UTM Avo" panose="02040603050506020204"/>
              </a:rPr>
              <a:t>             </a:t>
            </a:r>
            <a:r>
              <a:rPr lang="vi-VN" sz="2000" dirty="0">
                <a:latin typeface="UTM Avo" panose="02040603050506020204"/>
              </a:rPr>
              <a:t>Trong hoạt động khởi động, bạn học sinh đóng vai rô-bốt thực hiện hành động là do hiểu được những chỉ dẫn bằng lời nói của bạn cùng chơi. Nếu rô-bốt là một nhân vật trong máy tính, em cần phải sử dụng một ngôn ngữ riêng, phù hợp để chỉ dẫn cho nhân vật đó. Đó là ngôn ngữ lập trình. Mỗi chỉ dẫn trong ngôn ngữ lập trình được gọi là một câu lệnh. Hình 62 cho em thấy sự tương ứng giữa chỉ dẫn hoạt động (Hình 62a) và câu lệnh trong ngôn ngữ lập trình Scratch (Hình 62b).</a:t>
            </a:r>
            <a:endParaRPr lang="en-US" sz="2000" dirty="0">
              <a:latin typeface="UTM Avo" panose="02040603050506020204"/>
            </a:endParaRPr>
          </a:p>
        </p:txBody>
      </p:sp>
      <p:pic>
        <p:nvPicPr>
          <p:cNvPr id="22" name="Picture 21"/>
          <p:cNvPicPr>
            <a:picLocks noChangeAspect="1"/>
          </p:cNvPicPr>
          <p:nvPr/>
        </p:nvPicPr>
        <p:blipFill>
          <a:blip r:embed="rId6"/>
          <a:stretch>
            <a:fillRect/>
          </a:stretch>
        </p:blipFill>
        <p:spPr>
          <a:xfrm>
            <a:off x="1160346" y="2923327"/>
            <a:ext cx="765999" cy="726898"/>
          </a:xfrm>
          <a:prstGeom prst="rect">
            <a:avLst/>
          </a:prstGeom>
        </p:spPr>
      </p:pic>
    </p:spTree>
    <p:extLst>
      <p:ext uri="{BB962C8B-B14F-4D97-AF65-F5344CB8AC3E}">
        <p14:creationId xmlns:p14="http://schemas.microsoft.com/office/powerpoint/2010/main" val="15573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47003-BDC1-441F-A0E1-7728E4169670}"/>
              </a:ext>
            </a:extLst>
          </p:cNvPr>
          <p:cNvSpPr/>
          <p:nvPr/>
        </p:nvSpPr>
        <p:spPr>
          <a:xfrm>
            <a:off x="7129153" y="289614"/>
            <a:ext cx="1411734" cy="553998"/>
          </a:xfrm>
          <a:prstGeom prst="rect">
            <a:avLst/>
          </a:prstGeom>
        </p:spPr>
        <p:txBody>
          <a:bodyPr wrap="square">
            <a:spAutoFit/>
          </a:bodyPr>
          <a:lstStyle/>
          <a:p>
            <a:pPr algn="just" defTabSz="342900">
              <a:lnSpc>
                <a:spcPct val="150000"/>
              </a:lnSpc>
            </a:pPr>
            <a:r>
              <a:rPr lang="vi-VN" sz="2000" i="1" dirty="0" smtClean="0">
                <a:latin typeface="UTM Avo" panose="02040603050506020204" pitchFamily="18" charset="0"/>
                <a:cs typeface="Times New Roman" panose="02020603050405020304" pitchFamily="18" charset="0"/>
              </a:rPr>
              <a:t>Nhân vật</a:t>
            </a:r>
            <a:endParaRPr lang="vi-VN" sz="2000" i="1" dirty="0">
              <a:latin typeface="UTM Avo" panose="0204060305050602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240064" y="741079"/>
            <a:ext cx="6621835" cy="3767946"/>
          </a:xfrm>
          <a:prstGeom prst="rect">
            <a:avLst/>
          </a:prstGeom>
        </p:spPr>
      </p:pic>
      <p:sp>
        <p:nvSpPr>
          <p:cNvPr id="3" name="Rectangle 2"/>
          <p:cNvSpPr/>
          <p:nvPr/>
        </p:nvSpPr>
        <p:spPr>
          <a:xfrm>
            <a:off x="3058936" y="364351"/>
            <a:ext cx="966931"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Chỉ dẫn </a:t>
            </a:r>
            <a:endParaRPr lang="en-US" dirty="0"/>
          </a:p>
        </p:txBody>
      </p:sp>
      <p:sp>
        <p:nvSpPr>
          <p:cNvPr id="6" name="Rectangle 5"/>
          <p:cNvSpPr/>
          <p:nvPr/>
        </p:nvSpPr>
        <p:spPr>
          <a:xfrm>
            <a:off x="5051528" y="381947"/>
            <a:ext cx="1479829"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Chương trình </a:t>
            </a:r>
            <a:endParaRPr lang="en-US" dirty="0"/>
          </a:p>
        </p:txBody>
      </p:sp>
      <p:sp>
        <p:nvSpPr>
          <p:cNvPr id="7" name="Rectangle 6"/>
          <p:cNvSpPr/>
          <p:nvPr/>
        </p:nvSpPr>
        <p:spPr>
          <a:xfrm>
            <a:off x="3799715" y="4275380"/>
            <a:ext cx="4314921" cy="499176"/>
          </a:xfrm>
          <a:prstGeom prst="rect">
            <a:avLst/>
          </a:prstGeom>
        </p:spPr>
        <p:txBody>
          <a:bodyPr wrap="square">
            <a:spAutoFit/>
          </a:bodyPr>
          <a:lstStyle/>
          <a:p>
            <a:pPr algn="just" defTabSz="342900">
              <a:lnSpc>
                <a:spcPct val="150000"/>
              </a:lnSpc>
            </a:pPr>
            <a:r>
              <a:rPr lang="vi-VN" altLang="vi-VN" sz="2000" b="1" dirty="0">
                <a:latin typeface="UTM Avo" panose="02040603050506020204" pitchFamily="18" charset="0"/>
                <a:cs typeface="Times New Roman" panose="02020603050405020304" pitchFamily="18" charset="0"/>
              </a:rPr>
              <a:t>Hình 62</a:t>
            </a:r>
            <a:r>
              <a:rPr lang="vi-VN" altLang="vi-VN" sz="2000" dirty="0">
                <a:latin typeface="UTM Avo" panose="02040603050506020204" pitchFamily="18" charset="0"/>
                <a:cs typeface="Times New Roman" panose="02020603050405020304" pitchFamily="18" charset="0"/>
              </a:rPr>
              <a:t>. Chương trình máy tính</a:t>
            </a:r>
            <a:r>
              <a:rPr lang="en-US" altLang="vi-VN" sz="2000" dirty="0">
                <a:latin typeface="UTM Avo" panose="02040603050506020204" pitchFamily="18" charset="0"/>
                <a:cs typeface="Times New Roman" panose="02020603050405020304" pitchFamily="18" charset="0"/>
              </a:rPr>
              <a:t>	 </a:t>
            </a:r>
          </a:p>
        </p:txBody>
      </p:sp>
      <p:grpSp>
        <p:nvGrpSpPr>
          <p:cNvPr id="8" name="Group 7"/>
          <p:cNvGrpSpPr/>
          <p:nvPr/>
        </p:nvGrpSpPr>
        <p:grpSpPr>
          <a:xfrm>
            <a:off x="696373" y="4533040"/>
            <a:ext cx="10190138" cy="1838528"/>
            <a:chOff x="3543463" y="590254"/>
            <a:chExt cx="7891554" cy="1360012"/>
          </a:xfrm>
        </p:grpSpPr>
        <p:grpSp>
          <p:nvGrpSpPr>
            <p:cNvPr id="9" name="Group 8"/>
            <p:cNvGrpSpPr/>
            <p:nvPr/>
          </p:nvGrpSpPr>
          <p:grpSpPr>
            <a:xfrm>
              <a:off x="3543463" y="590254"/>
              <a:ext cx="7681263" cy="1360012"/>
              <a:chOff x="3543463" y="590254"/>
              <a:chExt cx="7681263" cy="1360012"/>
            </a:xfrm>
          </p:grpSpPr>
          <p:grpSp>
            <p:nvGrpSpPr>
              <p:cNvPr id="11" name="Group 10"/>
              <p:cNvGrpSpPr/>
              <p:nvPr/>
            </p:nvGrpSpPr>
            <p:grpSpPr>
              <a:xfrm>
                <a:off x="3753754" y="865064"/>
                <a:ext cx="7470972" cy="1085202"/>
                <a:chOff x="4217929" y="865468"/>
                <a:chExt cx="6721212" cy="1600972"/>
              </a:xfrm>
            </p:grpSpPr>
            <p:sp>
              <p:nvSpPr>
                <p:cNvPr id="13" name="Rectangle: Rounded Corners 15"/>
                <p:cNvSpPr/>
                <p:nvPr/>
              </p:nvSpPr>
              <p:spPr>
                <a:xfrm>
                  <a:off x="4217929" y="1054359"/>
                  <a:ext cx="6721212" cy="1412081"/>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6"/>
                <p:cNvSpPr/>
                <p:nvPr/>
              </p:nvSpPr>
              <p:spPr>
                <a:xfrm>
                  <a:off x="4217929" y="865468"/>
                  <a:ext cx="6645204" cy="1440316"/>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3463" y="590254"/>
                <a:ext cx="788890" cy="698559"/>
              </a:xfrm>
              <a:prstGeom prst="rect">
                <a:avLst/>
              </a:prstGeom>
            </p:spPr>
          </p:pic>
        </p:grpSp>
        <p:sp>
          <p:nvSpPr>
            <p:cNvPr id="10" name="Rectangle 9"/>
            <p:cNvSpPr/>
            <p:nvPr/>
          </p:nvSpPr>
          <p:spPr>
            <a:xfrm>
              <a:off x="3800162" y="885967"/>
              <a:ext cx="7634855" cy="978986"/>
            </a:xfrm>
            <a:prstGeom prst="rect">
              <a:avLst/>
            </a:prstGeom>
          </p:spPr>
          <p:txBody>
            <a:bodyPr wrap="square">
              <a:spAutoFit/>
            </a:bodyPr>
            <a:lstStyle/>
            <a:p>
              <a:pPr defTabSz="342900">
                <a:lnSpc>
                  <a:spcPts val="3200"/>
                </a:lnSpc>
              </a:pPr>
              <a:r>
                <a:rPr lang="vi-VN" altLang="vi-VN" sz="2400" b="1" dirty="0" smtClean="0">
                  <a:solidFill>
                    <a:srgbClr val="F03C69"/>
                  </a:solidFill>
                  <a:latin typeface="Times New Roman" panose="02020603050405020304" pitchFamily="18" charset="0"/>
                  <a:cs typeface="Times New Roman" panose="02020603050405020304" pitchFamily="18" charset="0"/>
                </a:rPr>
                <a:t>        Các trò chơi trên máy tính được tạo ra bằng </a:t>
              </a:r>
              <a:r>
                <a:rPr lang="vi-VN" altLang="vi-VN" sz="2400" b="1" dirty="0">
                  <a:solidFill>
                    <a:srgbClr val="F03C69"/>
                  </a:solidFill>
                  <a:latin typeface="Times New Roman" panose="02020603050405020304" pitchFamily="18" charset="0"/>
                  <a:cs typeface="Times New Roman" panose="02020603050405020304" pitchFamily="18" charset="0"/>
                </a:rPr>
                <a:t>cách viết chương trình trong </a:t>
              </a:r>
              <a:r>
                <a:rPr lang="vi-VN" altLang="vi-VN" sz="2400" b="1" dirty="0" smtClean="0">
                  <a:solidFill>
                    <a:srgbClr val="F03C69"/>
                  </a:solidFill>
                  <a:latin typeface="Times New Roman" panose="02020603050405020304" pitchFamily="18" charset="0"/>
                  <a:cs typeface="Times New Roman" panose="02020603050405020304" pitchFamily="18" charset="0"/>
                </a:rPr>
                <a:t>một ngôn ngữ lập trình</a:t>
              </a:r>
              <a:r>
                <a:rPr lang="vi-VN" altLang="vi-VN" sz="2400" b="1" dirty="0">
                  <a:solidFill>
                    <a:srgbClr val="F03C69"/>
                  </a:solidFill>
                  <a:latin typeface="Times New Roman" panose="02020603050405020304" pitchFamily="18" charset="0"/>
                  <a:cs typeface="Times New Roman" panose="02020603050405020304" pitchFamily="18" charset="0"/>
                </a:rPr>
                <a:t>. </a:t>
              </a:r>
              <a:r>
                <a:rPr lang="vi-VN" altLang="vi-VN" sz="2400" b="1" dirty="0" smtClean="0">
                  <a:solidFill>
                    <a:srgbClr val="F03C69"/>
                  </a:solidFill>
                  <a:latin typeface="Times New Roman" panose="02020603050405020304" pitchFamily="18" charset="0"/>
                  <a:cs typeface="Times New Roman" panose="02020603050405020304" pitchFamily="18" charset="0"/>
                </a:rPr>
                <a:t>Chương </a:t>
              </a:r>
              <a:r>
                <a:rPr lang="vi-VN" altLang="vi-VN" sz="2400" b="1" dirty="0">
                  <a:solidFill>
                    <a:srgbClr val="F03C69"/>
                  </a:solidFill>
                  <a:latin typeface="Times New Roman" panose="02020603050405020304" pitchFamily="18" charset="0"/>
                  <a:cs typeface="Times New Roman" panose="02020603050405020304" pitchFamily="18" charset="0"/>
                </a:rPr>
                <a:t>trình gồm các câu lệnh được sắp xếp theo thứ tự xác định.</a:t>
              </a:r>
              <a:endParaRPr lang="en-US" altLang="vi-VN" sz="2400" b="1" dirty="0">
                <a:solidFill>
                  <a:srgbClr val="F03C6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088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06294" y="1575274"/>
            <a:ext cx="515566" cy="487292"/>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Segoe Print"/>
              <a:cs typeface="+mn-cs"/>
            </a:endParaRPr>
          </a:p>
        </p:txBody>
      </p:sp>
      <p:sp>
        <p:nvSpPr>
          <p:cNvPr id="2" name="Text Box 17"/>
          <p:cNvSpPr txBox="1"/>
          <p:nvPr/>
        </p:nvSpPr>
        <p:spPr>
          <a:xfrm>
            <a:off x="1683800" y="710551"/>
            <a:ext cx="92024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Nếu thực hiện theo các chỉ dẫn ở Hình 62a, bạn học sinh sẽ đi như thế nào? </a:t>
            </a: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   Đi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thẳng.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en-US"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B</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Đi theo một hình tam giác.   </a:t>
            </a: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C.   Đi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theo một hình vuông.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en-US"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D</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Đi theo một hình tròn.</a:t>
            </a:r>
            <a:endParaRPr kumimoji="0" lang="en-US" sz="2000" b="0" i="0" u="none" strike="noStrike" kern="1200" cap="none" spc="0" normalizeH="0" baseline="0" noProof="0" dirty="0">
              <a:ln>
                <a:noFill/>
              </a:ln>
              <a:solidFill>
                <a:srgbClr val="000000"/>
              </a:solidFill>
              <a:effectLst/>
              <a:uLnTx/>
              <a:uFillTx/>
              <a:latin typeface="UTM Avo" panose="02040603050506020204"/>
              <a:cs typeface="+mn-cs"/>
            </a:endParaRPr>
          </a:p>
        </p:txBody>
      </p:sp>
      <p:pic>
        <p:nvPicPr>
          <p:cNvPr id="3" name="Picture 2"/>
          <p:cNvPicPr>
            <a:picLocks noChangeAspect="1"/>
          </p:cNvPicPr>
          <p:nvPr/>
        </p:nvPicPr>
        <p:blipFill>
          <a:blip r:embed="rId3"/>
          <a:stretch>
            <a:fillRect/>
          </a:stretch>
        </p:blipFill>
        <p:spPr>
          <a:xfrm>
            <a:off x="861647" y="476672"/>
            <a:ext cx="909702" cy="895598"/>
          </a:xfrm>
          <a:prstGeom prst="rect">
            <a:avLst/>
          </a:prstGeom>
        </p:spPr>
      </p:pic>
    </p:spTree>
    <p:extLst>
      <p:ext uri="{BB962C8B-B14F-4D97-AF65-F5344CB8AC3E}">
        <p14:creationId xmlns:p14="http://schemas.microsoft.com/office/powerpoint/2010/main" val="171649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I POWERPOINT</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DK Crayon Crumble" panose="00070001040701010105" pitchFamily="18" charset="0"/>
                <a:ea typeface="+mn-ea"/>
                <a:cs typeface="+mn-cs"/>
              </a:rPr>
              <a:t>DECRYPT PASSWORD POWERPOINT GAME</a:t>
            </a:r>
          </a:p>
        </p:txBody>
      </p:sp>
    </p:spTree>
    <p:extLst>
      <p:ext uri="{BB962C8B-B14F-4D97-AF65-F5344CB8AC3E}">
        <p14:creationId xmlns:p14="http://schemas.microsoft.com/office/powerpoint/2010/main" val="34238899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8345</TotalTime>
  <Words>658</Words>
  <Application>Microsoft Office PowerPoint</Application>
  <PresentationFormat>Widescreen</PresentationFormat>
  <Paragraphs>71</Paragraphs>
  <Slides>13</Slides>
  <Notes>2</Notes>
  <HiddenSlides>0</HiddenSlides>
  <MMClips>5</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13</vt:i4>
      </vt:variant>
    </vt:vector>
  </HeadingPairs>
  <TitlesOfParts>
    <vt:vector size="33" baseType="lpstr">
      <vt:lpstr>微软雅黑</vt:lpstr>
      <vt:lpstr>#9Slide02 Noi dung rat dai</vt:lpstr>
      <vt:lpstr>Arial</vt:lpstr>
      <vt:lpstr>Calibri</vt:lpstr>
      <vt:lpstr>Calibri Light</vt:lpstr>
      <vt:lpstr>等线</vt:lpstr>
      <vt:lpstr>DK Crayon Crumble</vt:lpstr>
      <vt:lpstr>iCiel Cadena</vt:lpstr>
      <vt:lpstr>Segoe Print</vt:lpstr>
      <vt:lpstr>SVN-Avo</vt:lpstr>
      <vt:lpstr>SVN-SAF</vt:lpstr>
      <vt:lpstr>Tahoma</vt:lpstr>
      <vt:lpstr>Times New Roman</vt:lpstr>
      <vt:lpstr>UTM Avo</vt:lpstr>
      <vt:lpstr>UTM Bienvenue</vt:lpstr>
      <vt:lpstr>UTM HelvetIns</vt:lpstr>
      <vt:lpstr>Verdana</vt:lpstr>
      <vt:lpstr>方正黑体_GBK</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ChatGPT</cp:lastModifiedBy>
  <cp:revision>316</cp:revision>
  <dcterms:created xsi:type="dcterms:W3CDTF">2021-11-14T08:33:55Z</dcterms:created>
  <dcterms:modified xsi:type="dcterms:W3CDTF">2024-03-13T08:56:04Z</dcterms:modified>
</cp:coreProperties>
</file>