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11"/>
  </p:notesMasterIdLst>
  <p:sldIdLst>
    <p:sldId id="563" r:id="rId2"/>
    <p:sldId id="566" r:id="rId3"/>
    <p:sldId id="565" r:id="rId4"/>
    <p:sldId id="568" r:id="rId5"/>
    <p:sldId id="616" r:id="rId6"/>
    <p:sldId id="617" r:id="rId7"/>
    <p:sldId id="618" r:id="rId8"/>
    <p:sldId id="613" r:id="rId9"/>
    <p:sldId id="623" r:id="rId10"/>
  </p:sldIdLst>
  <p:sldSz cx="12192000" cy="6858000"/>
  <p:notesSz cx="6858000" cy="9144000"/>
  <p:embeddedFontLst>
    <p:embeddedFont>
      <p:font typeface="Calibri Light" panose="020F0302020204030204" pitchFamily="34" charset="0"/>
      <p:regular r:id="rId12"/>
      <p:italic r:id="rId13"/>
    </p:embeddedFont>
    <p:embeddedFont>
      <p:font typeface="Roboto" panose="020B060402020202020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微软雅黑" panose="020B0503020204020204" pitchFamily="34" charset="-122"/>
      <p:regular r:id="rId22"/>
      <p:bold r:id="rId23"/>
    </p:embeddedFont>
    <p:embeddedFont>
      <p:font typeface="Verdana" panose="020B0604030504040204" pitchFamily="34"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2456" autoAdjust="0"/>
  </p:normalViewPr>
  <p:slideViewPr>
    <p:cSldViewPr>
      <p:cViewPr varScale="1">
        <p:scale>
          <a:sx n="61" d="100"/>
          <a:sy n="61" d="100"/>
        </p:scale>
        <p:origin x="25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329244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1286727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11/11/2024</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jpe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Layout" Target="../slideLayouts/slideLayout2.xm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a:t>
            </a:r>
            <a:r>
              <a:rPr lang="en-US" sz="2800" b="1" dirty="0" smtClean="0">
                <a:latin typeface="Times New Roman" panose="02020603050405020304" pitchFamily="18" charset="0"/>
                <a:ea typeface="#9Slide02 Noi dung rat dai" panose="02000000000000000000" pitchFamily="2" charset="0"/>
                <a:cs typeface="Times New Roman" panose="02020603050405020304" pitchFamily="18" charset="0"/>
              </a:rPr>
              <a:t>TẠO LONG BIÊN</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TRƯỜNG TIỂU </a:t>
            </a:r>
            <a:r>
              <a:rPr lang="en-US" altLang="en-US" sz="2800" b="1" dirty="0" smtClean="0">
                <a:latin typeface="Times New Roman" panose="02020603050405020304" pitchFamily="18" charset="0"/>
                <a:cs typeface="Times New Roman" panose="02020603050405020304" pitchFamily="18" charset="0"/>
              </a:rPr>
              <a:t>HỌC NGỌC LÂM</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smtClean="0">
                <a:solidFill>
                  <a:srgbClr val="1D1D1D"/>
                </a:solidFill>
                <a:latin typeface="Times New Roman" panose="02020603050405020304" pitchFamily="18" charset="0"/>
                <a:cs typeface="Times New Roman" panose="02020603050405020304" pitchFamily="18" charset="0"/>
              </a:rPr>
              <a:t>2024 </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smtClean="0">
                <a:solidFill>
                  <a:srgbClr val="1D1D1D"/>
                </a:solidFill>
                <a:latin typeface="Times New Roman" panose="02020603050405020304" pitchFamily="18" charset="0"/>
                <a:cs typeface="Times New Roman" panose="02020603050405020304" pitchFamily="18" charset="0"/>
              </a:rPr>
              <a:t>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458686"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3</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Thông</a:t>
            </a:r>
            <a:r>
              <a:rPr lang="en-US" altLang="en-US" sz="4000" b="1" dirty="0">
                <a:solidFill>
                  <a:srgbClr val="00B050"/>
                </a:solidFill>
                <a:latin typeface="Times New Roman" panose="02020603050405020304" pitchFamily="18" charset="0"/>
                <a:cs typeface="Times New Roman" panose="02020603050405020304" pitchFamily="18" charset="0"/>
              </a:rPr>
              <a:t> tin </a:t>
            </a:r>
            <a:r>
              <a:rPr lang="en-US" altLang="en-US" sz="4000" b="1" dirty="0" err="1">
                <a:solidFill>
                  <a:srgbClr val="00B050"/>
                </a:solidFill>
                <a:latin typeface="Times New Roman" panose="02020603050405020304" pitchFamily="18" charset="0"/>
                <a:cs typeface="Times New Roman" panose="02020603050405020304" pitchFamily="18" charset="0"/>
              </a:rPr>
              <a:t>trên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trang</a:t>
            </a:r>
            <a:r>
              <a:rPr lang="en-US" altLang="en-US" sz="4000" b="1" dirty="0">
                <a:solidFill>
                  <a:srgbClr val="00B050"/>
                </a:solidFill>
                <a:latin typeface="Times New Roman" panose="02020603050405020304" pitchFamily="18" charset="0"/>
                <a:cs typeface="Times New Roman" panose="02020603050405020304" pitchFamily="18" charset="0"/>
              </a:rPr>
              <a:t> Web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3</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Thông</a:t>
            </a:r>
            <a:r>
              <a:rPr lang="en-US" altLang="en-US" sz="3200" b="1" dirty="0">
                <a:solidFill>
                  <a:srgbClr val="00B050"/>
                </a:solidFill>
                <a:latin typeface="Times New Roman" panose="02020603050405020304" pitchFamily="18" charset="0"/>
                <a:cs typeface="Times New Roman" panose="02020603050405020304" pitchFamily="18" charset="0"/>
              </a:rPr>
              <a:t> tin </a:t>
            </a:r>
            <a:r>
              <a:rPr lang="en-US" altLang="en-US" sz="3200" b="1" dirty="0" err="1">
                <a:solidFill>
                  <a:srgbClr val="00B050"/>
                </a:solidFill>
                <a:latin typeface="Times New Roman" panose="02020603050405020304" pitchFamily="18" charset="0"/>
                <a:cs typeface="Times New Roman" panose="02020603050405020304" pitchFamily="18" charset="0"/>
              </a:rPr>
              <a:t>trên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trang</a:t>
            </a:r>
            <a:r>
              <a:rPr lang="en-US" altLang="en-US" sz="3200" b="1" dirty="0">
                <a:solidFill>
                  <a:srgbClr val="00B050"/>
                </a:solidFill>
                <a:latin typeface="Times New Roman" panose="02020603050405020304" pitchFamily="18" charset="0"/>
                <a:cs typeface="Times New Roman" panose="02020603050405020304" pitchFamily="18" charset="0"/>
              </a:rPr>
              <a:t> Web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0E02EAF4-D75A-44CB-80C9-EE82037943CF}"/>
              </a:ext>
            </a:extLst>
          </p:cNvPr>
          <p:cNvSpPr/>
          <p:nvPr/>
        </p:nvSpPr>
        <p:spPr>
          <a:xfrm>
            <a:off x="4089111" y="2819401"/>
            <a:ext cx="7995168" cy="830997"/>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Nhận biết và phân biệt được các loại thông tin chính trên trang</a:t>
            </a:r>
            <a:r>
              <a:rPr lang="en-US" sz="2400" dirty="0">
                <a:solidFill>
                  <a:srgbClr val="403F41"/>
                </a:solidFill>
                <a:latin typeface="MyriadPro-Regular"/>
              </a:rPr>
              <a:t> W</a:t>
            </a:r>
            <a:r>
              <a:rPr lang="vi-VN" sz="2400" dirty="0">
                <a:solidFill>
                  <a:srgbClr val="403F41"/>
                </a:solidFill>
                <a:latin typeface="MyriadPro-Regular"/>
              </a:rPr>
              <a:t>eb: văn bản, hình ảnh, âm thanh và siêu liên kết.</a:t>
            </a:r>
            <a:endParaRPr lang="en-US" sz="2400" dirty="0"/>
          </a:p>
        </p:txBody>
      </p:sp>
      <p:sp>
        <p:nvSpPr>
          <p:cNvPr id="3" name="Rectangle 2">
            <a:extLst>
              <a:ext uri="{FF2B5EF4-FFF2-40B4-BE49-F238E27FC236}">
                <a16:creationId xmlns:a16="http://schemas.microsoft.com/office/drawing/2014/main" id="{0035FE7D-D32F-49CD-BA6A-2306525C2D4B}"/>
              </a:ext>
            </a:extLst>
          </p:cNvPr>
          <p:cNvSpPr/>
          <p:nvPr/>
        </p:nvSpPr>
        <p:spPr>
          <a:xfrm>
            <a:off x="4267588" y="4832411"/>
            <a:ext cx="7253461"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sơ lược tác hại khi trẻ em cố tình truy cập vào những</a:t>
            </a:r>
            <a:r>
              <a:rPr lang="en-US" sz="2400" dirty="0">
                <a:solidFill>
                  <a:srgbClr val="403F41"/>
                </a:solidFill>
                <a:latin typeface="MyriadPro-Regular"/>
              </a:rPr>
              <a:t> </a:t>
            </a:r>
            <a:r>
              <a:rPr lang="vi-VN" sz="2400" dirty="0">
                <a:solidFill>
                  <a:srgbClr val="403F41"/>
                </a:solidFill>
                <a:latin typeface="MyriadPro-Regular"/>
              </a:rPr>
              <a:t>trang web không phù hợp lứa tuổi và không nên xem.</a:t>
            </a:r>
            <a:r>
              <a:rPr lang="vi-VN" sz="2400" dirty="0"/>
              <a:t> </a:t>
            </a:r>
            <a:endParaRPr lang="en-US" sz="2400" dirty="0"/>
          </a:p>
        </p:txBody>
      </p:sp>
      <p:sp>
        <p:nvSpPr>
          <p:cNvPr id="4" name="Rectangle 3">
            <a:extLst>
              <a:ext uri="{FF2B5EF4-FFF2-40B4-BE49-F238E27FC236}">
                <a16:creationId xmlns:a16="http://schemas.microsoft.com/office/drawing/2014/main" id="{6AF95CAA-FC29-4DCB-8385-D38AF586342F}"/>
              </a:ext>
            </a:extLst>
          </p:cNvPr>
          <p:cNvSpPr/>
          <p:nvPr/>
        </p:nvSpPr>
        <p:spPr>
          <a:xfrm>
            <a:off x="5105400" y="2112387"/>
            <a:ext cx="6096000" cy="461665"/>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endParaRPr lang="en-US" sz="2400" b="1" dirty="0">
              <a:solidFill>
                <a:srgbClr val="FF0000"/>
              </a:solidFill>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heel(1)">
                                      <p:cBhvr>
                                        <p:cTn id="18" dur="2000"/>
                                        <p:tgtEl>
                                          <p:spTgt spid="6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1000"/>
                                        <p:tgtEl>
                                          <p:spTgt spid="63"/>
                                        </p:tgtEl>
                                      </p:cBhvr>
                                    </p:animEffect>
                                    <p:anim calcmode="lin" valueType="num">
                                      <p:cBhvr>
                                        <p:cTn id="27" dur="1000" fill="hold"/>
                                        <p:tgtEl>
                                          <p:spTgt spid="63"/>
                                        </p:tgtEl>
                                        <p:attrNameLst>
                                          <p:attrName>ppt_x</p:attrName>
                                        </p:attrNameLst>
                                      </p:cBhvr>
                                      <p:tavLst>
                                        <p:tav tm="0">
                                          <p:val>
                                            <p:strVal val="#ppt_x"/>
                                          </p:val>
                                        </p:tav>
                                        <p:tav tm="100000">
                                          <p:val>
                                            <p:strVal val="#ppt_x"/>
                                          </p:val>
                                        </p:tav>
                                      </p:tavLst>
                                    </p:anim>
                                    <p:anim calcmode="lin" valueType="num">
                                      <p:cBhvr>
                                        <p:cTn id="28" dur="1000" fill="hold"/>
                                        <p:tgtEl>
                                          <p:spTgt spid="6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descr="A picture containing toy, vector graphics, doll&#10;&#10;Description automatically generated">
            <a:extLst>
              <a:ext uri="{FF2B5EF4-FFF2-40B4-BE49-F238E27FC236}">
                <a16:creationId xmlns:a16="http://schemas.microsoft.com/office/drawing/2014/main" id="{35215FA4-B3AB-4B21-8703-54B90CB58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18" y="4189902"/>
            <a:ext cx="2182726" cy="2182726"/>
          </a:xfrm>
          <a:prstGeom prst="rect">
            <a:avLst/>
          </a:prstGeom>
        </p:spPr>
      </p:pic>
      <p:grpSp>
        <p:nvGrpSpPr>
          <p:cNvPr id="10" name="Group 9">
            <a:extLst>
              <a:ext uri="{FF2B5EF4-FFF2-40B4-BE49-F238E27FC236}">
                <a16:creationId xmlns:a16="http://schemas.microsoft.com/office/drawing/2014/main" id="{1BF0315F-264F-417B-9F92-7362C6BB6494}"/>
              </a:ext>
            </a:extLst>
          </p:cNvPr>
          <p:cNvGrpSpPr/>
          <p:nvPr/>
        </p:nvGrpSpPr>
        <p:grpSpPr>
          <a:xfrm>
            <a:off x="50800" y="2136199"/>
            <a:ext cx="3009165" cy="1738452"/>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2" name="Picture 11" descr="Text&#10;&#10;Description automatically generated">
              <a:extLst>
                <a:ext uri="{FF2B5EF4-FFF2-40B4-BE49-F238E27FC236}">
                  <a16:creationId xmlns:a16="http://schemas.microsoft.com/office/drawing/2014/main" id="{0E85930C-7744-413B-989D-511EBE32B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81" y="953218"/>
              <a:ext cx="3678192" cy="1586766"/>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8517B982-7050-4E77-A980-4BE6EFF42E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473665" y="2300432"/>
            <a:ext cx="3846116" cy="1356630"/>
          </a:xfrm>
          <a:prstGeom prst="rect">
            <a:avLst/>
          </a:prstGeom>
        </p:spPr>
      </p:pic>
      <p:sp>
        <p:nvSpPr>
          <p:cNvPr id="15" name="Rectangle 14">
            <a:extLst>
              <a:ext uri="{FF2B5EF4-FFF2-40B4-BE49-F238E27FC236}">
                <a16:creationId xmlns:a16="http://schemas.microsoft.com/office/drawing/2014/main" id="{839D03FA-D08B-48F9-BE40-06080E4378FF}"/>
              </a:ext>
            </a:extLst>
          </p:cNvPr>
          <p:cNvSpPr/>
          <p:nvPr/>
        </p:nvSpPr>
        <p:spPr>
          <a:xfrm>
            <a:off x="4765901" y="2443906"/>
            <a:ext cx="3261644" cy="1143070"/>
          </a:xfrm>
          <a:prstGeom prst="rect">
            <a:avLst/>
          </a:prstGeom>
        </p:spPr>
        <p:txBody>
          <a:bodyPr wrap="square">
            <a:spAutoFit/>
          </a:bodyPr>
          <a:lstStyle/>
          <a:p>
            <a:pPr algn="ctr" defTabSz="342900">
              <a:lnSpc>
                <a:spcPct val="150000"/>
              </a:lnSpc>
            </a:pPr>
            <a:r>
              <a:rPr lang="en-US" sz="2400" b="1" dirty="0" err="1">
                <a:solidFill>
                  <a:schemeClr val="bg1"/>
                </a:solidFill>
                <a:latin typeface="UTM Avo" panose="02040603050506020204" pitchFamily="18" charset="0"/>
                <a:cs typeface="Times New Roman" panose="02020603050405020304" pitchFamily="18" charset="0"/>
              </a:rPr>
              <a:t>Trò</a:t>
            </a:r>
            <a:r>
              <a:rPr lang="en-US" sz="2400" b="1" dirty="0">
                <a:solidFill>
                  <a:schemeClr val="bg1"/>
                </a:solidFill>
                <a:latin typeface="UTM Avo" panose="02040603050506020204" pitchFamily="18" charset="0"/>
                <a:cs typeface="Times New Roman" panose="02020603050405020304" pitchFamily="18" charset="0"/>
              </a:rPr>
              <a:t> </a:t>
            </a:r>
            <a:r>
              <a:rPr lang="en-US" sz="2400" b="1" dirty="0" err="1">
                <a:solidFill>
                  <a:schemeClr val="bg1"/>
                </a:solidFill>
                <a:latin typeface="UTM Avo" panose="02040603050506020204" pitchFamily="18" charset="0"/>
                <a:cs typeface="Times New Roman" panose="02020603050405020304" pitchFamily="18" charset="0"/>
              </a:rPr>
              <a:t>ch</a:t>
            </a:r>
            <a:r>
              <a:rPr lang="vi-VN" sz="2400" b="1" dirty="0">
                <a:solidFill>
                  <a:schemeClr val="bg1"/>
                </a:solidFill>
                <a:latin typeface="UTM Avo" panose="02040603050506020204" pitchFamily="18" charset="0"/>
                <a:cs typeface="Times New Roman" panose="02020603050405020304" pitchFamily="18" charset="0"/>
              </a:rPr>
              <a:t>ơi</a:t>
            </a:r>
            <a:r>
              <a:rPr lang="en-US" sz="2400" b="1" dirty="0">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400" b="1" dirty="0">
                <a:solidFill>
                  <a:schemeClr val="bg1"/>
                </a:solidFill>
                <a:latin typeface="UTM Avo" panose="02040603050506020204" pitchFamily="18" charset="0"/>
                <a:cs typeface="Times New Roman" panose="02020603050405020304" pitchFamily="18" charset="0"/>
              </a:rPr>
              <a:t>“Ai </a:t>
            </a:r>
            <a:r>
              <a:rPr lang="en-US" sz="2400" b="1" dirty="0" err="1">
                <a:solidFill>
                  <a:schemeClr val="bg1"/>
                </a:solidFill>
                <a:latin typeface="UTM Avo" panose="02040603050506020204" pitchFamily="18" charset="0"/>
                <a:cs typeface="Times New Roman" panose="02020603050405020304" pitchFamily="18" charset="0"/>
              </a:rPr>
              <a:t>nhanh</a:t>
            </a:r>
            <a:r>
              <a:rPr lang="en-US" sz="2400" b="1" dirty="0">
                <a:solidFill>
                  <a:schemeClr val="bg1"/>
                </a:solidFill>
                <a:latin typeface="UTM Avo" panose="02040603050506020204" pitchFamily="18" charset="0"/>
                <a:cs typeface="Times New Roman" panose="02020603050405020304" pitchFamily="18" charset="0"/>
              </a:rPr>
              <a:t> – Ai </a:t>
            </a:r>
            <a:r>
              <a:rPr lang="en-US" sz="2400" b="1" dirty="0" err="1">
                <a:solidFill>
                  <a:schemeClr val="bg1"/>
                </a:solidFill>
                <a:latin typeface="UTM Avo" panose="02040603050506020204" pitchFamily="18" charset="0"/>
                <a:cs typeface="Times New Roman" panose="02020603050405020304" pitchFamily="18" charset="0"/>
              </a:rPr>
              <a:t>đúng</a:t>
            </a:r>
            <a:r>
              <a:rPr lang="en-US" sz="2400" b="1" dirty="0">
                <a:solidFill>
                  <a:schemeClr val="bg1"/>
                </a:solidFill>
                <a:latin typeface="UTM Avo" panose="02040603050506020204" pitchFamily="18" charset="0"/>
                <a:cs typeface="Times New Roman" panose="02020603050405020304" pitchFamily="18" charset="0"/>
              </a:rPr>
              <a:t>”.</a:t>
            </a:r>
            <a:endParaRPr lang="vi-VN" sz="2400" b="1" dirty="0">
              <a:solidFill>
                <a:schemeClr val="bg1"/>
              </a:solidFill>
              <a:latin typeface="UTM Avo" panose="02040603050506020204" pitchFamily="18" charset="0"/>
              <a:cs typeface="Times New Roman" panose="02020603050405020304" pitchFamily="18" charset="0"/>
            </a:endParaRPr>
          </a:p>
        </p:txBody>
      </p:sp>
      <p:pic>
        <p:nvPicPr>
          <p:cNvPr id="16" name="Picture 3">
            <a:extLst>
              <a:ext uri="{FF2B5EF4-FFF2-40B4-BE49-F238E27FC236}">
                <a16:creationId xmlns:a16="http://schemas.microsoft.com/office/drawing/2014/main" id="{91F930D6-531F-45F0-B0DD-76E38CBDF5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57600" y="4193376"/>
            <a:ext cx="6778937" cy="2359824"/>
          </a:xfrm>
          <a:prstGeom prst="rect">
            <a:avLst/>
          </a:prstGeom>
        </p:spPr>
      </p:pic>
      <p:sp>
        <p:nvSpPr>
          <p:cNvPr id="17" name="Rectangle 16">
            <a:extLst>
              <a:ext uri="{FF2B5EF4-FFF2-40B4-BE49-F238E27FC236}">
                <a16:creationId xmlns:a16="http://schemas.microsoft.com/office/drawing/2014/main" id="{DFA0722D-27AB-4276-AC68-81A6E9C61EF8}"/>
              </a:ext>
            </a:extLst>
          </p:cNvPr>
          <p:cNvSpPr/>
          <p:nvPr/>
        </p:nvSpPr>
        <p:spPr>
          <a:xfrm>
            <a:off x="4559384" y="4476466"/>
            <a:ext cx="5044975" cy="1697068"/>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Hãy kể lại những gì em đã xem trên Internet.Những nội dung đó thuộc dạng thông tin nào ?</a:t>
            </a:r>
            <a:endParaRPr lang="vi-VN" sz="2400" b="1">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3497FF-A0C0-4F46-A2D0-6AD54D690FA6}"/>
              </a:ext>
            </a:extLst>
          </p:cNvPr>
          <p:cNvSpPr/>
          <p:nvPr/>
        </p:nvSpPr>
        <p:spPr>
          <a:xfrm>
            <a:off x="55880" y="2023445"/>
            <a:ext cx="5049520" cy="586699"/>
          </a:xfrm>
          <a:prstGeom prst="rect">
            <a:avLst/>
          </a:prstGeom>
        </p:spPr>
        <p:txBody>
          <a:bodyPr wrap="square">
            <a:spAutoFit/>
          </a:bodyPr>
          <a:lstStyle/>
          <a:p>
            <a:pPr defTabSz="342900">
              <a:lnSpc>
                <a:spcPct val="150000"/>
              </a:lnSpc>
            </a:pPr>
            <a:r>
              <a:rPr lang="en-US" sz="2400" b="1" dirty="0">
                <a:solidFill>
                  <a:srgbClr val="F03C69"/>
                </a:solidFill>
                <a:latin typeface="SVN-SAF" panose="02040603050506020204" pitchFamily="18" charset="0"/>
                <a:cs typeface="Times New Roman" panose="02020603050405020304" pitchFamily="18" charset="0"/>
              </a:rPr>
              <a:t>1. </a:t>
            </a:r>
            <a:r>
              <a:rPr lang="en-US" sz="2400" b="1" dirty="0" err="1">
                <a:solidFill>
                  <a:srgbClr val="F03C69"/>
                </a:solidFill>
                <a:latin typeface="SVN-SAF" panose="02040603050506020204" pitchFamily="18" charset="0"/>
                <a:cs typeface="Times New Roman" panose="02020603050405020304" pitchFamily="18" charset="0"/>
              </a:rPr>
              <a:t>Xem</a:t>
            </a:r>
            <a:r>
              <a:rPr lang="en-US" sz="2400" b="1" dirty="0">
                <a:solidFill>
                  <a:srgbClr val="F03C69"/>
                </a:solidFill>
                <a:latin typeface="SVN-SAF" panose="02040603050506020204" pitchFamily="18" charset="0"/>
                <a:cs typeface="Times New Roman" panose="02020603050405020304" pitchFamily="18" charset="0"/>
              </a:rPr>
              <a:t> </a:t>
            </a:r>
            <a:r>
              <a:rPr lang="en-US" sz="2400" b="1" dirty="0" err="1">
                <a:solidFill>
                  <a:srgbClr val="F03C69"/>
                </a:solidFill>
                <a:latin typeface="SVN-SAF" panose="02040603050506020204" pitchFamily="18" charset="0"/>
                <a:cs typeface="Times New Roman" panose="02020603050405020304" pitchFamily="18" charset="0"/>
              </a:rPr>
              <a:t>thông</a:t>
            </a:r>
            <a:r>
              <a:rPr lang="en-US" sz="2400" b="1" dirty="0">
                <a:solidFill>
                  <a:srgbClr val="F03C69"/>
                </a:solidFill>
                <a:latin typeface="SVN-SAF" panose="02040603050506020204" pitchFamily="18" charset="0"/>
                <a:cs typeface="Times New Roman" panose="02020603050405020304" pitchFamily="18" charset="0"/>
              </a:rPr>
              <a:t> tin </a:t>
            </a:r>
            <a:r>
              <a:rPr lang="en-US" sz="2400" b="1" dirty="0" err="1">
                <a:solidFill>
                  <a:srgbClr val="F03C69"/>
                </a:solidFill>
                <a:latin typeface="SVN-SAF" panose="02040603050506020204" pitchFamily="18" charset="0"/>
                <a:cs typeface="Times New Roman" panose="02020603050405020304" pitchFamily="18" charset="0"/>
              </a:rPr>
              <a:t>trên</a:t>
            </a:r>
            <a:r>
              <a:rPr lang="en-US" sz="2400" b="1" dirty="0">
                <a:solidFill>
                  <a:srgbClr val="F03C69"/>
                </a:solidFill>
                <a:latin typeface="SVN-SAF" panose="02040603050506020204" pitchFamily="18" charset="0"/>
                <a:cs typeface="Times New Roman" panose="02020603050405020304" pitchFamily="18" charset="0"/>
              </a:rPr>
              <a:t> </a:t>
            </a:r>
            <a:r>
              <a:rPr lang="en-US" sz="2400" b="1" dirty="0" err="1">
                <a:solidFill>
                  <a:srgbClr val="F03C69"/>
                </a:solidFill>
                <a:latin typeface="SVN-SAF" panose="02040603050506020204" pitchFamily="18" charset="0"/>
                <a:cs typeface="Times New Roman" panose="02020603050405020304" pitchFamily="18" charset="0"/>
              </a:rPr>
              <a:t>trang</a:t>
            </a:r>
            <a:r>
              <a:rPr lang="en-US" sz="2400" b="1" dirty="0">
                <a:solidFill>
                  <a:srgbClr val="F03C69"/>
                </a:solidFill>
                <a:latin typeface="SVN-SAF" panose="02040603050506020204" pitchFamily="18" charset="0"/>
                <a:cs typeface="Times New Roman" panose="02020603050405020304" pitchFamily="18" charset="0"/>
              </a:rPr>
              <a:t> Web</a:t>
            </a:r>
            <a:endParaRPr lang="vi-VN" sz="2400" b="1" dirty="0">
              <a:solidFill>
                <a:srgbClr val="F03C69"/>
              </a:solidFill>
              <a:cs typeface="Times New Roman" panose="02020603050405020304" pitchFamily="18" charset="0"/>
            </a:endParaRPr>
          </a:p>
        </p:txBody>
      </p:sp>
      <p:sp>
        <p:nvSpPr>
          <p:cNvPr id="9" name="Rectangle 8">
            <a:extLst>
              <a:ext uri="{FF2B5EF4-FFF2-40B4-BE49-F238E27FC236}">
                <a16:creationId xmlns:a16="http://schemas.microsoft.com/office/drawing/2014/main" id="{802D16DE-42B0-4CFE-BD7C-A1E403057261}"/>
              </a:ext>
            </a:extLst>
          </p:cNvPr>
          <p:cNvSpPr/>
          <p:nvPr/>
        </p:nvSpPr>
        <p:spPr>
          <a:xfrm>
            <a:off x="2822939" y="2644002"/>
            <a:ext cx="6442330" cy="589072"/>
          </a:xfrm>
          <a:prstGeom prst="rect">
            <a:avLst/>
          </a:prstGeom>
        </p:spPr>
        <p:txBody>
          <a:bodyPr wrap="square">
            <a:spAutoFit/>
          </a:bodyPr>
          <a:lstStyle/>
          <a:p>
            <a:pPr defTabSz="342900">
              <a:lnSpc>
                <a:spcPct val="150000"/>
              </a:lnSpc>
            </a:pPr>
            <a:r>
              <a:rPr lang="en-US" sz="2400" b="1" dirty="0" err="1">
                <a:solidFill>
                  <a:srgbClr val="7FC354"/>
                </a:solidFill>
                <a:latin typeface="SVN-Androgyne" panose="02040603050506020204" pitchFamily="18" charset="0"/>
                <a:cs typeface="Times New Roman" panose="02020603050405020304" pitchFamily="18" charset="0"/>
              </a:rPr>
              <a:t>Thông</a:t>
            </a:r>
            <a:r>
              <a:rPr lang="en-US" sz="2400" b="1" dirty="0">
                <a:solidFill>
                  <a:srgbClr val="7FC354"/>
                </a:solidFill>
                <a:latin typeface="SVN-Androgyne" panose="02040603050506020204" pitchFamily="18" charset="0"/>
                <a:cs typeface="Times New Roman" panose="02020603050405020304" pitchFamily="18" charset="0"/>
              </a:rPr>
              <a:t> tin </a:t>
            </a:r>
            <a:r>
              <a:rPr lang="en-US" sz="2400" b="1" dirty="0" err="1">
                <a:solidFill>
                  <a:srgbClr val="7FC354"/>
                </a:solidFill>
                <a:latin typeface="SVN-Androgyne" panose="02040603050506020204" pitchFamily="18" charset="0"/>
                <a:cs typeface="Times New Roman" panose="02020603050405020304" pitchFamily="18" charset="0"/>
              </a:rPr>
              <a:t>trên</a:t>
            </a:r>
            <a:r>
              <a:rPr lang="en-US" sz="2400" b="1" dirty="0">
                <a:solidFill>
                  <a:srgbClr val="7FC354"/>
                </a:solidFill>
                <a:latin typeface="SVN-Androgyne" panose="02040603050506020204" pitchFamily="18" charset="0"/>
                <a:cs typeface="Times New Roman" panose="02020603050405020304" pitchFamily="18" charset="0"/>
              </a:rPr>
              <a:t> </a:t>
            </a:r>
            <a:r>
              <a:rPr lang="en-US" sz="2400" b="1" dirty="0" err="1">
                <a:solidFill>
                  <a:srgbClr val="7FC354"/>
                </a:solidFill>
                <a:latin typeface="SVN-Androgyne" panose="02040603050506020204" pitchFamily="18" charset="0"/>
                <a:cs typeface="Times New Roman" panose="02020603050405020304" pitchFamily="18" charset="0"/>
              </a:rPr>
              <a:t>trang</a:t>
            </a:r>
            <a:r>
              <a:rPr lang="en-US" sz="2400" b="1" dirty="0">
                <a:solidFill>
                  <a:srgbClr val="7FC354"/>
                </a:solidFill>
                <a:latin typeface="SVN-Androgyne" panose="02040603050506020204" pitchFamily="18" charset="0"/>
                <a:cs typeface="Times New Roman" panose="02020603050405020304" pitchFamily="18" charset="0"/>
              </a:rPr>
              <a:t> web</a:t>
            </a:r>
            <a:endParaRPr lang="vi-VN" sz="2400" b="1" dirty="0">
              <a:solidFill>
                <a:srgbClr val="7FC354"/>
              </a:solidFill>
              <a:latin typeface="SVN-Androgyne"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65852C-5E96-4105-9303-7DBC81277E85}"/>
              </a:ext>
            </a:extLst>
          </p:cNvPr>
          <p:cNvSpPr/>
          <p:nvPr/>
        </p:nvSpPr>
        <p:spPr>
          <a:xfrm>
            <a:off x="584846" y="3238598"/>
            <a:ext cx="11413378" cy="506292"/>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hãy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quan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sát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ở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7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biết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được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đánh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số</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thuộc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dạng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nào</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BFA4604-473F-44AF-885A-4F5C810B6559}"/>
              </a:ext>
            </a:extLst>
          </p:cNvPr>
          <p:cNvGrpSpPr/>
          <p:nvPr/>
        </p:nvGrpSpPr>
        <p:grpSpPr>
          <a:xfrm>
            <a:off x="139951" y="2610144"/>
            <a:ext cx="2786779" cy="781023"/>
            <a:chOff x="522612" y="900102"/>
            <a:chExt cx="2898644" cy="880803"/>
          </a:xfrm>
        </p:grpSpPr>
        <p:grpSp>
          <p:nvGrpSpPr>
            <p:cNvPr id="12" name="Group 11">
              <a:extLst>
                <a:ext uri="{FF2B5EF4-FFF2-40B4-BE49-F238E27FC236}">
                  <a16:creationId xmlns:a16="http://schemas.microsoft.com/office/drawing/2014/main" id="{43DDF974-5609-4801-9297-8B973D44DF76}"/>
                </a:ext>
              </a:extLst>
            </p:cNvPr>
            <p:cNvGrpSpPr/>
            <p:nvPr/>
          </p:nvGrpSpPr>
          <p:grpSpPr>
            <a:xfrm>
              <a:off x="522612" y="1095583"/>
              <a:ext cx="2354327" cy="661656"/>
              <a:chOff x="5906375" y="1404722"/>
              <a:chExt cx="2354327" cy="661656"/>
            </a:xfrm>
          </p:grpSpPr>
          <p:sp>
            <p:nvSpPr>
              <p:cNvPr id="17" name="Rectangle: Top Corners Rounded 16">
                <a:extLst>
                  <a:ext uri="{FF2B5EF4-FFF2-40B4-BE49-F238E27FC236}">
                    <a16:creationId xmlns:a16="http://schemas.microsoft.com/office/drawing/2014/main" id="{2BE76629-5F2F-4DC0-B1AF-45A846671C7E}"/>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UTM Bienvenue" panose="02040603050506020204" pitchFamily="18" charset="0"/>
                </a:endParaRPr>
              </a:p>
            </p:txBody>
          </p:sp>
          <p:sp>
            <p:nvSpPr>
              <p:cNvPr id="18" name="Rectangle 17">
                <a:extLst>
                  <a:ext uri="{FF2B5EF4-FFF2-40B4-BE49-F238E27FC236}">
                    <a16:creationId xmlns:a16="http://schemas.microsoft.com/office/drawing/2014/main" id="{2EAE3D8F-726E-486C-976C-612D0B211A9D}"/>
                  </a:ext>
                </a:extLst>
              </p:cNvPr>
              <p:cNvSpPr/>
              <p:nvPr/>
            </p:nvSpPr>
            <p:spPr>
              <a:xfrm>
                <a:off x="5906375" y="1465062"/>
                <a:ext cx="2135017" cy="506292"/>
              </a:xfrm>
              <a:prstGeom prst="rect">
                <a:avLst/>
              </a:prstGeom>
            </p:spPr>
            <p:txBody>
              <a:bodyPr wrap="square">
                <a:spAutoFit/>
              </a:bodyPr>
              <a:lstStyle/>
              <a:p>
                <a:pPr algn="ctr" defTabSz="342900">
                  <a:lnSpc>
                    <a:spcPct val="150000"/>
                  </a:lnSpc>
                </a:pPr>
                <a:r>
                  <a:rPr lang="en-US" sz="2000" b="1">
                    <a:solidFill>
                      <a:schemeClr val="bg1"/>
                    </a:solidFill>
                    <a:latin typeface="UTM Bienvenue" panose="02040603050506020204" pitchFamily="18" charset="0"/>
                    <a:cs typeface="Times New Roman" panose="02020603050405020304" pitchFamily="18" charset="0"/>
                  </a:rPr>
                  <a:t>HOẠT ĐỘNG </a:t>
                </a:r>
                <a:endParaRPr lang="vi-VN" sz="2000" b="1">
                  <a:solidFill>
                    <a:schemeClr val="bg1"/>
                  </a:solidFill>
                  <a:latin typeface="UTM Avo" panose="0204060305050602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4427F328-48EB-4930-BE46-B07C47D163BC}"/>
                </a:ext>
              </a:extLst>
            </p:cNvPr>
            <p:cNvGrpSpPr/>
            <p:nvPr/>
          </p:nvGrpSpPr>
          <p:grpSpPr>
            <a:xfrm rot="20419193">
              <a:off x="2468303" y="900102"/>
              <a:ext cx="952953" cy="880803"/>
              <a:chOff x="8974078" y="279854"/>
              <a:chExt cx="3397172" cy="3224225"/>
            </a:xfrm>
          </p:grpSpPr>
          <p:pic>
            <p:nvPicPr>
              <p:cNvPr id="15" name="Picture 5">
                <a:extLst>
                  <a:ext uri="{FF2B5EF4-FFF2-40B4-BE49-F238E27FC236}">
                    <a16:creationId xmlns:a16="http://schemas.microsoft.com/office/drawing/2014/main" id="{4D7B2E32-B64E-4CE6-9E68-B1C8A4F729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74078" y="279854"/>
                <a:ext cx="3397172" cy="3224225"/>
              </a:xfrm>
              <a:prstGeom prst="rect">
                <a:avLst/>
              </a:prstGeom>
            </p:spPr>
          </p:pic>
          <p:pic>
            <p:nvPicPr>
              <p:cNvPr id="16" name="Picture 6">
                <a:extLst>
                  <a:ext uri="{FF2B5EF4-FFF2-40B4-BE49-F238E27FC236}">
                    <a16:creationId xmlns:a16="http://schemas.microsoft.com/office/drawing/2014/main" id="{FBAC7574-9D3D-4450-B2F2-3121B3F90C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2151" y="542910"/>
                <a:ext cx="2916628" cy="2768146"/>
              </a:xfrm>
              <a:prstGeom prst="rect">
                <a:avLst/>
              </a:prstGeom>
            </p:spPr>
          </p:pic>
        </p:grpSp>
        <p:sp>
          <p:nvSpPr>
            <p:cNvPr id="14" name="Rectangle 13">
              <a:extLst>
                <a:ext uri="{FF2B5EF4-FFF2-40B4-BE49-F238E27FC236}">
                  <a16:creationId xmlns:a16="http://schemas.microsoft.com/office/drawing/2014/main" id="{FA7E003B-8BE9-409C-BF3C-F042C98D0069}"/>
                </a:ext>
              </a:extLst>
            </p:cNvPr>
            <p:cNvSpPr/>
            <p:nvPr/>
          </p:nvSpPr>
          <p:spPr>
            <a:xfrm>
              <a:off x="2773689"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HelvetIns" panose="02040603050506020204" pitchFamily="18" charset="0"/>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pic>
        <p:nvPicPr>
          <p:cNvPr id="19" name="Picture 18" descr="Graphical user interface, website&#10;&#10;Description automatically generated">
            <a:extLst>
              <a:ext uri="{FF2B5EF4-FFF2-40B4-BE49-F238E27FC236}">
                <a16:creationId xmlns:a16="http://schemas.microsoft.com/office/drawing/2014/main" id="{58A45D36-A75B-42C8-8209-0036D8E34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0" y="3678277"/>
            <a:ext cx="8991600" cy="3048376"/>
          </a:xfrm>
          <a:prstGeom prst="rect">
            <a:avLst/>
          </a:prstGeom>
        </p:spPr>
      </p:pic>
      <p:sp>
        <p:nvSpPr>
          <p:cNvPr id="2" name="Rectangle 1">
            <a:extLst>
              <a:ext uri="{FF2B5EF4-FFF2-40B4-BE49-F238E27FC236}">
                <a16:creationId xmlns:a16="http://schemas.microsoft.com/office/drawing/2014/main" id="{29E81A69-18E7-47DB-9552-C7F083EA6D82}"/>
              </a:ext>
            </a:extLst>
          </p:cNvPr>
          <p:cNvSpPr/>
          <p:nvPr/>
        </p:nvSpPr>
        <p:spPr>
          <a:xfrm>
            <a:off x="9423400" y="4383627"/>
            <a:ext cx="2209800" cy="1171667"/>
          </a:xfrm>
          <a:prstGeom prst="rect">
            <a:avLst/>
          </a:prstGeom>
        </p:spPr>
        <p:txBody>
          <a:bodyPr wrap="square">
            <a:spAutoFit/>
          </a:bodyPr>
          <a:lstStyle/>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1.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âm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thanh</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2.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hình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ảnh</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3.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chữ</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51469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79AB83F-263F-44E0-8301-E3883366BDFA}"/>
              </a:ext>
            </a:extLst>
          </p:cNvPr>
          <p:cNvPicPr>
            <a:picLocks noChangeAspect="1"/>
          </p:cNvPicPr>
          <p:nvPr/>
        </p:nvPicPr>
        <p:blipFill>
          <a:blip r:embed="rId3"/>
          <a:stretch>
            <a:fillRect/>
          </a:stretch>
        </p:blipFill>
        <p:spPr>
          <a:xfrm>
            <a:off x="50800" y="2337981"/>
            <a:ext cx="967183" cy="830652"/>
          </a:xfrm>
          <a:prstGeom prst="rect">
            <a:avLst/>
          </a:prstGeom>
        </p:spPr>
      </p:pic>
      <p:sp>
        <p:nvSpPr>
          <p:cNvPr id="9" name="Rectangle 8">
            <a:extLst>
              <a:ext uri="{FF2B5EF4-FFF2-40B4-BE49-F238E27FC236}">
                <a16:creationId xmlns:a16="http://schemas.microsoft.com/office/drawing/2014/main" id="{39BDB758-A10A-42A6-AD8F-BA36E1AC09B8}"/>
              </a:ext>
            </a:extLst>
          </p:cNvPr>
          <p:cNvSpPr/>
          <p:nvPr/>
        </p:nvSpPr>
        <p:spPr>
          <a:xfrm>
            <a:off x="942416" y="2365847"/>
            <a:ext cx="10868584" cy="1429622"/>
          </a:xfrm>
          <a:prstGeom prst="rect">
            <a:avLst/>
          </a:prstGeom>
        </p:spPr>
        <p:txBody>
          <a:bodyPr wrap="square">
            <a:spAutoFit/>
          </a:bodyPr>
          <a:lstStyle/>
          <a:p>
            <a:pPr defTabSz="342900">
              <a:lnSpc>
                <a:spcPct val="150000"/>
              </a:lnSpc>
            </a:pPr>
            <a:r>
              <a:rPr lang="vi-VN" sz="2000" dirty="0">
                <a:latin typeface="UTM Avo" panose="02040603050506020204" pitchFamily="18" charset="0"/>
                <a:cs typeface="Times New Roman" panose="02020603050405020304" pitchFamily="18" charset="0"/>
              </a:rPr>
              <a:t>Em đã biết ba dạng thông tin thường gặp là chữ, hình ảnh và âm thanh.Trên trang web, thông tin được thể hiện rất đa dạng, có thể là kết hợpcủa các dạng thông tin trên như video. Các loại thông tin phổ biến trên trang web gồm: văn bản, hình ảnh, video,...</a:t>
            </a:r>
          </a:p>
        </p:txBody>
      </p:sp>
      <p:sp>
        <p:nvSpPr>
          <p:cNvPr id="10" name="Rectangle 9">
            <a:extLst>
              <a:ext uri="{FF2B5EF4-FFF2-40B4-BE49-F238E27FC236}">
                <a16:creationId xmlns:a16="http://schemas.microsoft.com/office/drawing/2014/main" id="{F649C393-F486-4926-A5C5-74B27F0660DB}"/>
              </a:ext>
            </a:extLst>
          </p:cNvPr>
          <p:cNvSpPr/>
          <p:nvPr/>
        </p:nvSpPr>
        <p:spPr>
          <a:xfrm>
            <a:off x="717204" y="3795469"/>
            <a:ext cx="11595791" cy="967957"/>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còn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những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khi</a:t>
            </a:r>
            <a:r>
              <a:rPr lang="en-US" sz="2000" dirty="0">
                <a:latin typeface="UTM Avo" panose="02040603050506020204" pitchFamily="18" charset="0"/>
                <a:cs typeface="Times New Roman" panose="02020603050405020304" pitchFamily="18" charset="0"/>
              </a:rPr>
              <a:t> con </a:t>
            </a:r>
            <a:r>
              <a:rPr lang="en-US" sz="2000" dirty="0" err="1">
                <a:latin typeface="UTM Avo" panose="02040603050506020204" pitchFamily="18" charset="0"/>
                <a:cs typeface="Times New Roman" panose="02020603050405020304" pitchFamily="18" charset="0"/>
              </a:rPr>
              <a:t>trỏ</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chuột</a:t>
            </a:r>
            <a:r>
              <a:rPr lang="en-US" sz="2000" dirty="0">
                <a:latin typeface="UTM Avo" panose="02040603050506020204" pitchFamily="18" charset="0"/>
                <a:cs typeface="Times New Roman" panose="02020603050405020304" pitchFamily="18" charset="0"/>
              </a:rPr>
              <a:t> ở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sẽ</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những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chứa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endParaRPr lang="en-US"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nháy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chuột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thì</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sẽ</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mở</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khác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hoặc</a:t>
            </a:r>
            <a:r>
              <a:rPr lang="en-US" sz="2000" dirty="0">
                <a:latin typeface="UTM Avo" panose="02040603050506020204" pitchFamily="18" charset="0"/>
                <a:cs typeface="Times New Roman" panose="02020603050405020304" pitchFamily="18" charset="0"/>
              </a:rPr>
              <a:t> di </a:t>
            </a:r>
            <a:r>
              <a:rPr lang="en-US" sz="2000" dirty="0" err="1">
                <a:latin typeface="UTM Avo" panose="02040603050506020204" pitchFamily="18" charset="0"/>
                <a:cs typeface="Times New Roman" panose="02020603050405020304" pitchFamily="18" charset="0"/>
              </a:rPr>
              <a:t>chuyển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đến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khác</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79ED4C9-A6C3-46B9-8CA8-033C70C1F27F}"/>
              </a:ext>
            </a:extLst>
          </p:cNvPr>
          <p:cNvSpPr/>
          <p:nvPr/>
        </p:nvSpPr>
        <p:spPr>
          <a:xfrm>
            <a:off x="756612" y="4770970"/>
            <a:ext cx="11595791" cy="967957"/>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chứa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loại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ảnh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âm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thanh</a:t>
            </a:r>
            <a:r>
              <a:rPr lang="en-US" sz="2000" dirty="0">
                <a:latin typeface="UTM Avo" panose="02040603050506020204" pitchFamily="18" charset="0"/>
                <a:cs typeface="Times New Roman" panose="02020603050405020304" pitchFamily="18" charset="0"/>
              </a:rPr>
              <a:t>, video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gọi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C645DD8-5E7F-4AD5-9395-E39C97695D42}"/>
              </a:ext>
            </a:extLst>
          </p:cNvPr>
          <p:cNvGrpSpPr/>
          <p:nvPr/>
        </p:nvGrpSpPr>
        <p:grpSpPr>
          <a:xfrm>
            <a:off x="3012748" y="5475080"/>
            <a:ext cx="8458200" cy="1201997"/>
            <a:chOff x="1329714" y="458216"/>
            <a:chExt cx="8812810" cy="1951609"/>
          </a:xfrm>
        </p:grpSpPr>
        <p:grpSp>
          <p:nvGrpSpPr>
            <p:cNvPr id="13" name="Group 12">
              <a:extLst>
                <a:ext uri="{FF2B5EF4-FFF2-40B4-BE49-F238E27FC236}">
                  <a16:creationId xmlns:a16="http://schemas.microsoft.com/office/drawing/2014/main" id="{C51B2BC5-E1A5-4A77-AA13-2E53D1B71E97}"/>
                </a:ext>
              </a:extLst>
            </p:cNvPr>
            <p:cNvGrpSpPr/>
            <p:nvPr/>
          </p:nvGrpSpPr>
          <p:grpSpPr>
            <a:xfrm>
              <a:off x="1925021" y="911578"/>
              <a:ext cx="8217503" cy="1498247"/>
              <a:chOff x="2572721" y="934090"/>
              <a:chExt cx="7392824" cy="2210326"/>
            </a:xfrm>
          </p:grpSpPr>
          <p:sp>
            <p:nvSpPr>
              <p:cNvPr id="15" name="Rectangle: Rounded Corners 14">
                <a:extLst>
                  <a:ext uri="{FF2B5EF4-FFF2-40B4-BE49-F238E27FC236}">
                    <a16:creationId xmlns:a16="http://schemas.microsoft.com/office/drawing/2014/main" id="{24093495-1C8D-4E1A-B822-85B6D9303084}"/>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D8947D9-8481-4A36-9245-ED289D6D5B34}"/>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6E028580-9BC0-443A-B8DE-778261505B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8" name="Rectangle 17">
            <a:extLst>
              <a:ext uri="{FF2B5EF4-FFF2-40B4-BE49-F238E27FC236}">
                <a16:creationId xmlns:a16="http://schemas.microsoft.com/office/drawing/2014/main" id="{693AD4BB-FEA0-40BB-9725-DE4F5C1369E6}"/>
              </a:ext>
            </a:extLst>
          </p:cNvPr>
          <p:cNvSpPr/>
          <p:nvPr/>
        </p:nvSpPr>
        <p:spPr>
          <a:xfrm>
            <a:off x="3949888" y="5761479"/>
            <a:ext cx="7260995" cy="966290"/>
          </a:xfrm>
          <a:prstGeom prst="rect">
            <a:avLst/>
          </a:prstGeom>
        </p:spPr>
        <p:txBody>
          <a:bodyPr wrap="square">
            <a:spAutoFit/>
          </a:bodyPr>
          <a:lstStyle/>
          <a:p>
            <a:pPr defTabSz="342900">
              <a:lnSpc>
                <a:spcPct val="150000"/>
              </a:lnSpc>
            </a:pPr>
            <a:r>
              <a:rPr lang="vi-VN" altLang="vi-VN" sz="2000" b="1" dirty="0">
                <a:solidFill>
                  <a:srgbClr val="F03C69"/>
                </a:solidFill>
                <a:latin typeface="UTM Avo" panose="02040603050506020204"/>
                <a:cs typeface="Times New Roman" panose="02020603050405020304" pitchFamily="18" charset="0"/>
              </a:rPr>
              <a:t>Trên trang web thường có các</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loại thông tin: Văn bản, hình</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ảnh, âm thanh, video và siêu liên kết.</a:t>
            </a:r>
            <a:r>
              <a:rPr lang="vi-VN" sz="2000" b="1" dirty="0">
                <a:solidFill>
                  <a:srgbClr val="F03C6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16674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C1C16-0D92-404F-9163-4CEA73C81BCE}"/>
              </a:ext>
            </a:extLst>
          </p:cNvPr>
          <p:cNvSpPr/>
          <p:nvPr/>
        </p:nvSpPr>
        <p:spPr>
          <a:xfrm>
            <a:off x="838202" y="2169372"/>
            <a:ext cx="5757272" cy="589072"/>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1.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trang</a:t>
            </a:r>
            <a:r>
              <a:rPr lang="en-US" sz="2400" b="1" dirty="0">
                <a:latin typeface="UTM Avo" panose="02040603050506020204" pitchFamily="18" charset="0"/>
                <a:cs typeface="Times New Roman" panose="02020603050405020304" pitchFamily="18" charset="0"/>
              </a:rPr>
              <a:t> web </a:t>
            </a:r>
            <a:r>
              <a:rPr lang="en-US" sz="2400" b="1" dirty="0" err="1">
                <a:latin typeface="UTM Avo" panose="02040603050506020204" pitchFamily="18" charset="0"/>
                <a:cs typeface="Times New Roman" panose="02020603050405020304" pitchFamily="18" charset="0"/>
              </a:rPr>
              <a:t>có</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loại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thông</a:t>
            </a:r>
            <a:r>
              <a:rPr lang="en-US" sz="2400" b="1" dirty="0">
                <a:latin typeface="UTM Avo" panose="02040603050506020204" pitchFamily="18" charset="0"/>
                <a:cs typeface="Times New Roman" panose="02020603050405020304" pitchFamily="18" charset="0"/>
              </a:rPr>
              <a:t> tin </a:t>
            </a:r>
            <a:r>
              <a:rPr lang="en-US" sz="2400" b="1" dirty="0" err="1">
                <a:latin typeface="UTM Avo" panose="02040603050506020204" pitchFamily="18" charset="0"/>
                <a:cs typeface="Times New Roman" panose="02020603050405020304" pitchFamily="18" charset="0"/>
              </a:rPr>
              <a:t>nào</a:t>
            </a:r>
            <a:r>
              <a:rPr lang="en-US" sz="2400" b="1" dirty="0">
                <a:latin typeface="UTM Avo" panose="02040603050506020204" pitchFamily="18" charset="0"/>
                <a:cs typeface="Times New Roman" panose="02020603050405020304" pitchFamily="18" charset="0"/>
              </a:rPr>
              <a:t>?</a:t>
            </a:r>
            <a:endParaRPr lang="vi-VN" sz="2400" b="1" dirty="0">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62A953F-ED6C-41E5-BED6-2CF08851517E}"/>
              </a:ext>
            </a:extLst>
          </p:cNvPr>
          <p:cNvPicPr>
            <a:picLocks noChangeAspect="1"/>
          </p:cNvPicPr>
          <p:nvPr/>
        </p:nvPicPr>
        <p:blipFill>
          <a:blip r:embed="rId6"/>
          <a:stretch>
            <a:fillRect/>
          </a:stretch>
        </p:blipFill>
        <p:spPr>
          <a:xfrm>
            <a:off x="50801" y="2161073"/>
            <a:ext cx="711200" cy="700174"/>
          </a:xfrm>
          <a:prstGeom prst="rect">
            <a:avLst/>
          </a:prstGeom>
        </p:spPr>
      </p:pic>
      <p:sp>
        <p:nvSpPr>
          <p:cNvPr id="10" name="Rectangle 9">
            <a:extLst>
              <a:ext uri="{FF2B5EF4-FFF2-40B4-BE49-F238E27FC236}">
                <a16:creationId xmlns:a16="http://schemas.microsoft.com/office/drawing/2014/main" id="{F56BAC3B-9BFD-44CC-815A-96406ED300DE}"/>
              </a:ext>
            </a:extLst>
          </p:cNvPr>
          <p:cNvSpPr/>
          <p:nvPr/>
        </p:nvSpPr>
        <p:spPr>
          <a:xfrm>
            <a:off x="1721465" y="2618393"/>
            <a:ext cx="630769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endParaRPr lang="vi-VN" sz="24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D9455BC-9681-49BA-8CDD-780ACCFBB18E}"/>
              </a:ext>
            </a:extLst>
          </p:cNvPr>
          <p:cNvSpPr/>
          <p:nvPr/>
        </p:nvSpPr>
        <p:spPr>
          <a:xfrm>
            <a:off x="1721464" y="3129940"/>
            <a:ext cx="630769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B.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C3CCF9A-395B-475A-81ED-73B87D28AF10}"/>
              </a:ext>
            </a:extLst>
          </p:cNvPr>
          <p:cNvSpPr/>
          <p:nvPr/>
        </p:nvSpPr>
        <p:spPr>
          <a:xfrm>
            <a:off x="1721464" y="3728014"/>
            <a:ext cx="5288812"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video.</a:t>
            </a:r>
            <a:endParaRPr lang="vi-VN" sz="2400" dirty="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11DF00D-4362-46A7-BA3C-76DF954771DA}"/>
              </a:ext>
            </a:extLst>
          </p:cNvPr>
          <p:cNvSpPr/>
          <p:nvPr/>
        </p:nvSpPr>
        <p:spPr>
          <a:xfrm>
            <a:off x="847268" y="4816478"/>
            <a:ext cx="10972800" cy="1143070"/>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2. </a:t>
            </a:r>
            <a:r>
              <a:rPr lang="vi-VN" sz="2400" b="1" dirty="0">
                <a:latin typeface="UTM Avo" panose="02040603050506020204" pitchFamily="18" charset="0"/>
                <a:cs typeface="Times New Roman" panose="02020603050405020304" pitchFamily="18" charset="0"/>
              </a:rPr>
              <a:t>Sau đây là hình ảnh khi đưa con trỏ chuột đến một số vị trí trên trang web, em hãy cho biết mục nào có chứa siêu liên kết?</a:t>
            </a:r>
          </a:p>
        </p:txBody>
      </p:sp>
      <p:sp>
        <p:nvSpPr>
          <p:cNvPr id="14" name="Rectangle 13">
            <a:extLst>
              <a:ext uri="{FF2B5EF4-FFF2-40B4-BE49-F238E27FC236}">
                <a16:creationId xmlns:a16="http://schemas.microsoft.com/office/drawing/2014/main" id="{85678004-A3FD-4535-A364-AE44871C57C4}"/>
              </a:ext>
            </a:extLst>
          </p:cNvPr>
          <p:cNvSpPr/>
          <p:nvPr/>
        </p:nvSpPr>
        <p:spPr>
          <a:xfrm>
            <a:off x="2032959" y="5924636"/>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63178C7-6EA4-49D1-8047-C6E7DD3BF1CA}"/>
              </a:ext>
            </a:extLst>
          </p:cNvPr>
          <p:cNvSpPr/>
          <p:nvPr/>
        </p:nvSpPr>
        <p:spPr>
          <a:xfrm>
            <a:off x="8246845" y="5918835"/>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B6E425-8381-4F34-BF89-D22BC669BCE5}"/>
              </a:ext>
            </a:extLst>
          </p:cNvPr>
          <p:cNvSpPr/>
          <p:nvPr/>
        </p:nvSpPr>
        <p:spPr>
          <a:xfrm>
            <a:off x="5197027" y="5971685"/>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endParaRPr lang="vi-VN" sz="2400">
              <a:latin typeface="UTM Avo" panose="02040603050506020204" pitchFamily="18" charset="0"/>
              <a:cs typeface="Times New Roman" panose="02020603050405020304" pitchFamily="18" charset="0"/>
            </a:endParaRPr>
          </a:p>
        </p:txBody>
      </p:sp>
      <p:pic>
        <p:nvPicPr>
          <p:cNvPr id="17" name="Picture 16" descr="A picture containing text, electronics, computer&#10;&#10;Description automatically generated">
            <a:extLst>
              <a:ext uri="{FF2B5EF4-FFF2-40B4-BE49-F238E27FC236}">
                <a16:creationId xmlns:a16="http://schemas.microsoft.com/office/drawing/2014/main" id="{E751E1F7-FEAF-423A-ABE4-E51CE0A1E2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9770" y="2610476"/>
            <a:ext cx="1597431" cy="1574932"/>
          </a:xfrm>
          <a:prstGeom prst="rect">
            <a:avLst/>
          </a:prstGeom>
        </p:spPr>
      </p:pic>
      <p:sp>
        <p:nvSpPr>
          <p:cNvPr id="18" name="Oval 17">
            <a:extLst>
              <a:ext uri="{FF2B5EF4-FFF2-40B4-BE49-F238E27FC236}">
                <a16:creationId xmlns:a16="http://schemas.microsoft.com/office/drawing/2014/main" id="{F11C27F7-7FA2-4621-8F04-E5F6F699BECA}"/>
              </a:ext>
            </a:extLst>
          </p:cNvPr>
          <p:cNvSpPr/>
          <p:nvPr/>
        </p:nvSpPr>
        <p:spPr>
          <a:xfrm>
            <a:off x="1726544" y="4475316"/>
            <a:ext cx="320929" cy="3017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959D7725-0FD4-4DD6-9050-240D5C4B11F0}"/>
              </a:ext>
            </a:extLst>
          </p:cNvPr>
          <p:cNvSpPr/>
          <p:nvPr/>
        </p:nvSpPr>
        <p:spPr>
          <a:xfrm>
            <a:off x="1726544" y="4247006"/>
            <a:ext cx="9322456"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D.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 video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siêu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liên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kết</a:t>
            </a:r>
            <a:endParaRPr lang="vi-VN" sz="2400" dirty="0">
              <a:latin typeface="UTM Avo" panose="02040603050506020204" pitchFamily="18" charset="0"/>
              <a:cs typeface="Times New Roman" panose="02020603050405020304" pitchFamily="18" charset="0"/>
            </a:endParaRPr>
          </a:p>
        </p:txBody>
      </p:sp>
      <p:pic>
        <p:nvPicPr>
          <p:cNvPr id="20" name="Picture 19" descr="Text&#10;&#10;Description automatically generated with medium confidence">
            <a:extLst>
              <a:ext uri="{FF2B5EF4-FFF2-40B4-BE49-F238E27FC236}">
                <a16:creationId xmlns:a16="http://schemas.microsoft.com/office/drawing/2014/main" id="{74F6C3E5-5DD0-460F-9DC4-4FD76DAF06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0357" y="5918836"/>
            <a:ext cx="908856" cy="689042"/>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64C54F69-7A44-4C60-B4D0-1F0A979B41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5526" y="5917848"/>
            <a:ext cx="908856" cy="816525"/>
          </a:xfrm>
          <a:prstGeom prst="rect">
            <a:avLst/>
          </a:prstGeom>
        </p:spPr>
      </p:pic>
      <p:pic>
        <p:nvPicPr>
          <p:cNvPr id="22" name="Picture 21">
            <a:extLst>
              <a:ext uri="{FF2B5EF4-FFF2-40B4-BE49-F238E27FC236}">
                <a16:creationId xmlns:a16="http://schemas.microsoft.com/office/drawing/2014/main" id="{95E38DC1-7DB3-4A53-9633-07033F6243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2722" y="5924636"/>
            <a:ext cx="1227052" cy="576656"/>
          </a:xfrm>
          <a:prstGeom prst="rect">
            <a:avLst/>
          </a:prstGeom>
        </p:spPr>
      </p:pic>
      <p:sp>
        <p:nvSpPr>
          <p:cNvPr id="23" name="Oval 22">
            <a:extLst>
              <a:ext uri="{FF2B5EF4-FFF2-40B4-BE49-F238E27FC236}">
                <a16:creationId xmlns:a16="http://schemas.microsoft.com/office/drawing/2014/main" id="{5C1EFD76-60E9-4BF9-B947-D65CE6E4D63A}"/>
              </a:ext>
            </a:extLst>
          </p:cNvPr>
          <p:cNvSpPr/>
          <p:nvPr/>
        </p:nvSpPr>
        <p:spPr>
          <a:xfrm>
            <a:off x="2047472" y="6118398"/>
            <a:ext cx="377335" cy="3463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505083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tra-loi-dung-www_yeualo_com.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8" grpId="0" animBg="1"/>
      <p:bldP spid="19"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259044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41"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13066</TotalTime>
  <Words>600</Words>
  <Application>Microsoft Office PowerPoint</Application>
  <PresentationFormat>Widescreen</PresentationFormat>
  <Paragraphs>59</Paragraphs>
  <Slides>9</Slides>
  <Notes>3</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vt:i4>
      </vt:variant>
    </vt:vector>
  </HeadingPairs>
  <TitlesOfParts>
    <vt:vector size="26" baseType="lpstr">
      <vt:lpstr>Calibri Light</vt:lpstr>
      <vt:lpstr>Roboto</vt:lpstr>
      <vt:lpstr>Times New Roman</vt:lpstr>
      <vt:lpstr>MyriadPro-Semibold</vt:lpstr>
      <vt:lpstr>#9Slide02 Noi dung rat dai</vt:lpstr>
      <vt:lpstr>UTM Avo</vt:lpstr>
      <vt:lpstr>orange juice</vt:lpstr>
      <vt:lpstr>SVN-Androgyne</vt:lpstr>
      <vt:lpstr>Calibri</vt:lpstr>
      <vt:lpstr>微软雅黑</vt:lpstr>
      <vt:lpstr>Arial</vt:lpstr>
      <vt:lpstr>Verdana</vt:lpstr>
      <vt:lpstr>UTM HelvetIns</vt:lpstr>
      <vt:lpstr>SVN-SAF</vt:lpstr>
      <vt:lpstr>UTM Bienvenue</vt:lpstr>
      <vt:lpstr>MyriadPro-Regular</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THNL1617</cp:lastModifiedBy>
  <cp:revision>1273</cp:revision>
  <dcterms:created xsi:type="dcterms:W3CDTF">2021-09-19T04:33:01Z</dcterms:created>
  <dcterms:modified xsi:type="dcterms:W3CDTF">2024-11-11T01:44:22Z</dcterms:modified>
  <cp:category>9Slide.vn</cp:category>
</cp:coreProperties>
</file>