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13"/>
  </p:notesMasterIdLst>
  <p:sldIdLst>
    <p:sldId id="563" r:id="rId2"/>
    <p:sldId id="558" r:id="rId3"/>
    <p:sldId id="619" r:id="rId4"/>
    <p:sldId id="620" r:id="rId5"/>
    <p:sldId id="621" r:id="rId6"/>
    <p:sldId id="622" r:id="rId7"/>
    <p:sldId id="623" r:id="rId8"/>
    <p:sldId id="624" r:id="rId9"/>
    <p:sldId id="625" r:id="rId10"/>
    <p:sldId id="626" r:id="rId11"/>
    <p:sldId id="627"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Verdana" panose="020B0604030504040204" pitchFamily="34" charset="0"/>
      <p:regular r:id="rId18"/>
      <p:bold r:id="rId19"/>
      <p:italic r:id="rId20"/>
      <p:boldItalic r:id="rId21"/>
    </p:embeddedFont>
    <p:embeddedFont>
      <p:font typeface="Roboto" panose="020B0604020202020204" charset="0"/>
      <p:regular r:id="rId22"/>
      <p:bold r:id="rId23"/>
      <p:italic r:id="rId24"/>
      <p:boldItalic r:id="rId25"/>
    </p:embeddedFont>
    <p:embeddedFont>
      <p:font typeface="Calibri Light" panose="020F0302020204030204" pitchFamily="34" charset="0"/>
      <p:regular r:id="rId26"/>
      <p: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1754" autoAdjust="0"/>
  </p:normalViewPr>
  <p:slideViewPr>
    <p:cSldViewPr>
      <p:cViewPr varScale="1">
        <p:scale>
          <a:sx n="60" d="100"/>
          <a:sy n="60" d="100"/>
        </p:scale>
        <p:origin x="29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265387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2778697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10/22/2024</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332705B-A2CC-4EC4-A6B8-52A106B6BEFE}"/>
              </a:ext>
            </a:extLst>
          </p:cNvPr>
          <p:cNvSpPr/>
          <p:nvPr/>
        </p:nvSpPr>
        <p:spPr>
          <a:xfrm>
            <a:off x="1090727" y="2365847"/>
            <a:ext cx="10010546" cy="547714"/>
          </a:xfrm>
          <a:prstGeom prst="rect">
            <a:avLst/>
          </a:prstGeom>
        </p:spPr>
        <p:txBody>
          <a:bodyPr wrap="square">
            <a:spAutoFit/>
          </a:bodyPr>
          <a:lstStyle/>
          <a:p>
            <a:pPr defTabSz="342900">
              <a:lnSpc>
                <a:spcPct val="150000"/>
              </a:lnSpc>
            </a:pPr>
            <a:r>
              <a:rPr lang="vi-VN" sz="2200" b="1" dirty="0">
                <a:latin typeface="UTM Avo" panose="02040603050506020204" pitchFamily="18" charset="0"/>
                <a:cs typeface="Times New Roman" panose="02020603050405020304" pitchFamily="18" charset="0"/>
              </a:rPr>
              <a:t>2. </a:t>
            </a:r>
            <a:r>
              <a:rPr lang="vi-VN" sz="2200" dirty="0">
                <a:latin typeface="UTM Avo" panose="02040603050506020204" pitchFamily="18" charset="0"/>
                <a:cs typeface="Times New Roman" panose="02020603050405020304" pitchFamily="18" charset="0"/>
              </a:rPr>
              <a:t>Sắp xếp các bước theo đúng thứ tự để tìm kiếm thông tin</a:t>
            </a:r>
            <a:r>
              <a:rPr lang="en-US" sz="2200" b="1" dirty="0">
                <a:latin typeface="UTM Avo" panose="02040603050506020204" pitchFamily="18" charset="0"/>
                <a:cs typeface="Times New Roman" panose="02020603050405020304" pitchFamily="18" charset="0"/>
              </a:rPr>
              <a:t>.</a:t>
            </a:r>
            <a:endParaRPr lang="vi-VN" sz="22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E06F26-62A9-43D2-BD68-815791B1F19E}"/>
              </a:ext>
            </a:extLst>
          </p:cNvPr>
          <p:cNvSpPr/>
          <p:nvPr/>
        </p:nvSpPr>
        <p:spPr>
          <a:xfrm>
            <a:off x="1263893" y="2913561"/>
            <a:ext cx="4610303"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a) Truy cập vào máy tìm kiếm. </a:t>
            </a:r>
          </a:p>
        </p:txBody>
      </p:sp>
      <p:sp>
        <p:nvSpPr>
          <p:cNvPr id="10" name="Rectangle 9">
            <a:extLst>
              <a:ext uri="{FF2B5EF4-FFF2-40B4-BE49-F238E27FC236}">
                <a16:creationId xmlns:a16="http://schemas.microsoft.com/office/drawing/2014/main" id="{0301F486-C15B-49D6-8992-6691354331AF}"/>
              </a:ext>
            </a:extLst>
          </p:cNvPr>
          <p:cNvSpPr/>
          <p:nvPr/>
        </p:nvSpPr>
        <p:spPr>
          <a:xfrm>
            <a:off x="1246809" y="3446156"/>
            <a:ext cx="4188957"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b) Gõ từ khoá vào ô tìm kiếm.</a:t>
            </a:r>
          </a:p>
        </p:txBody>
      </p:sp>
      <p:sp>
        <p:nvSpPr>
          <p:cNvPr id="11" name="Rectangle 10">
            <a:extLst>
              <a:ext uri="{FF2B5EF4-FFF2-40B4-BE49-F238E27FC236}">
                <a16:creationId xmlns:a16="http://schemas.microsoft.com/office/drawing/2014/main" id="{2DC384A0-2BC2-4CFC-8F2A-FC660DE4F617}"/>
              </a:ext>
            </a:extLst>
          </p:cNvPr>
          <p:cNvSpPr/>
          <p:nvPr/>
        </p:nvSpPr>
        <p:spPr>
          <a:xfrm>
            <a:off x="1263893" y="3940859"/>
            <a:ext cx="10010546"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c) Xác định từ khoá.</a:t>
            </a:r>
          </a:p>
        </p:txBody>
      </p:sp>
      <p:sp>
        <p:nvSpPr>
          <p:cNvPr id="12" name="Rectangle 11">
            <a:extLst>
              <a:ext uri="{FF2B5EF4-FFF2-40B4-BE49-F238E27FC236}">
                <a16:creationId xmlns:a16="http://schemas.microsoft.com/office/drawing/2014/main" id="{D386F1F9-32F1-481F-86A1-6F7729D6E77E}"/>
              </a:ext>
            </a:extLst>
          </p:cNvPr>
          <p:cNvSpPr/>
          <p:nvPr/>
        </p:nvSpPr>
        <p:spPr>
          <a:xfrm>
            <a:off x="1246809" y="4526465"/>
            <a:ext cx="10010546" cy="547714"/>
          </a:xfrm>
          <a:prstGeom prst="rect">
            <a:avLst/>
          </a:prstGeom>
        </p:spPr>
        <p:txBody>
          <a:bodyPr wrap="square">
            <a:spAutoFit/>
          </a:bodyPr>
          <a:lstStyle/>
          <a:p>
            <a:pPr defTabSz="342900">
              <a:lnSpc>
                <a:spcPct val="150000"/>
              </a:lnSpc>
            </a:pPr>
            <a:r>
              <a:rPr lang="vi-VN" sz="2200" dirty="0">
                <a:latin typeface="UTM Avo" panose="02040603050506020204" pitchFamily="18" charset="0"/>
                <a:cs typeface="Times New Roman" panose="02020603050405020304" pitchFamily="18" charset="0"/>
              </a:rPr>
              <a:t>d) Nháy chuột vào một siêu liên kết để mở trang web xem thông tin chi tiết</a:t>
            </a:r>
          </a:p>
        </p:txBody>
      </p:sp>
      <p:sp>
        <p:nvSpPr>
          <p:cNvPr id="13" name="Rectangle 12">
            <a:extLst>
              <a:ext uri="{FF2B5EF4-FFF2-40B4-BE49-F238E27FC236}">
                <a16:creationId xmlns:a16="http://schemas.microsoft.com/office/drawing/2014/main" id="{0FB22547-C8F0-4B16-9F10-C02663988B38}"/>
              </a:ext>
            </a:extLst>
          </p:cNvPr>
          <p:cNvSpPr/>
          <p:nvPr/>
        </p:nvSpPr>
        <p:spPr>
          <a:xfrm>
            <a:off x="4451146" y="5099104"/>
            <a:ext cx="1969240" cy="547714"/>
          </a:xfrm>
          <a:prstGeom prst="rect">
            <a:avLst/>
          </a:prstGeom>
        </p:spPr>
        <p:txBody>
          <a:bodyPr wrap="square">
            <a:spAutoFit/>
          </a:bodyPr>
          <a:lstStyle/>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a – c – b – d </a:t>
            </a:r>
            <a:endParaRPr lang="vi-VN" sz="2200" dirty="0">
              <a:solidFill>
                <a:schemeClr val="accent4">
                  <a:lumMod val="75000"/>
                </a:schemeClr>
              </a:solidFill>
              <a:latin typeface="UTM Avo"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3BFD419-8BE6-48E1-A262-F3ED466B6DF5}"/>
              </a:ext>
            </a:extLst>
          </p:cNvPr>
          <p:cNvPicPr>
            <a:picLocks noChangeAspect="1"/>
          </p:cNvPicPr>
          <p:nvPr/>
        </p:nvPicPr>
        <p:blipFill>
          <a:blip r:embed="rId3"/>
          <a:stretch>
            <a:fillRect/>
          </a:stretch>
        </p:blipFill>
        <p:spPr>
          <a:xfrm>
            <a:off x="106226" y="2303421"/>
            <a:ext cx="897918" cy="883997"/>
          </a:xfrm>
          <a:prstGeom prst="rect">
            <a:avLst/>
          </a:prstGeom>
        </p:spPr>
      </p:pic>
    </p:spTree>
    <p:extLst>
      <p:ext uri="{BB962C8B-B14F-4D97-AF65-F5344CB8AC3E}">
        <p14:creationId xmlns:p14="http://schemas.microsoft.com/office/powerpoint/2010/main" val="193851247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2024</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90600" y="4191000"/>
            <a:ext cx="1181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4</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Tìm</a:t>
            </a:r>
            <a:r>
              <a:rPr lang="en-US" altLang="vi-VN" sz="4000" b="1" dirty="0">
                <a:solidFill>
                  <a:srgbClr val="00B05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kiếm</a:t>
            </a:r>
            <a:r>
              <a:rPr lang="en-US" altLang="vi-VN" sz="4000" b="1" dirty="0">
                <a:solidFill>
                  <a:srgbClr val="00B05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thông</a:t>
            </a:r>
            <a:r>
              <a:rPr lang="en-US" altLang="vi-VN" sz="4000" b="1" dirty="0">
                <a:solidFill>
                  <a:srgbClr val="00B050"/>
                </a:solidFill>
                <a:latin typeface="Times New Roman" panose="02020603050405020304" pitchFamily="18" charset="0"/>
                <a:cs typeface="Times New Roman" panose="02020603050405020304" pitchFamily="18" charset="0"/>
              </a:rPr>
              <a:t> tin </a:t>
            </a:r>
            <a:r>
              <a:rPr lang="en-US" altLang="vi-VN" sz="4000" b="1" dirty="0" err="1">
                <a:solidFill>
                  <a:srgbClr val="00B050"/>
                </a:solidFill>
                <a:latin typeface="Times New Roman" panose="02020603050405020304" pitchFamily="18" charset="0"/>
                <a:cs typeface="Times New Roman" panose="02020603050405020304" pitchFamily="18" charset="0"/>
              </a:rPr>
              <a:t>trên</a:t>
            </a:r>
            <a:r>
              <a:rPr lang="en-US" altLang="vi-VN" sz="4000" b="1" dirty="0">
                <a:solidFill>
                  <a:srgbClr val="00B050"/>
                </a:solidFill>
                <a:latin typeface="Times New Roman" panose="02020603050405020304" pitchFamily="18" charset="0"/>
                <a:cs typeface="Times New Roman" panose="02020603050405020304" pitchFamily="18" charset="0"/>
              </a:rPr>
              <a:t> Internet </a:t>
            </a:r>
            <a:r>
              <a:rPr lang="en-US" altLang="en-US" sz="4000" b="1" dirty="0">
                <a:solidFill>
                  <a:srgbClr val="00B050"/>
                </a:solidFill>
                <a:latin typeface="Times New Roman" panose="02020603050405020304" pitchFamily="18" charset="0"/>
                <a:cs typeface="Times New Roman" panose="02020603050405020304" pitchFamily="18" charset="0"/>
              </a:rPr>
              <a:t>(</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6160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4</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Tìm</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kiếm</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thông</a:t>
            </a:r>
            <a:r>
              <a:rPr lang="en-US" altLang="vi-VN" sz="3200" b="1" dirty="0">
                <a:solidFill>
                  <a:srgbClr val="00B050"/>
                </a:solidFill>
                <a:latin typeface="Times New Roman" panose="02020603050405020304" pitchFamily="18" charset="0"/>
                <a:cs typeface="Times New Roman" panose="02020603050405020304" pitchFamily="18" charset="0"/>
              </a:rPr>
              <a:t> tin </a:t>
            </a:r>
            <a:r>
              <a:rPr lang="en-US" altLang="vi-VN" sz="3200" b="1" dirty="0" err="1">
                <a:solidFill>
                  <a:srgbClr val="00B050"/>
                </a:solidFill>
                <a:latin typeface="Times New Roman" panose="02020603050405020304" pitchFamily="18" charset="0"/>
                <a:cs typeface="Times New Roman" panose="02020603050405020304" pitchFamily="18" charset="0"/>
              </a:rPr>
              <a:t>trên</a:t>
            </a:r>
            <a:r>
              <a:rPr lang="en-US" altLang="vi-VN" sz="3200" b="1" dirty="0">
                <a:solidFill>
                  <a:srgbClr val="00B050"/>
                </a:solidFill>
                <a:latin typeface="Times New Roman" panose="02020603050405020304" pitchFamily="18" charset="0"/>
                <a:cs typeface="Times New Roman" panose="02020603050405020304" pitchFamily="18" charset="0"/>
              </a:rPr>
              <a:t> Internet </a:t>
            </a:r>
            <a:r>
              <a:rPr lang="en-US"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641425"/>
            <a:ext cx="8774693" cy="908626"/>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8617"/>
            <a:ext cx="8999747" cy="972583"/>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F4E61386-A64D-44E9-8E5A-A3A9A9B96BA4}"/>
              </a:ext>
            </a:extLst>
          </p:cNvPr>
          <p:cNvSpPr/>
          <p:nvPr/>
        </p:nvSpPr>
        <p:spPr>
          <a:xfrm>
            <a:off x="3938684" y="2868897"/>
            <a:ext cx="6881715" cy="769441"/>
          </a:xfrm>
          <a:prstGeom prst="rect">
            <a:avLst/>
          </a:prstGeom>
        </p:spPr>
        <p:txBody>
          <a:bodyPr wrap="square">
            <a:spAutoFit/>
          </a:bodyPr>
          <a:lstStyle/>
          <a:p>
            <a:r>
              <a:rPr lang="vi-VN" sz="2200" dirty="0">
                <a:solidFill>
                  <a:srgbClr val="403F41"/>
                </a:solidFill>
                <a:latin typeface="MyriadPro-Regular"/>
              </a:rPr>
              <a:t>Xác định được chủ đề (từ khoá) của thông tin cần tìm.</a:t>
            </a:r>
            <a:r>
              <a:rPr lang="vi-VN" sz="2200" dirty="0"/>
              <a:t> </a:t>
            </a:r>
            <a:br>
              <a:rPr lang="vi-VN" sz="2200" dirty="0"/>
            </a:br>
            <a:endParaRPr lang="en-US" sz="2200" dirty="0"/>
          </a:p>
        </p:txBody>
      </p:sp>
      <p:grpSp>
        <p:nvGrpSpPr>
          <p:cNvPr id="20" name="Group 19">
            <a:extLst>
              <a:ext uri="{FF2B5EF4-FFF2-40B4-BE49-F238E27FC236}">
                <a16:creationId xmlns:a16="http://schemas.microsoft.com/office/drawing/2014/main" id="{81A47690-D932-454C-95C2-AEDA7CC75DB6}"/>
              </a:ext>
            </a:extLst>
          </p:cNvPr>
          <p:cNvGrpSpPr/>
          <p:nvPr/>
        </p:nvGrpSpPr>
        <p:grpSpPr>
          <a:xfrm>
            <a:off x="2614224" y="3682245"/>
            <a:ext cx="8999747" cy="923659"/>
            <a:chOff x="3021825" y="2309513"/>
            <a:chExt cx="7755655" cy="716493"/>
          </a:xfrm>
        </p:grpSpPr>
        <p:sp>
          <p:nvSpPr>
            <p:cNvPr id="21" name="Oval 20">
              <a:extLst>
                <a:ext uri="{FF2B5EF4-FFF2-40B4-BE49-F238E27FC236}">
                  <a16:creationId xmlns:a16="http://schemas.microsoft.com/office/drawing/2014/main" id="{2EE6342E-4695-445F-9F8E-112BD303BDD4}"/>
                </a:ext>
              </a:extLst>
            </p:cNvPr>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Chevron 64">
              <a:extLst>
                <a:ext uri="{FF2B5EF4-FFF2-40B4-BE49-F238E27FC236}">
                  <a16:creationId xmlns:a16="http://schemas.microsoft.com/office/drawing/2014/main" id="{32364E41-D017-4955-BBAA-B0027399D3DD}"/>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utoShape 47">
              <a:extLst>
                <a:ext uri="{FF2B5EF4-FFF2-40B4-BE49-F238E27FC236}">
                  <a16:creationId xmlns:a16="http://schemas.microsoft.com/office/drawing/2014/main" id="{C691996A-7F02-413F-BB4E-4ECD2820CCB4}"/>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71778144-7116-470A-8552-CF5FD9A8735E}"/>
              </a:ext>
            </a:extLst>
          </p:cNvPr>
          <p:cNvSpPr/>
          <p:nvPr/>
        </p:nvSpPr>
        <p:spPr>
          <a:xfrm>
            <a:off x="3913753" y="3882311"/>
            <a:ext cx="6881715" cy="769441"/>
          </a:xfrm>
          <a:prstGeom prst="rect">
            <a:avLst/>
          </a:prstGeom>
        </p:spPr>
        <p:txBody>
          <a:bodyPr wrap="square">
            <a:spAutoFit/>
          </a:bodyPr>
          <a:lstStyle/>
          <a:p>
            <a:r>
              <a:rPr lang="en-US" sz="2200" dirty="0" err="1">
                <a:solidFill>
                  <a:srgbClr val="403F41"/>
                </a:solidFill>
                <a:latin typeface="MyriadPro-Regular"/>
              </a:rPr>
              <a:t>Biết</a:t>
            </a:r>
            <a:r>
              <a:rPr lang="en-US" sz="2200" dirty="0">
                <a:solidFill>
                  <a:srgbClr val="403F41"/>
                </a:solidFill>
                <a:latin typeface="MyriadPro-Regular"/>
              </a:rPr>
              <a:t> </a:t>
            </a:r>
            <a:r>
              <a:rPr lang="en-US" sz="2200" dirty="0" err="1">
                <a:solidFill>
                  <a:srgbClr val="403F41"/>
                </a:solidFill>
                <a:latin typeface="MyriadPro-Regular"/>
              </a:rPr>
              <a:t>cách</a:t>
            </a:r>
            <a:r>
              <a:rPr lang="en-US" sz="2200" dirty="0">
                <a:solidFill>
                  <a:srgbClr val="403F41"/>
                </a:solidFill>
                <a:latin typeface="MyriadPro-Regular"/>
              </a:rPr>
              <a:t> </a:t>
            </a:r>
            <a:r>
              <a:rPr lang="en-US" sz="2200" dirty="0" err="1">
                <a:solidFill>
                  <a:srgbClr val="403F41"/>
                </a:solidFill>
                <a:latin typeface="MyriadPro-Regular"/>
              </a:rPr>
              <a:t>dùng</a:t>
            </a:r>
            <a:r>
              <a:rPr lang="en-US" sz="2200" dirty="0">
                <a:solidFill>
                  <a:srgbClr val="403F41"/>
                </a:solidFill>
                <a:latin typeface="MyriadPro-Regular"/>
              </a:rPr>
              <a:t> </a:t>
            </a:r>
            <a:r>
              <a:rPr lang="en-US" sz="2200" dirty="0" err="1">
                <a:solidFill>
                  <a:srgbClr val="403F41"/>
                </a:solidFill>
                <a:latin typeface="MyriadPro-Regular"/>
              </a:rPr>
              <a:t>máy</a:t>
            </a:r>
            <a:r>
              <a:rPr lang="en-US" sz="2200" dirty="0">
                <a:solidFill>
                  <a:srgbClr val="403F41"/>
                </a:solidFill>
                <a:latin typeface="MyriadPro-Regular"/>
              </a:rPr>
              <a:t> </a:t>
            </a:r>
            <a:r>
              <a:rPr lang="en-US" sz="2200" dirty="0" err="1">
                <a:solidFill>
                  <a:srgbClr val="403F41"/>
                </a:solidFill>
                <a:latin typeface="MyriadPro-Regular"/>
              </a:rPr>
              <a:t>tìm</a:t>
            </a:r>
            <a:r>
              <a:rPr lang="en-US" sz="2200" dirty="0">
                <a:solidFill>
                  <a:srgbClr val="403F41"/>
                </a:solidFill>
                <a:latin typeface="MyriadPro-Regular"/>
              </a:rPr>
              <a:t> </a:t>
            </a:r>
            <a:r>
              <a:rPr lang="en-US" sz="2200" dirty="0" err="1">
                <a:solidFill>
                  <a:srgbClr val="403F41"/>
                </a:solidFill>
                <a:latin typeface="MyriadPro-Regular"/>
              </a:rPr>
              <a:t>kiếm</a:t>
            </a:r>
            <a:r>
              <a:rPr lang="en-US" sz="2200" dirty="0">
                <a:solidFill>
                  <a:srgbClr val="403F41"/>
                </a:solidFill>
                <a:latin typeface="MyriadPro-Regular"/>
              </a:rPr>
              <a:t> </a:t>
            </a:r>
            <a:r>
              <a:rPr lang="en-US" sz="2200" dirty="0" err="1">
                <a:solidFill>
                  <a:srgbClr val="403F41"/>
                </a:solidFill>
                <a:latin typeface="MyriadPro-Regular"/>
              </a:rPr>
              <a:t>để</a:t>
            </a:r>
            <a:r>
              <a:rPr lang="en-US" sz="2200" dirty="0">
                <a:solidFill>
                  <a:srgbClr val="403F41"/>
                </a:solidFill>
                <a:latin typeface="MyriadPro-Regular"/>
              </a:rPr>
              <a:t> </a:t>
            </a:r>
            <a:r>
              <a:rPr lang="en-US" sz="2200" dirty="0" err="1">
                <a:solidFill>
                  <a:srgbClr val="403F41"/>
                </a:solidFill>
                <a:latin typeface="MyriadPro-Regular"/>
              </a:rPr>
              <a:t>tìm</a:t>
            </a:r>
            <a:r>
              <a:rPr lang="en-US" sz="2200" dirty="0">
                <a:solidFill>
                  <a:srgbClr val="403F41"/>
                </a:solidFill>
                <a:latin typeface="MyriadPro-Regular"/>
              </a:rPr>
              <a:t> </a:t>
            </a:r>
            <a:r>
              <a:rPr lang="en-US" sz="2200" dirty="0" err="1">
                <a:solidFill>
                  <a:srgbClr val="403F41"/>
                </a:solidFill>
                <a:latin typeface="MyriadPro-Regular"/>
              </a:rPr>
              <a:t>thông</a:t>
            </a:r>
            <a:r>
              <a:rPr lang="en-US" sz="2200" dirty="0">
                <a:solidFill>
                  <a:srgbClr val="403F41"/>
                </a:solidFill>
                <a:latin typeface="MyriadPro-Regular"/>
              </a:rPr>
              <a:t> tin </a:t>
            </a:r>
            <a:r>
              <a:rPr lang="en-US" sz="2200" dirty="0" err="1">
                <a:solidFill>
                  <a:srgbClr val="403F41"/>
                </a:solidFill>
                <a:latin typeface="MyriadPro-Regular"/>
              </a:rPr>
              <a:t>theo</a:t>
            </a:r>
            <a:r>
              <a:rPr lang="en-US" sz="2200" dirty="0">
                <a:solidFill>
                  <a:srgbClr val="403F41"/>
                </a:solidFill>
                <a:latin typeface="MyriadPro-Regular"/>
              </a:rPr>
              <a:t> </a:t>
            </a:r>
            <a:r>
              <a:rPr lang="en-US" sz="2200" dirty="0" err="1">
                <a:solidFill>
                  <a:srgbClr val="403F41"/>
                </a:solidFill>
                <a:latin typeface="MyriadPro-Regular"/>
              </a:rPr>
              <a:t>từ</a:t>
            </a:r>
            <a:r>
              <a:rPr lang="en-US" sz="2200" dirty="0">
                <a:solidFill>
                  <a:srgbClr val="403F41"/>
                </a:solidFill>
                <a:latin typeface="MyriadPro-Regular"/>
              </a:rPr>
              <a:t> </a:t>
            </a:r>
            <a:r>
              <a:rPr lang="en-US" sz="2200" dirty="0" err="1">
                <a:solidFill>
                  <a:srgbClr val="403F41"/>
                </a:solidFill>
                <a:latin typeface="MyriadPro-Regular"/>
              </a:rPr>
              <a:t>khoá</a:t>
            </a:r>
            <a:r>
              <a:rPr lang="en-US" sz="2200" dirty="0"/>
              <a:t> </a:t>
            </a:r>
            <a:br>
              <a:rPr lang="en-US" sz="2200" dirty="0"/>
            </a:br>
            <a:endParaRPr lang="en-US" sz="2200" dirty="0"/>
          </a:p>
        </p:txBody>
      </p:sp>
      <p:sp>
        <p:nvSpPr>
          <p:cNvPr id="4" name="Rectangle 3">
            <a:extLst>
              <a:ext uri="{FF2B5EF4-FFF2-40B4-BE49-F238E27FC236}">
                <a16:creationId xmlns:a16="http://schemas.microsoft.com/office/drawing/2014/main" id="{1FA96383-3055-442F-9925-8A735F9AAEA1}"/>
              </a:ext>
            </a:extLst>
          </p:cNvPr>
          <p:cNvSpPr/>
          <p:nvPr/>
        </p:nvSpPr>
        <p:spPr>
          <a:xfrm>
            <a:off x="3892032" y="5060134"/>
            <a:ext cx="7863715" cy="769441"/>
          </a:xfrm>
          <a:prstGeom prst="rect">
            <a:avLst/>
          </a:prstGeom>
        </p:spPr>
        <p:txBody>
          <a:bodyPr wrap="square">
            <a:spAutoFit/>
          </a:bodyPr>
          <a:lstStyle/>
          <a:p>
            <a:r>
              <a:rPr lang="vi-VN" sz="2200" dirty="0">
                <a:solidFill>
                  <a:srgbClr val="403F41"/>
                </a:solidFill>
                <a:latin typeface="MyriadPro-Regular"/>
              </a:rPr>
              <a:t>Thực hiện được việc tìm kiếm thông tin trên Internet theo yêu cầu</a:t>
            </a:r>
            <a:r>
              <a:rPr lang="vi-VN" sz="2200" dirty="0"/>
              <a:t> </a:t>
            </a:r>
            <a:br>
              <a:rPr lang="vi-VN" sz="2200" dirty="0"/>
            </a:br>
            <a:endParaRPr lang="en-US" sz="2200" dirty="0"/>
          </a:p>
        </p:txBody>
      </p:sp>
      <p:sp>
        <p:nvSpPr>
          <p:cNvPr id="5" name="Rectangle 4">
            <a:extLst>
              <a:ext uri="{FF2B5EF4-FFF2-40B4-BE49-F238E27FC236}">
                <a16:creationId xmlns:a16="http://schemas.microsoft.com/office/drawing/2014/main" id="{A4444EC7-FBE2-4642-A4B9-9A8EA3462616}"/>
              </a:ext>
            </a:extLst>
          </p:cNvPr>
          <p:cNvSpPr/>
          <p:nvPr/>
        </p:nvSpPr>
        <p:spPr>
          <a:xfrm>
            <a:off x="4949598" y="2149372"/>
            <a:ext cx="6096000" cy="830997"/>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r>
              <a:rPr lang="en-US" sz="2400" b="1" dirty="0">
                <a:solidFill>
                  <a:srgbClr val="FF0000"/>
                </a:solidFill>
              </a:rPr>
              <a:t> </a:t>
            </a:r>
            <a:br>
              <a:rPr lang="en-US" sz="2400" b="1" dirty="0">
                <a:solidFill>
                  <a:srgbClr val="FF0000"/>
                </a:solidFill>
              </a:rPr>
            </a:br>
            <a:endParaRPr lang="en-US" sz="2400" b="1" dirty="0">
              <a:solidFill>
                <a:srgbClr val="FF0000"/>
              </a:solidFill>
            </a:endParaRPr>
          </a:p>
        </p:txBody>
      </p:sp>
    </p:spTree>
    <p:extLst>
      <p:ext uri="{BB962C8B-B14F-4D97-AF65-F5344CB8AC3E}">
        <p14:creationId xmlns:p14="http://schemas.microsoft.com/office/powerpoint/2010/main" val="282873962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arn(inVertical)">
                                      <p:cBhvr>
                                        <p:cTn id="18" dur="500"/>
                                        <p:tgtEl>
                                          <p:spTgt spid="6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9F94413D-611E-4D7F-8158-B802D9DCC6E3}"/>
              </a:ext>
            </a:extLst>
          </p:cNvPr>
          <p:cNvGrpSpPr/>
          <p:nvPr/>
        </p:nvGrpSpPr>
        <p:grpSpPr>
          <a:xfrm>
            <a:off x="0" y="2209800"/>
            <a:ext cx="2972614" cy="1387283"/>
            <a:chOff x="301091" y="301982"/>
            <a:chExt cx="4134561" cy="2508169"/>
          </a:xfrm>
        </p:grpSpPr>
        <p:pic>
          <p:nvPicPr>
            <p:cNvPr id="10" name="Picture 9">
              <a:extLst>
                <a:ext uri="{FF2B5EF4-FFF2-40B4-BE49-F238E27FC236}">
                  <a16:creationId xmlns:a16="http://schemas.microsoft.com/office/drawing/2014/main" id="{B26A3F29-3ACA-4BE7-9BE9-2DDC9093BC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1" name="Picture 10">
              <a:extLst>
                <a:ext uri="{FF2B5EF4-FFF2-40B4-BE49-F238E27FC236}">
                  <a16:creationId xmlns:a16="http://schemas.microsoft.com/office/drawing/2014/main" id="{45CFC8DA-6F22-45D0-9F63-3EE5C6E645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897F17EB-37CE-4AA7-919B-4E07B8487B92}"/>
              </a:ext>
            </a:extLst>
          </p:cNvPr>
          <p:cNvGrpSpPr/>
          <p:nvPr/>
        </p:nvGrpSpPr>
        <p:grpSpPr>
          <a:xfrm>
            <a:off x="3124200" y="2266604"/>
            <a:ext cx="8839200" cy="4612032"/>
            <a:chOff x="4728319" y="822324"/>
            <a:chExt cx="7463681" cy="5729304"/>
          </a:xfrm>
        </p:grpSpPr>
        <p:grpSp>
          <p:nvGrpSpPr>
            <p:cNvPr id="13" name="Group 12">
              <a:extLst>
                <a:ext uri="{FF2B5EF4-FFF2-40B4-BE49-F238E27FC236}">
                  <a16:creationId xmlns:a16="http://schemas.microsoft.com/office/drawing/2014/main" id="{B8E511E8-03C7-4607-A4EE-7180906757C3}"/>
                </a:ext>
              </a:extLst>
            </p:cNvPr>
            <p:cNvGrpSpPr/>
            <p:nvPr/>
          </p:nvGrpSpPr>
          <p:grpSpPr>
            <a:xfrm flipH="1">
              <a:off x="4728319" y="822324"/>
              <a:ext cx="7463681" cy="5729304"/>
              <a:chOff x="1768766" y="4553114"/>
              <a:chExt cx="7337296" cy="2236527"/>
            </a:xfrm>
          </p:grpSpPr>
          <p:sp>
            <p:nvSpPr>
              <p:cNvPr id="15" name="Speech Bubble: Rectangle with Corners Rounded 14">
                <a:extLst>
                  <a:ext uri="{FF2B5EF4-FFF2-40B4-BE49-F238E27FC236}">
                    <a16:creationId xmlns:a16="http://schemas.microsoft.com/office/drawing/2014/main" id="{1E2AE98D-57B0-46D5-9995-97B7A4E074B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113709C2-428B-4DAF-A8E4-82BADA4512BD}"/>
                  </a:ext>
                </a:extLst>
              </p:cNvPr>
              <p:cNvSpPr/>
              <p:nvPr/>
            </p:nvSpPr>
            <p:spPr>
              <a:xfrm>
                <a:off x="1893500" y="4553114"/>
                <a:ext cx="7212562"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1E37E3C0-B986-4AE8-A699-80C24A88639E}"/>
                </a:ext>
              </a:extLst>
            </p:cNvPr>
            <p:cNvSpPr/>
            <p:nvPr/>
          </p:nvSpPr>
          <p:spPr>
            <a:xfrm>
              <a:off x="5082190" y="1055013"/>
              <a:ext cx="6734644" cy="4961924"/>
            </a:xfrm>
            <a:prstGeom prst="rect">
              <a:avLst/>
            </a:prstGeom>
          </p:spPr>
          <p:txBody>
            <a:bodyPr wrap="square">
              <a:spAutoFit/>
            </a:bodyPr>
            <a:lstStyle/>
            <a:p>
              <a:pPr indent="342900" defTabSz="342900">
                <a:lnSpc>
                  <a:spcPct val="150000"/>
                </a:lnSpc>
              </a:pPr>
              <a:r>
                <a:rPr lang="vi-VN" sz="1900" b="1" dirty="0">
                  <a:latin typeface="UTM Avo" panose="02040603050506020204" pitchFamily="18" charset="0"/>
                  <a:cs typeface="Times New Roman" panose="02020603050405020304" pitchFamily="18" charset="0"/>
                </a:rPr>
                <a:t>Khoa: </a:t>
              </a:r>
              <a:r>
                <a:rPr lang="vi-VN" sz="1900" dirty="0">
                  <a:latin typeface="UTM Avo" panose="02040603050506020204" pitchFamily="18" charset="0"/>
                  <a:cs typeface="Times New Roman" panose="02020603050405020304" pitchFamily="18" charset="0"/>
                </a:rPr>
                <a:t>Hôm qua bố tớ vừa dạy cho tớ cách tìm kiếm thông tin trên Internet đấy. Chúng ta có thể tìm kiếm thông tin về các đời vua Hùng để hoàn thành bài tập nhóm môn Lịch sử và Địa lí.</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Minh:</a:t>
              </a:r>
              <a:r>
                <a:rPr lang="vi-VN" sz="1900" dirty="0">
                  <a:latin typeface="UTM Avo" panose="02040603050506020204" pitchFamily="18" charset="0"/>
                  <a:cs typeface="Times New Roman" panose="02020603050405020304" pitchFamily="18" charset="0"/>
                </a:rPr>
                <a:t>Hay đấy! Cậu hướng dẫn cho tớ cách tìm kiếm thông tin được không?</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Khoa: </a:t>
              </a:r>
              <a:r>
                <a:rPr lang="vi-VN" sz="1900" dirty="0">
                  <a:latin typeface="UTM Avo" panose="02040603050506020204" pitchFamily="18" charset="0"/>
                  <a:cs typeface="Times New Roman" panose="02020603050405020304" pitchFamily="18" charset="0"/>
                </a:rPr>
                <a:t>Trước tiên, cậu phải xác định được chủ đề mình định tìm kiếm, từ đó tìm các từ hoặc cụm từ liên quan đến thông tin tìm kiếm.</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Câu hỏi: </a:t>
              </a:r>
              <a:r>
                <a:rPr lang="vi-VN" sz="1900" dirty="0">
                  <a:latin typeface="UTM Avo" panose="02040603050506020204" pitchFamily="18" charset="0"/>
                  <a:cs typeface="Times New Roman" panose="02020603050405020304" pitchFamily="18" charset="0"/>
                </a:rPr>
                <a:t>Theo em, bạn Khoa và bạn Minh đang cần tìm thông tin theo chủ đề gì? Với chủ đề đó, em hãy đưa ra các từ hoặc cụm từ gợi ý để các bạn tìm kiếm thông tin.</a:t>
              </a:r>
            </a:p>
          </p:txBody>
        </p:sp>
      </p:grpSp>
      <p:pic>
        <p:nvPicPr>
          <p:cNvPr id="17" name="Picture 16">
            <a:extLst>
              <a:ext uri="{FF2B5EF4-FFF2-40B4-BE49-F238E27FC236}">
                <a16:creationId xmlns:a16="http://schemas.microsoft.com/office/drawing/2014/main" id="{272DF5FF-CE74-4DAE-83BE-FDEF4C19D1C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184102" y="3716880"/>
            <a:ext cx="1521377" cy="2991182"/>
          </a:xfrm>
          <a:prstGeom prst="rect">
            <a:avLst/>
          </a:prstGeom>
        </p:spPr>
      </p:pic>
      <p:sp>
        <p:nvSpPr>
          <p:cNvPr id="18" name="Rectangle 17">
            <a:extLst>
              <a:ext uri="{FF2B5EF4-FFF2-40B4-BE49-F238E27FC236}">
                <a16:creationId xmlns:a16="http://schemas.microsoft.com/office/drawing/2014/main" id="{960D0BDE-ACA9-472A-B81E-0818DC164102}"/>
              </a:ext>
            </a:extLst>
          </p:cNvPr>
          <p:cNvSpPr/>
          <p:nvPr/>
        </p:nvSpPr>
        <p:spPr>
          <a:xfrm>
            <a:off x="587167" y="2571335"/>
            <a:ext cx="2385447" cy="671851"/>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KHỞI ĐỘNG</a:t>
            </a:r>
            <a:endParaRPr lang="vi-VN" sz="2800" b="1" dirty="0">
              <a:solidFill>
                <a:srgbClr val="0998D7"/>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8B8AF73-5C3D-4C5E-89FB-ACCFA4EE6E2B}"/>
              </a:ext>
            </a:extLst>
          </p:cNvPr>
          <p:cNvSpPr/>
          <p:nvPr/>
        </p:nvSpPr>
        <p:spPr>
          <a:xfrm>
            <a:off x="3391335" y="2365847"/>
            <a:ext cx="7686458" cy="1765483"/>
          </a:xfrm>
          <a:prstGeom prst="rect">
            <a:avLst/>
          </a:prstGeom>
        </p:spPr>
        <p:txBody>
          <a:bodyPr wrap="square">
            <a:spAutoFit/>
          </a:bodyPr>
          <a:lstStyle/>
          <a:p>
            <a:pPr>
              <a:lnSpc>
                <a:spcPct val="107000"/>
              </a:lnSpc>
              <a:spcAft>
                <a:spcPts val="800"/>
              </a:spcAf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Khoa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và</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Minh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đang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cần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tìm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thông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tin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theo</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chủ</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đề</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đời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vua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Hùng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môn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Lịch</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sử</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và</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Địa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lí</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từ</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hoặc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cụm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từ</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gợi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ý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để</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tìm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kiếm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thông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tin:</a:t>
            </a:r>
            <a:endParaRPr lang="en-US" sz="1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đời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vua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Hùng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Vua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Hùng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602548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18"/>
                                        </p:tgtEl>
                                        <p:attrNameLst>
                                          <p:attrName>ppt_x</p:attrName>
                                          <p:attrName>ppt_y</p:attrName>
                                        </p:attrNameLst>
                                      </p:cBhvr>
                                      <p:rCtr x="0" y="-3611"/>
                                    </p:animMotion>
                                    <p:animRot by="1500000">
                                      <p:cBhvr>
                                        <p:cTn id="14" dur="125" fill="hold">
                                          <p:stCondLst>
                                            <p:cond delay="0"/>
                                          </p:stCondLst>
                                        </p:cTn>
                                        <p:tgtEl>
                                          <p:spTgt spid="18"/>
                                        </p:tgtEl>
                                        <p:attrNameLst>
                                          <p:attrName>r</p:attrName>
                                        </p:attrNameLst>
                                      </p:cBhvr>
                                    </p:animRot>
                                    <p:animRot by="-1500000">
                                      <p:cBhvr>
                                        <p:cTn id="15" dur="125" fill="hold">
                                          <p:stCondLst>
                                            <p:cond delay="125"/>
                                          </p:stCondLst>
                                        </p:cTn>
                                        <p:tgtEl>
                                          <p:spTgt spid="18"/>
                                        </p:tgtEl>
                                        <p:attrNameLst>
                                          <p:attrName>r</p:attrName>
                                        </p:attrNameLst>
                                      </p:cBhvr>
                                    </p:animRot>
                                    <p:animRot by="-1500000">
                                      <p:cBhvr>
                                        <p:cTn id="16" dur="125" fill="hold">
                                          <p:stCondLst>
                                            <p:cond delay="250"/>
                                          </p:stCondLst>
                                        </p:cTn>
                                        <p:tgtEl>
                                          <p:spTgt spid="18"/>
                                        </p:tgtEl>
                                        <p:attrNameLst>
                                          <p:attrName>r</p:attrName>
                                        </p:attrNameLst>
                                      </p:cBhvr>
                                    </p:animRot>
                                    <p:animRot by="1500000">
                                      <p:cBhvr>
                                        <p:cTn id="17" dur="125" fill="hold">
                                          <p:stCondLst>
                                            <p:cond delay="375"/>
                                          </p:stCondLst>
                                        </p:cTn>
                                        <p:tgtEl>
                                          <p:spTgt spid="1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44B367D-F8EE-411A-924D-20F4BA2C9D51}"/>
              </a:ext>
            </a:extLst>
          </p:cNvPr>
          <p:cNvSpPr/>
          <p:nvPr/>
        </p:nvSpPr>
        <p:spPr>
          <a:xfrm>
            <a:off x="25400" y="2023445"/>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1. </a:t>
            </a:r>
            <a:r>
              <a:rPr lang="vi-VN" sz="2800" b="1" dirty="0">
                <a:solidFill>
                  <a:srgbClr val="F03C69"/>
                </a:solidFill>
                <a:latin typeface="SVN-SAF" panose="02040603050506020204" pitchFamily="18" charset="0"/>
                <a:cs typeface="Times New Roman" panose="02020603050405020304" pitchFamily="18" charset="0"/>
              </a:rPr>
              <a:t>T</a:t>
            </a:r>
            <a:r>
              <a:rPr lang="en-US" sz="2800" b="1" dirty="0" err="1">
                <a:solidFill>
                  <a:srgbClr val="F03C69"/>
                </a:solidFill>
                <a:latin typeface="SVN-SAF" panose="02040603050506020204" pitchFamily="18" charset="0"/>
                <a:cs typeface="Times New Roman" panose="02020603050405020304" pitchFamily="18" charset="0"/>
              </a:rPr>
              <a:t>ìm</a:t>
            </a:r>
            <a:r>
              <a:rPr lang="en-US" sz="2800" b="1" dirty="0">
                <a:solidFill>
                  <a:srgbClr val="F03C69"/>
                </a:solidFill>
                <a:latin typeface="SVN-SAF" panose="02040603050506020204" pitchFamily="18" charset="0"/>
                <a:cs typeface="Times New Roman" panose="02020603050405020304" pitchFamily="18" charset="0"/>
              </a:rPr>
              <a:t> </a:t>
            </a:r>
            <a:r>
              <a:rPr lang="en-US" sz="2800" b="1" dirty="0" err="1">
                <a:solidFill>
                  <a:srgbClr val="F03C69"/>
                </a:solidFill>
                <a:latin typeface="SVN-SAF" panose="02040603050506020204" pitchFamily="18" charset="0"/>
                <a:cs typeface="Times New Roman" panose="02020603050405020304" pitchFamily="18" charset="0"/>
              </a:rPr>
              <a:t>kiếm</a:t>
            </a:r>
            <a:r>
              <a:rPr lang="vi-VN" sz="2800" b="1" dirty="0">
                <a:solidFill>
                  <a:srgbClr val="F03C69"/>
                </a:solidFill>
                <a:latin typeface="SVN-SAF" panose="02040603050506020204" pitchFamily="18" charset="0"/>
                <a:cs typeface="Times New Roman" panose="02020603050405020304" pitchFamily="18" charset="0"/>
              </a:rPr>
              <a:t> thông tin trên Internet</a:t>
            </a:r>
            <a:endParaRPr lang="vi-VN" sz="2800" b="1" dirty="0">
              <a:solidFill>
                <a:srgbClr val="F03C69"/>
              </a:solidFill>
              <a:cs typeface="Times New Roman" panose="02020603050405020304" pitchFamily="18" charset="0"/>
            </a:endParaRPr>
          </a:p>
        </p:txBody>
      </p:sp>
      <p:grpSp>
        <p:nvGrpSpPr>
          <p:cNvPr id="9" name="Group 8">
            <a:extLst>
              <a:ext uri="{FF2B5EF4-FFF2-40B4-BE49-F238E27FC236}">
                <a16:creationId xmlns:a16="http://schemas.microsoft.com/office/drawing/2014/main" id="{A191B60F-B9C5-427A-8B99-72533EB345D0}"/>
              </a:ext>
            </a:extLst>
          </p:cNvPr>
          <p:cNvGrpSpPr/>
          <p:nvPr/>
        </p:nvGrpSpPr>
        <p:grpSpPr>
          <a:xfrm>
            <a:off x="152400" y="2514600"/>
            <a:ext cx="11887200" cy="5364629"/>
            <a:chOff x="512219" y="900102"/>
            <a:chExt cx="10962947" cy="5364629"/>
          </a:xfrm>
        </p:grpSpPr>
        <p:sp>
          <p:nvSpPr>
            <p:cNvPr id="10" name="Rectangle 9">
              <a:extLst>
                <a:ext uri="{FF2B5EF4-FFF2-40B4-BE49-F238E27FC236}">
                  <a16:creationId xmlns:a16="http://schemas.microsoft.com/office/drawing/2014/main" id="{F8707202-32FB-4746-9792-F48219A9D34F}"/>
                </a:ext>
              </a:extLst>
            </p:cNvPr>
            <p:cNvSpPr/>
            <p:nvPr/>
          </p:nvSpPr>
          <p:spPr>
            <a:xfrm>
              <a:off x="3379791" y="1086631"/>
              <a:ext cx="7173355" cy="671851"/>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kiếm thông tin trên Internet</a:t>
              </a:r>
            </a:p>
          </p:txBody>
        </p:sp>
        <p:sp>
          <p:nvSpPr>
            <p:cNvPr id="11" name="Rectangle: Rounded Corners 10">
              <a:extLst>
                <a:ext uri="{FF2B5EF4-FFF2-40B4-BE49-F238E27FC236}">
                  <a16:creationId xmlns:a16="http://schemas.microsoft.com/office/drawing/2014/main" id="{A6F2A8EE-2DE2-4BA5-842C-EA21C09F9452}"/>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B7B350-E35E-4FCA-8BA6-D2F3AC2593B3}"/>
                </a:ext>
              </a:extLst>
            </p:cNvPr>
            <p:cNvSpPr/>
            <p:nvPr/>
          </p:nvSpPr>
          <p:spPr>
            <a:xfrm>
              <a:off x="850194" y="1807237"/>
              <a:ext cx="10307782" cy="589072"/>
            </a:xfrm>
            <a:prstGeom prst="rect">
              <a:avLst/>
            </a:prstGeom>
          </p:spPr>
          <p:txBody>
            <a:bodyPr wrap="square">
              <a:spAutoFit/>
            </a:bodyPr>
            <a:lstStyle/>
            <a:p>
              <a:pPr defTabSz="342900">
                <a:lnSpc>
                  <a:spcPct val="150000"/>
                </a:lnSpc>
              </a:pPr>
              <a:r>
                <a:rPr lang="vi-VN" sz="2400" b="1">
                  <a:latin typeface="UTM Avo" panose="02040603050506020204" pitchFamily="18" charset="0"/>
                  <a:cs typeface="Times New Roman" panose="02020603050405020304" pitchFamily="18" charset="0"/>
                </a:rPr>
                <a:t>Minh:</a:t>
              </a:r>
              <a:r>
                <a:rPr lang="vi-VN" sz="2400">
                  <a:latin typeface="UTM Avo" panose="02040603050506020204" pitchFamily="18" charset="0"/>
                  <a:cs typeface="Times New Roman" panose="02020603050405020304" pitchFamily="18" charset="0"/>
                </a:rPr>
                <a:t>Sau khi xác định từ hoặc cụm từ tìm kiếm chúng ta phải làm gì tiếp theo?</a:t>
              </a:r>
            </a:p>
          </p:txBody>
        </p:sp>
        <p:grpSp>
          <p:nvGrpSpPr>
            <p:cNvPr id="13" name="Group 12">
              <a:extLst>
                <a:ext uri="{FF2B5EF4-FFF2-40B4-BE49-F238E27FC236}">
                  <a16:creationId xmlns:a16="http://schemas.microsoft.com/office/drawing/2014/main" id="{114EFA50-F9B0-44DE-B7E2-EF1143E786FC}"/>
                </a:ext>
              </a:extLst>
            </p:cNvPr>
            <p:cNvGrpSpPr/>
            <p:nvPr/>
          </p:nvGrpSpPr>
          <p:grpSpPr>
            <a:xfrm>
              <a:off x="522612" y="900102"/>
              <a:ext cx="2898644" cy="880803"/>
              <a:chOff x="522612" y="900102"/>
              <a:chExt cx="2898644" cy="880803"/>
            </a:xfrm>
          </p:grpSpPr>
          <p:grpSp>
            <p:nvGrpSpPr>
              <p:cNvPr id="14" name="Group 13">
                <a:extLst>
                  <a:ext uri="{FF2B5EF4-FFF2-40B4-BE49-F238E27FC236}">
                    <a16:creationId xmlns:a16="http://schemas.microsoft.com/office/drawing/2014/main" id="{20022028-3A57-4219-AD7F-C101F1CD0DF2}"/>
                  </a:ext>
                </a:extLst>
              </p:cNvPr>
              <p:cNvGrpSpPr/>
              <p:nvPr/>
            </p:nvGrpSpPr>
            <p:grpSpPr>
              <a:xfrm>
                <a:off x="522612" y="1095583"/>
                <a:ext cx="2372989" cy="661656"/>
                <a:chOff x="5906375" y="1404722"/>
                <a:chExt cx="2372989" cy="661656"/>
              </a:xfrm>
            </p:grpSpPr>
            <p:sp>
              <p:nvSpPr>
                <p:cNvPr id="19" name="Rectangle: Top Corners Rounded 18">
                  <a:extLst>
                    <a:ext uri="{FF2B5EF4-FFF2-40B4-BE49-F238E27FC236}">
                      <a16:creationId xmlns:a16="http://schemas.microsoft.com/office/drawing/2014/main" id="{FA3A4F40-F22A-45BE-8A80-8F1C87BF0CBD}"/>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0" name="Rectangle 19">
                  <a:extLst>
                    <a:ext uri="{FF2B5EF4-FFF2-40B4-BE49-F238E27FC236}">
                      <a16:creationId xmlns:a16="http://schemas.microsoft.com/office/drawing/2014/main" id="{7EC73A27-A08E-4736-ACDB-12C0C8434792}"/>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ADF83135-AC28-4F72-ACC4-80934394D00D}"/>
                  </a:ext>
                </a:extLst>
              </p:cNvPr>
              <p:cNvGrpSpPr/>
              <p:nvPr/>
            </p:nvGrpSpPr>
            <p:grpSpPr>
              <a:xfrm rot="20419193">
                <a:off x="2468303" y="900102"/>
                <a:ext cx="952953" cy="880803"/>
                <a:chOff x="8974078" y="279854"/>
                <a:chExt cx="3397172" cy="3224225"/>
              </a:xfrm>
            </p:grpSpPr>
            <p:pic>
              <p:nvPicPr>
                <p:cNvPr id="17" name="Picture 5">
                  <a:extLst>
                    <a:ext uri="{FF2B5EF4-FFF2-40B4-BE49-F238E27FC236}">
                      <a16:creationId xmlns:a16="http://schemas.microsoft.com/office/drawing/2014/main" id="{2E404C2C-9D0B-4011-AEA3-FA5E5DEEFF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18" name="Picture 6">
                  <a:extLst>
                    <a:ext uri="{FF2B5EF4-FFF2-40B4-BE49-F238E27FC236}">
                      <a16:creationId xmlns:a16="http://schemas.microsoft.com/office/drawing/2014/main" id="{8C6BCFC8-76BF-4956-9308-71F3C90718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64793" y="565916"/>
                  <a:ext cx="2916628" cy="2768146"/>
                </a:xfrm>
                <a:prstGeom prst="rect">
                  <a:avLst/>
                </a:prstGeom>
              </p:spPr>
            </p:pic>
          </p:grpSp>
          <p:sp>
            <p:nvSpPr>
              <p:cNvPr id="16" name="Rectangle 15">
                <a:extLst>
                  <a:ext uri="{FF2B5EF4-FFF2-40B4-BE49-F238E27FC236}">
                    <a16:creationId xmlns:a16="http://schemas.microsoft.com/office/drawing/2014/main" id="{36414F19-A52A-4CB6-84A0-D0306B310D19}"/>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1" name="Rectangle 20">
            <a:extLst>
              <a:ext uri="{FF2B5EF4-FFF2-40B4-BE49-F238E27FC236}">
                <a16:creationId xmlns:a16="http://schemas.microsoft.com/office/drawing/2014/main" id="{80417704-06D5-4CFA-946E-05B67324D46F}"/>
              </a:ext>
            </a:extLst>
          </p:cNvPr>
          <p:cNvSpPr/>
          <p:nvPr/>
        </p:nvSpPr>
        <p:spPr>
          <a:xfrm>
            <a:off x="304800" y="4052937"/>
            <a:ext cx="11582400" cy="2251065"/>
          </a:xfrm>
          <a:prstGeom prst="rect">
            <a:avLst/>
          </a:prstGeom>
        </p:spPr>
        <p:txBody>
          <a:bodyPr wrap="square">
            <a:spAutoFit/>
          </a:bodyPr>
          <a:lstStyle/>
          <a:p>
            <a:pPr defTabSz="342900">
              <a:lnSpc>
                <a:spcPct val="150000"/>
              </a:lnSpc>
            </a:pPr>
            <a:r>
              <a:rPr lang="vi-VN" sz="2400" b="1" dirty="0">
                <a:latin typeface="UTM Avo" panose="02040603050506020204" pitchFamily="18" charset="0"/>
                <a:cs typeface="Times New Roman" panose="02020603050405020304" pitchFamily="18" charset="0"/>
              </a:rPr>
              <a:t>Khoa:</a:t>
            </a:r>
            <a:r>
              <a:rPr lang="vi-VN" sz="2400" dirty="0">
                <a:latin typeface="UTM Avo" panose="02040603050506020204" pitchFamily="18" charset="0"/>
                <a:cs typeface="Times New Roman" panose="02020603050405020304" pitchFamily="18" charset="0"/>
              </a:rPr>
              <a:t>Cậu  truy  cập  vào  trang  web  tìm  kiếm  bằng  cách  nháy  đúp chuột vào  biểu  tượng </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trên  màn  hình  nền,  gõ </a:t>
            </a:r>
            <a:r>
              <a:rPr lang="vi-VN" sz="2400" dirty="0">
                <a:solidFill>
                  <a:schemeClr val="accent4">
                    <a:lumMod val="75000"/>
                  </a:schemeClr>
                </a:solidFill>
                <a:latin typeface="UTM Avo" panose="02040603050506020204" pitchFamily="18" charset="0"/>
                <a:cs typeface="Times New Roman" panose="02020603050405020304" pitchFamily="18" charset="0"/>
              </a:rPr>
              <a:t>google.com  </a:t>
            </a:r>
            <a:r>
              <a:rPr lang="vi-VN" sz="2400" dirty="0">
                <a:latin typeface="UTM Avo" panose="02040603050506020204" pitchFamily="18" charset="0"/>
                <a:cs typeface="Times New Roman" panose="02020603050405020304" pitchFamily="18" charset="0"/>
              </a:rPr>
              <a:t>vào thanh địa chỉ. Sau đó gõ cụm từ đã xác định ở trên vào ô tìm kiếm trên trang Google rồi nhấn phím Enter. Ví dụ, tớ xác định cụm từ tìm kiếm là </a:t>
            </a:r>
            <a:r>
              <a:rPr lang="vi-VN" sz="2400" dirty="0">
                <a:solidFill>
                  <a:schemeClr val="accent4">
                    <a:lumMod val="75000"/>
                  </a:schemeClr>
                </a:solidFill>
                <a:latin typeface="UTM Avo" panose="02040603050506020204" pitchFamily="18" charset="0"/>
                <a:cs typeface="Times New Roman" panose="02020603050405020304" pitchFamily="18" charset="0"/>
              </a:rPr>
              <a:t>Các đời vua Hùng</a:t>
            </a:r>
            <a:r>
              <a:rPr lang="vi-VN" sz="2400" dirty="0">
                <a:latin typeface="UTM Avo" panose="02040603050506020204" pitchFamily="18" charset="0"/>
                <a:cs typeface="Times New Roman" panose="02020603050405020304" pitchFamily="18" charset="0"/>
              </a:rPr>
              <a:t>, tớ sẽ thực hiện như sau:</a:t>
            </a:r>
          </a:p>
        </p:txBody>
      </p:sp>
      <p:pic>
        <p:nvPicPr>
          <p:cNvPr id="22" name="Picture 21" descr="A picture containing graphical user interface&#10;&#10;Description automatically generated">
            <a:extLst>
              <a:ext uri="{FF2B5EF4-FFF2-40B4-BE49-F238E27FC236}">
                <a16:creationId xmlns:a16="http://schemas.microsoft.com/office/drawing/2014/main" id="{9B2D95AD-BEDE-4B48-BD67-5EA483F2BD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080" y="4540994"/>
            <a:ext cx="760532" cy="716587"/>
          </a:xfrm>
          <a:prstGeom prst="rect">
            <a:avLst/>
          </a:prstGeom>
        </p:spPr>
      </p:pic>
    </p:spTree>
    <p:extLst>
      <p:ext uri="{BB962C8B-B14F-4D97-AF65-F5344CB8AC3E}">
        <p14:creationId xmlns:p14="http://schemas.microsoft.com/office/powerpoint/2010/main" val="28484385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70C06D-A2EE-4078-995E-C4FD6181DBF4}"/>
              </a:ext>
            </a:extLst>
          </p:cNvPr>
          <p:cNvSpPr/>
          <p:nvPr/>
        </p:nvSpPr>
        <p:spPr>
          <a:xfrm>
            <a:off x="457200" y="5175626"/>
            <a:ext cx="5867400" cy="1260345"/>
          </a:xfrm>
          <a:prstGeom prst="rect">
            <a:avLst/>
          </a:prstGeom>
        </p:spPr>
        <p:txBody>
          <a:bodyPr wrap="square">
            <a:spAutoFit/>
          </a:bodyPr>
          <a:lstStyle/>
          <a:p>
            <a:pPr indent="342900" algn="just" defTabSz="342900">
              <a:lnSpc>
                <a:spcPct val="130000"/>
              </a:lnSpc>
            </a:pPr>
            <a:r>
              <a:rPr lang="vi-VN" sz="2000" b="1" dirty="0">
                <a:latin typeface="UTM Avo" panose="02040603050506020204" pitchFamily="18" charset="0"/>
                <a:cs typeface="Times New Roman" panose="02020603050405020304" pitchFamily="18" charset="0"/>
              </a:rPr>
              <a:t>Câu hỏi: </a:t>
            </a:r>
            <a:r>
              <a:rPr lang="vi-VN" sz="2000" dirty="0">
                <a:latin typeface="UTM Avo" panose="02040603050506020204" pitchFamily="18" charset="0"/>
                <a:cs typeface="Times New Roman" panose="02020603050405020304" pitchFamily="18" charset="0"/>
              </a:rPr>
              <a:t>Bạn Khoa đã chỉ cho bạn Minh tìm thông tin trên Internet bằng cách truy cập vào trang</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web nào? Em hãy nhận xét kết quả tìm kiếm.</a:t>
            </a:r>
          </a:p>
        </p:txBody>
      </p:sp>
      <p:pic>
        <p:nvPicPr>
          <p:cNvPr id="9" name="Picture 8" descr="Graphical user interface, text, application&#10;&#10;Description automatically generated">
            <a:extLst>
              <a:ext uri="{FF2B5EF4-FFF2-40B4-BE49-F238E27FC236}">
                <a16:creationId xmlns:a16="http://schemas.microsoft.com/office/drawing/2014/main" id="{402FB051-9DAB-4F2D-A876-CC6EC7F81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51926"/>
            <a:ext cx="8588478" cy="3066609"/>
          </a:xfrm>
          <a:prstGeom prst="rect">
            <a:avLst/>
          </a:prstGeom>
        </p:spPr>
      </p:pic>
      <p:sp>
        <p:nvSpPr>
          <p:cNvPr id="2" name="Rectangle 1">
            <a:extLst>
              <a:ext uri="{FF2B5EF4-FFF2-40B4-BE49-F238E27FC236}">
                <a16:creationId xmlns:a16="http://schemas.microsoft.com/office/drawing/2014/main" id="{E25C8258-289E-4FDC-ACB6-C41896C39686}"/>
              </a:ext>
            </a:extLst>
          </p:cNvPr>
          <p:cNvSpPr/>
          <p:nvPr/>
        </p:nvSpPr>
        <p:spPr>
          <a:xfrm>
            <a:off x="6807200" y="5063562"/>
            <a:ext cx="5046149" cy="1560299"/>
          </a:xfrm>
          <a:prstGeom prst="rect">
            <a:avLst/>
          </a:prstGeom>
        </p:spPr>
        <p:txBody>
          <a:bodyPr wrap="square">
            <a:spAutoFit/>
          </a:bodyPr>
          <a:lstStyle/>
          <a:p>
            <a:pPr marL="342900" lvl="0" indent="-342900" algn="just">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Khoa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đã</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chỉ</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cho</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Minh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tìm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thông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tin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trên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Internet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bằng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truy</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cập</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vào</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trang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web google.com</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Kết</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quả</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tìm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kiếm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cho</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kết</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quả</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liên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quan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đến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vua</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Hùng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312569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C8AF455-6330-4147-8E68-F4C15F36344E}"/>
              </a:ext>
            </a:extLst>
          </p:cNvPr>
          <p:cNvSpPr/>
          <p:nvPr/>
        </p:nvSpPr>
        <p:spPr>
          <a:xfrm>
            <a:off x="880403" y="2235804"/>
            <a:ext cx="11235397" cy="967957"/>
          </a:xfrm>
          <a:prstGeom prst="rect">
            <a:avLst/>
          </a:prstGeom>
        </p:spPr>
        <p:txBody>
          <a:bodyPr wrap="square">
            <a:spAutoFit/>
          </a:bodyPr>
          <a:lstStyle/>
          <a:p>
            <a:pPr defTabSz="342900">
              <a:lnSpc>
                <a:spcPct val="150000"/>
              </a:lnSpc>
            </a:pPr>
            <a:r>
              <a:rPr lang="en-US" sz="2000" dirty="0">
                <a:latin typeface="UTM Avo" panose="02040603050506020204" pitchFamily="18" charset="0"/>
                <a:cs typeface="Times New Roman" panose="02020603050405020304" pitchFamily="18" charset="0"/>
              </a:rPr>
              <a:t>Ở </a:t>
            </a:r>
            <a:r>
              <a:rPr lang="en-US" sz="2000" dirty="0" err="1">
                <a:latin typeface="UTM Avo" panose="02040603050506020204" pitchFamily="18" charset="0"/>
                <a:cs typeface="Times New Roman" panose="02020603050405020304" pitchFamily="18" charset="0"/>
              </a:rPr>
              <a:t>Hoạt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động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cụm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Các</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đời</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vua</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Hùng</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từ</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khoá</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khoá</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hoặc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cụm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hiện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nội</a:t>
            </a:r>
            <a:r>
              <a:rPr lang="en-US" sz="2000" dirty="0">
                <a:latin typeface="UTM Avo" panose="02040603050506020204" pitchFamily="18" charset="0"/>
                <a:cs typeface="Times New Roman" panose="02020603050405020304" pitchFamily="18" charset="0"/>
              </a:rPr>
              <a:t> dung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chúng</a:t>
            </a:r>
            <a:r>
              <a:rPr lang="en-US" sz="2000" dirty="0">
                <a:latin typeface="UTM Avo" panose="02040603050506020204" pitchFamily="18" charset="0"/>
                <a:cs typeface="Times New Roman" panose="02020603050405020304" pitchFamily="18" charset="0"/>
              </a:rPr>
              <a:t> ta </a:t>
            </a:r>
            <a:r>
              <a:rPr lang="en-US" sz="2000" dirty="0" err="1">
                <a:latin typeface="UTM Avo" panose="02040603050506020204" pitchFamily="18" charset="0"/>
                <a:cs typeface="Times New Roman" panose="02020603050405020304" pitchFamily="18" charset="0"/>
              </a:rPr>
              <a:t>muốn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tìm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kiếm</a:t>
            </a:r>
            <a:r>
              <a:rPr lang="en-US" sz="2000" dirty="0">
                <a:latin typeface="UTM Avo" panose="02040603050506020204" pitchFamily="18" charset="0"/>
                <a:cs typeface="Times New Roman" panose="02020603050405020304" pitchFamily="18" charset="0"/>
              </a:rPr>
              <a:t>. </a:t>
            </a:r>
            <a:endParaRPr lang="vi-VN" sz="20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CEA2CB3-6BC0-4647-A2C4-451953472BE9}"/>
              </a:ext>
            </a:extLst>
          </p:cNvPr>
          <p:cNvSpPr/>
          <p:nvPr/>
        </p:nvSpPr>
        <p:spPr>
          <a:xfrm>
            <a:off x="228599" y="3124200"/>
            <a:ext cx="11963401" cy="2957861"/>
          </a:xfrm>
          <a:prstGeom prst="rect">
            <a:avLst/>
          </a:prstGeom>
        </p:spPr>
        <p:txBody>
          <a:bodyPr wrap="square">
            <a:spAutoFit/>
          </a:bodyPr>
          <a:lstStyle/>
          <a:p>
            <a:pPr defTabSz="342900">
              <a:lnSpc>
                <a:spcPct val="150000"/>
              </a:lnSpc>
            </a:pPr>
            <a:r>
              <a:rPr lang="vi-VN" dirty="0">
                <a:latin typeface="UTM Avo" panose="02040603050506020204" pitchFamily="18" charset="0"/>
                <a:cs typeface="Times New Roman" panose="02020603050405020304" pitchFamily="18" charset="0"/>
              </a:rPr>
              <a:t>Bạn Khoa đã truy cập vào trang web </a:t>
            </a:r>
            <a:r>
              <a:rPr lang="vi-VN" dirty="0">
                <a:solidFill>
                  <a:schemeClr val="accent4">
                    <a:lumMod val="75000"/>
                  </a:schemeClr>
                </a:solidFill>
                <a:latin typeface="UTM Avo" panose="02040603050506020204" pitchFamily="18" charset="0"/>
                <a:cs typeface="Times New Roman" panose="02020603050405020304" pitchFamily="18" charset="0"/>
              </a:rPr>
              <a:t>google.com </a:t>
            </a:r>
            <a:r>
              <a:rPr lang="vi-VN" dirty="0">
                <a:latin typeface="UTM Avo" panose="02040603050506020204" pitchFamily="18" charset="0"/>
                <a:cs typeface="Times New Roman" panose="02020603050405020304" pitchFamily="18" charset="0"/>
              </a:rPr>
              <a:t>để tìm kiếm thông tin. google.com là địa chỉ của một máy tìm kiếm. Có rất nhiều máy tìm kiếm, ví dụ: google.com, bing.com, ask.com,... là các máy tìm kiếm được sử dụng phổ biến.Các bước cần thiết để tìm kiếm thông tin:</a:t>
            </a:r>
          </a:p>
          <a:p>
            <a:pPr defTabSz="342900">
              <a:lnSpc>
                <a:spcPct val="150000"/>
              </a:lnSpc>
            </a:pPr>
            <a:r>
              <a:rPr lang="en-US" dirty="0">
                <a:latin typeface="UTM Avo" panose="02040603050506020204" pitchFamily="18" charset="0"/>
                <a:cs typeface="Times New Roman" panose="02020603050405020304" pitchFamily="18" charset="0"/>
              </a:rPr>
              <a:t>1. </a:t>
            </a:r>
            <a:r>
              <a:rPr lang="en-US" dirty="0" err="1">
                <a:latin typeface="UTM Avo" panose="02040603050506020204" pitchFamily="18" charset="0"/>
                <a:cs typeface="Times New Roman" panose="02020603050405020304" pitchFamily="18" charset="0"/>
              </a:rPr>
              <a:t>Xác</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định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từ</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khoá</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cần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tìm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kiếm</a:t>
            </a:r>
            <a:r>
              <a:rPr lang="en-US" dirty="0">
                <a:latin typeface="UTM Avo" panose="02040603050506020204" pitchFamily="18" charset="0"/>
                <a:cs typeface="Times New Roman" panose="02020603050405020304" pitchFamily="18" charset="0"/>
              </a:rPr>
              <a:t>.</a:t>
            </a:r>
            <a:endParaRPr lang="vi-VN" dirty="0">
              <a:latin typeface="UTM Avo" panose="02040603050506020204" pitchFamily="18" charset="0"/>
              <a:cs typeface="Times New Roman" panose="02020603050405020304" pitchFamily="18" charset="0"/>
            </a:endParaRPr>
          </a:p>
          <a:p>
            <a:pPr defTabSz="342900">
              <a:lnSpc>
                <a:spcPct val="150000"/>
              </a:lnSpc>
            </a:pPr>
            <a:r>
              <a:rPr lang="en-US" dirty="0">
                <a:latin typeface="UTM Avo" panose="02040603050506020204" pitchFamily="18" charset="0"/>
                <a:cs typeface="Times New Roman" panose="02020603050405020304" pitchFamily="18" charset="0"/>
              </a:rPr>
              <a:t>2. </a:t>
            </a:r>
            <a:r>
              <a:rPr lang="en-US" dirty="0" err="1">
                <a:latin typeface="UTM Avo" panose="02040603050506020204" pitchFamily="18" charset="0"/>
                <a:cs typeface="Times New Roman" panose="02020603050405020304" pitchFamily="18" charset="0"/>
              </a:rPr>
              <a:t>Mở</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trình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duyệt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gõ</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địa</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chỉ</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của</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máy</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tìm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kiếm</a:t>
            </a:r>
            <a:r>
              <a:rPr lang="en-US" dirty="0">
                <a:latin typeface="UTM Avo" panose="02040603050506020204" pitchFamily="18" charset="0"/>
                <a:cs typeface="Times New Roman" panose="02020603050405020304" pitchFamily="18" charset="0"/>
              </a:rPr>
              <a:t>.</a:t>
            </a:r>
            <a:endParaRPr lang="vi-VN" dirty="0">
              <a:latin typeface="UTM Avo" panose="02040603050506020204" pitchFamily="18" charset="0"/>
              <a:cs typeface="Times New Roman" panose="02020603050405020304" pitchFamily="18" charset="0"/>
            </a:endParaRPr>
          </a:p>
          <a:p>
            <a:pPr defTabSz="342900">
              <a:lnSpc>
                <a:spcPct val="150000"/>
              </a:lnSpc>
            </a:pPr>
            <a:r>
              <a:rPr lang="en-US" dirty="0">
                <a:latin typeface="UTM Avo" panose="02040603050506020204" pitchFamily="18" charset="0"/>
                <a:cs typeface="Times New Roman" panose="02020603050405020304" pitchFamily="18" charset="0"/>
              </a:rPr>
              <a:t>3. </a:t>
            </a:r>
            <a:r>
              <a:rPr lang="en-US" dirty="0" err="1">
                <a:latin typeface="UTM Avo" panose="02040603050506020204" pitchFamily="18" charset="0"/>
                <a:cs typeface="Times New Roman" panose="02020603050405020304" pitchFamily="18" charset="0"/>
              </a:rPr>
              <a:t>Gõ</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từ</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khoá</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tìm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kiếm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vào</a:t>
            </a:r>
            <a:r>
              <a:rPr lang="en-US" dirty="0">
                <a:latin typeface="UTM Avo" panose="02040603050506020204" pitchFamily="18" charset="0"/>
                <a:cs typeface="Times New Roman" panose="02020603050405020304" pitchFamily="18" charset="0"/>
              </a:rPr>
              <a:t> ô </a:t>
            </a:r>
            <a:r>
              <a:rPr lang="en-US" dirty="0" err="1">
                <a:latin typeface="UTM Avo" panose="02040603050506020204" pitchFamily="18" charset="0"/>
                <a:cs typeface="Times New Roman" panose="02020603050405020304" pitchFamily="18" charset="0"/>
              </a:rPr>
              <a:t>tìm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kiếm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rồi</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nhấn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phím</a:t>
            </a:r>
            <a:r>
              <a:rPr lang="en-US" dirty="0">
                <a:latin typeface="UTM Avo" panose="02040603050506020204" pitchFamily="18" charset="0"/>
                <a:cs typeface="Times New Roman" panose="02020603050405020304" pitchFamily="18" charset="0"/>
              </a:rPr>
              <a:t> Enter, </a:t>
            </a:r>
            <a:r>
              <a:rPr lang="en-US" dirty="0" err="1">
                <a:latin typeface="UTM Avo" panose="02040603050506020204" pitchFamily="18" charset="0"/>
                <a:cs typeface="Times New Roman" panose="02020603050405020304" pitchFamily="18" charset="0"/>
              </a:rPr>
              <a:t>trên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trang</a:t>
            </a:r>
            <a:r>
              <a:rPr lang="en-US" dirty="0">
                <a:latin typeface="UTM Avo" panose="02040603050506020204" pitchFamily="18" charset="0"/>
                <a:cs typeface="Times New Roman" panose="02020603050405020304" pitchFamily="18" charset="0"/>
              </a:rPr>
              <a:t> web </a:t>
            </a:r>
            <a:r>
              <a:rPr lang="en-US" dirty="0" err="1">
                <a:latin typeface="UTM Avo" panose="02040603050506020204" pitchFamily="18" charset="0"/>
                <a:cs typeface="Times New Roman" panose="02020603050405020304" pitchFamily="18" charset="0"/>
              </a:rPr>
              <a:t>sẽ</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xuất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hiện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danh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sách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các</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siêu</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liên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kết</a:t>
            </a:r>
            <a:r>
              <a:rPr lang="en-US" dirty="0">
                <a:latin typeface="UTM Avo" panose="02040603050506020204" pitchFamily="18" charset="0"/>
                <a:cs typeface="Times New Roman" panose="02020603050405020304" pitchFamily="18" charset="0"/>
              </a:rPr>
              <a:t>.</a:t>
            </a:r>
            <a:endParaRPr lang="vi-VN" dirty="0">
              <a:latin typeface="UTM Avo" panose="02040603050506020204" pitchFamily="18" charset="0"/>
              <a:cs typeface="Times New Roman" panose="02020603050405020304" pitchFamily="18" charset="0"/>
            </a:endParaRPr>
          </a:p>
          <a:p>
            <a:pPr defTabSz="342900">
              <a:lnSpc>
                <a:spcPct val="150000"/>
              </a:lnSpc>
            </a:pPr>
            <a:r>
              <a:rPr lang="en-US" dirty="0">
                <a:latin typeface="UTM Avo" panose="02040603050506020204" pitchFamily="18" charset="0"/>
                <a:cs typeface="Times New Roman" panose="02020603050405020304" pitchFamily="18" charset="0"/>
              </a:rPr>
              <a:t>4. </a:t>
            </a:r>
            <a:r>
              <a:rPr lang="en-US" dirty="0" err="1">
                <a:latin typeface="UTM Avo" panose="02040603050506020204" pitchFamily="18" charset="0"/>
                <a:cs typeface="Times New Roman" panose="02020603050405020304" pitchFamily="18" charset="0"/>
              </a:rPr>
              <a:t>Nháy</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chuột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vào</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một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siêu</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liên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kết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trong</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danh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sách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để</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xem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thông</a:t>
            </a:r>
            <a:r>
              <a:rPr lang="en-US" dirty="0">
                <a:latin typeface="UTM Avo" panose="02040603050506020204" pitchFamily="18" charset="0"/>
                <a:cs typeface="Times New Roman" panose="02020603050405020304" pitchFamily="18" charset="0"/>
              </a:rPr>
              <a:t> tin chi </a:t>
            </a:r>
            <a:r>
              <a:rPr lang="en-US" dirty="0" err="1">
                <a:latin typeface="UTM Avo" panose="02040603050506020204" pitchFamily="18" charset="0"/>
                <a:cs typeface="Times New Roman" panose="02020603050405020304" pitchFamily="18" charset="0"/>
              </a:rPr>
              <a:t>tiết</a:t>
            </a:r>
            <a:r>
              <a:rPr lang="en-US"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9B9667B-3C54-4399-8E2E-6218A32AA3E6}"/>
              </a:ext>
            </a:extLst>
          </p:cNvPr>
          <p:cNvPicPr>
            <a:picLocks noChangeAspect="1"/>
          </p:cNvPicPr>
          <p:nvPr/>
        </p:nvPicPr>
        <p:blipFill>
          <a:blip r:embed="rId3"/>
          <a:stretch>
            <a:fillRect/>
          </a:stretch>
        </p:blipFill>
        <p:spPr>
          <a:xfrm>
            <a:off x="58969" y="2283699"/>
            <a:ext cx="799611" cy="647792"/>
          </a:xfrm>
          <a:prstGeom prst="rect">
            <a:avLst/>
          </a:prstGeom>
        </p:spPr>
      </p:pic>
      <p:grpSp>
        <p:nvGrpSpPr>
          <p:cNvPr id="11" name="Group 10">
            <a:extLst>
              <a:ext uri="{FF2B5EF4-FFF2-40B4-BE49-F238E27FC236}">
                <a16:creationId xmlns:a16="http://schemas.microsoft.com/office/drawing/2014/main" id="{638E513C-36BE-4F2E-9350-6D3314E9147B}"/>
              </a:ext>
            </a:extLst>
          </p:cNvPr>
          <p:cNvGrpSpPr/>
          <p:nvPr/>
        </p:nvGrpSpPr>
        <p:grpSpPr>
          <a:xfrm>
            <a:off x="1447800" y="5941836"/>
            <a:ext cx="8971258" cy="772249"/>
            <a:chOff x="1601020" y="593170"/>
            <a:chExt cx="7848417" cy="1587693"/>
          </a:xfrm>
        </p:grpSpPr>
        <p:grpSp>
          <p:nvGrpSpPr>
            <p:cNvPr id="12" name="Group 11">
              <a:extLst>
                <a:ext uri="{FF2B5EF4-FFF2-40B4-BE49-F238E27FC236}">
                  <a16:creationId xmlns:a16="http://schemas.microsoft.com/office/drawing/2014/main" id="{FBF58515-8486-4DFC-AC6E-A51EDEB6DDCB}"/>
                </a:ext>
              </a:extLst>
            </p:cNvPr>
            <p:cNvGrpSpPr/>
            <p:nvPr/>
          </p:nvGrpSpPr>
          <p:grpSpPr>
            <a:xfrm>
              <a:off x="1601020" y="593170"/>
              <a:ext cx="7848417" cy="1587693"/>
              <a:chOff x="1601020" y="593170"/>
              <a:chExt cx="7848417" cy="1587693"/>
            </a:xfrm>
          </p:grpSpPr>
          <p:grpSp>
            <p:nvGrpSpPr>
              <p:cNvPr id="14" name="Group 13">
                <a:extLst>
                  <a:ext uri="{FF2B5EF4-FFF2-40B4-BE49-F238E27FC236}">
                    <a16:creationId xmlns:a16="http://schemas.microsoft.com/office/drawing/2014/main" id="{418F993D-A6F0-423D-89BE-35E71FD43AC7}"/>
                  </a:ext>
                </a:extLst>
              </p:cNvPr>
              <p:cNvGrpSpPr/>
              <p:nvPr/>
            </p:nvGrpSpPr>
            <p:grpSpPr>
              <a:xfrm>
                <a:off x="1958222" y="904495"/>
                <a:ext cx="7491215" cy="1276368"/>
                <a:chOff x="2602590" y="923641"/>
                <a:chExt cx="6739423" cy="1882993"/>
              </a:xfrm>
            </p:grpSpPr>
            <p:sp>
              <p:nvSpPr>
                <p:cNvPr id="16" name="Rectangle: Rounded Corners 15">
                  <a:extLst>
                    <a:ext uri="{FF2B5EF4-FFF2-40B4-BE49-F238E27FC236}">
                      <a16:creationId xmlns:a16="http://schemas.microsoft.com/office/drawing/2014/main" id="{ECEF8090-79DB-48BE-B431-146D938E7349}"/>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6E0EBCC-564F-47E5-B4A0-86CCD318CC6E}"/>
                    </a:ext>
                  </a:extLst>
                </p:cNvPr>
                <p:cNvSpPr/>
                <p:nvPr/>
              </p:nvSpPr>
              <p:spPr>
                <a:xfrm>
                  <a:off x="2602590" y="923641"/>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8638BB2A-EBA4-4CE6-979B-900F54C02F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1020" y="593170"/>
                <a:ext cx="739598" cy="883997"/>
              </a:xfrm>
              <a:prstGeom prst="rect">
                <a:avLst/>
              </a:prstGeom>
            </p:spPr>
          </p:pic>
        </p:grpSp>
        <p:sp>
          <p:nvSpPr>
            <p:cNvPr id="13" name="Rectangle 12">
              <a:extLst>
                <a:ext uri="{FF2B5EF4-FFF2-40B4-BE49-F238E27FC236}">
                  <a16:creationId xmlns:a16="http://schemas.microsoft.com/office/drawing/2014/main" id="{8B019481-B64F-43CC-9258-D5CA23052905}"/>
                </a:ext>
              </a:extLst>
            </p:cNvPr>
            <p:cNvSpPr/>
            <p:nvPr/>
          </p:nvSpPr>
          <p:spPr>
            <a:xfrm>
              <a:off x="2021174" y="1028511"/>
              <a:ext cx="7264019" cy="547714"/>
            </a:xfrm>
            <a:prstGeom prst="rect">
              <a:avLst/>
            </a:prstGeom>
          </p:spPr>
          <p:txBody>
            <a:bodyPr wrap="square">
              <a:spAutoFit/>
            </a:bodyPr>
            <a:lstStyle/>
            <a:p>
              <a:pPr algn="ctr" defTabSz="342900">
                <a:lnSpc>
                  <a:spcPct val="150000"/>
                </a:lnSpc>
              </a:pPr>
              <a:r>
                <a:rPr lang="vi-VN" sz="2200" b="1" dirty="0">
                  <a:solidFill>
                    <a:srgbClr val="F03C69"/>
                  </a:solidFill>
                  <a:latin typeface="UTM Avo" panose="02040603050506020204" pitchFamily="18" charset="0"/>
                  <a:cs typeface="Times New Roman" panose="02020603050405020304" pitchFamily="18" charset="0"/>
                </a:rPr>
                <a:t>Từ khoá là từ hoặc cụm từ thể hiện nội dung muốn tìm kiếm.</a:t>
              </a:r>
            </a:p>
          </p:txBody>
        </p:sp>
      </p:grpSp>
    </p:spTree>
    <p:extLst>
      <p:ext uri="{BB962C8B-B14F-4D97-AF65-F5344CB8AC3E}">
        <p14:creationId xmlns:p14="http://schemas.microsoft.com/office/powerpoint/2010/main" val="187408303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AD5679F-5F9C-491A-8C1F-D6839C8ED3CB}"/>
              </a:ext>
            </a:extLst>
          </p:cNvPr>
          <p:cNvPicPr>
            <a:picLocks noChangeAspect="1"/>
          </p:cNvPicPr>
          <p:nvPr/>
        </p:nvPicPr>
        <p:blipFill>
          <a:blip r:embed="rId4"/>
          <a:stretch>
            <a:fillRect/>
          </a:stretch>
        </p:blipFill>
        <p:spPr>
          <a:xfrm>
            <a:off x="192809" y="2365847"/>
            <a:ext cx="897918" cy="883997"/>
          </a:xfrm>
          <a:prstGeom prst="rect">
            <a:avLst/>
          </a:prstGeom>
        </p:spPr>
      </p:pic>
      <p:sp>
        <p:nvSpPr>
          <p:cNvPr id="9" name="Rectangle 8">
            <a:extLst>
              <a:ext uri="{FF2B5EF4-FFF2-40B4-BE49-F238E27FC236}">
                <a16:creationId xmlns:a16="http://schemas.microsoft.com/office/drawing/2014/main" id="{B22BDB80-1A90-4A54-907C-9A64EEDCB441}"/>
              </a:ext>
            </a:extLst>
          </p:cNvPr>
          <p:cNvSpPr/>
          <p:nvPr/>
        </p:nvSpPr>
        <p:spPr>
          <a:xfrm>
            <a:off x="1090727" y="2365847"/>
            <a:ext cx="10010546" cy="1055545"/>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en-US" sz="2200">
                <a:latin typeface="UTM Avo" panose="02040603050506020204" pitchFamily="18" charset="0"/>
                <a:cs typeface="Times New Roman" panose="02020603050405020304" pitchFamily="18" charset="0"/>
              </a:rPr>
              <a:t>Nếu muốn tìm kiếm thông tin về Bảo tàng dân tộc học Việt Nam thì từ khoá nào là phù hợp nhất?</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2ECA6B-93D9-4A3B-A670-A310CDA1EE1B}"/>
              </a:ext>
            </a:extLst>
          </p:cNvPr>
          <p:cNvSpPr/>
          <p:nvPr/>
        </p:nvSpPr>
        <p:spPr>
          <a:xfrm>
            <a:off x="5701030" y="3518707"/>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Bảo tàng dân tộc học Việt Nam.</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6B59764-BEAF-478F-AB04-1DAD2D000F94}"/>
              </a:ext>
            </a:extLst>
          </p:cNvPr>
          <p:cNvSpPr/>
          <p:nvPr/>
        </p:nvSpPr>
        <p:spPr>
          <a:xfrm>
            <a:off x="1267586" y="3518707"/>
            <a:ext cx="2073702"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Bảo tàng</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7CA4868-B1F4-4505-8D76-CB1AA3EC73E1}"/>
              </a:ext>
            </a:extLst>
          </p:cNvPr>
          <p:cNvSpPr/>
          <p:nvPr/>
        </p:nvSpPr>
        <p:spPr>
          <a:xfrm>
            <a:off x="1267586" y="4376133"/>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Bảo tàng Việt Nam.</a:t>
            </a:r>
            <a:endParaRPr lang="vi-VN" sz="22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FDE2AAA-2470-456F-A51A-6825432B314A}"/>
              </a:ext>
            </a:extLst>
          </p:cNvPr>
          <p:cNvSpPr/>
          <p:nvPr/>
        </p:nvSpPr>
        <p:spPr>
          <a:xfrm>
            <a:off x="5701030" y="4376133"/>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Các dân tộc ở Việt Nam.</a:t>
            </a:r>
            <a:endParaRPr lang="vi-VN" sz="2200">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F0C41B75-9FE5-4055-8A2D-C7580C16402E}"/>
              </a:ext>
            </a:extLst>
          </p:cNvPr>
          <p:cNvSpPr/>
          <p:nvPr/>
        </p:nvSpPr>
        <p:spPr>
          <a:xfrm>
            <a:off x="5652392" y="36492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43594944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11512</TotalTime>
  <Words>887</Words>
  <Application>Microsoft Office PowerPoint</Application>
  <PresentationFormat>Widescreen</PresentationFormat>
  <Paragraphs>76</Paragraphs>
  <Slides>11</Slides>
  <Notes>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vt:i4>
      </vt:variant>
    </vt:vector>
  </HeadingPairs>
  <TitlesOfParts>
    <vt:vector size="27" baseType="lpstr">
      <vt:lpstr>Symbol</vt:lpstr>
      <vt:lpstr>Arial</vt:lpstr>
      <vt:lpstr>Times New Roman</vt:lpstr>
      <vt:lpstr>UTM HelvetIns</vt:lpstr>
      <vt:lpstr>Calibri</vt:lpstr>
      <vt:lpstr>SVN-SAF</vt:lpstr>
      <vt:lpstr>#9Slide02 Noi dung rat dai</vt:lpstr>
      <vt:lpstr>UTM Bienvenue</vt:lpstr>
      <vt:lpstr>Verdana</vt:lpstr>
      <vt:lpstr>Roboto</vt:lpstr>
      <vt:lpstr>SVN-Androgyne</vt:lpstr>
      <vt:lpstr>Calibri Light</vt:lpstr>
      <vt:lpstr>MyriadPro-Semibold</vt:lpstr>
      <vt:lpstr>UTM Avo</vt:lpstr>
      <vt:lpstr>MyriadPro-Regular</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Windows User</cp:lastModifiedBy>
  <cp:revision>1267</cp:revision>
  <dcterms:created xsi:type="dcterms:W3CDTF">2021-09-19T04:33:01Z</dcterms:created>
  <dcterms:modified xsi:type="dcterms:W3CDTF">2024-10-22T06:35:36Z</dcterms:modified>
  <cp:category>9Slide.vn</cp:category>
</cp:coreProperties>
</file>