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0"/>
  </p:notesMasterIdLst>
  <p:sldIdLst>
    <p:sldId id="3010" r:id="rId2"/>
    <p:sldId id="2953" r:id="rId3"/>
    <p:sldId id="2969" r:id="rId4"/>
    <p:sldId id="2950" r:id="rId5"/>
    <p:sldId id="2948" r:id="rId6"/>
    <p:sldId id="2947" r:id="rId7"/>
    <p:sldId id="2970" r:id="rId8"/>
    <p:sldId id="2971" r:id="rId9"/>
    <p:sldId id="2977" r:id="rId10"/>
    <p:sldId id="3004" r:id="rId11"/>
    <p:sldId id="3003" r:id="rId12"/>
    <p:sldId id="2941" r:id="rId13"/>
    <p:sldId id="2942" r:id="rId14"/>
    <p:sldId id="3005" r:id="rId15"/>
    <p:sldId id="3007" r:id="rId16"/>
    <p:sldId id="3008" r:id="rId17"/>
    <p:sldId id="3009"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p:scale>
          <a:sx n="94" d="100"/>
          <a:sy n="94" d="100"/>
        </p:scale>
        <p:origin x="-245" y="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84401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974537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16198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Picture 2" descr="A picture containing dark, night sky&#10;&#10;Description automatically generated">
            <a:extLst>
              <a:ext uri="{FF2B5EF4-FFF2-40B4-BE49-F238E27FC236}">
                <a16:creationId xmlns="" xmlns:a16="http://schemas.microsoft.com/office/drawing/2014/main" id="{85310F18-5BA7-4C17-B4F5-065BA10138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sp>
        <p:nvSpPr>
          <p:cNvPr id="4" name="Rectangle: Diagonal Corners Rounded 3">
            <a:extLst>
              <a:ext uri="{FF2B5EF4-FFF2-40B4-BE49-F238E27FC236}">
                <a16:creationId xmlns="" xmlns:a16="http://schemas.microsoft.com/office/drawing/2014/main" id="{72EC2C62-5485-4B12-B6B0-739CD2756FBA}"/>
              </a:ext>
            </a:extLst>
          </p:cNvPr>
          <p:cNvSpPr/>
          <p:nvPr userDrawn="1"/>
        </p:nvSpPr>
        <p:spPr>
          <a:xfrm>
            <a:off x="236375" y="228600"/>
            <a:ext cx="11719249" cy="6400800"/>
          </a:xfrm>
          <a:prstGeom prst="round2DiagRect">
            <a:avLst>
              <a:gd name="adj1" fmla="val 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20E1A38A-6943-4B48-B746-2B3F59D8D579}"/>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2.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audio" Target="../media/audio2.wav"/><Relationship Id="rId10" Type="http://schemas.openxmlformats.org/officeDocument/2006/relationships/image" Target="../media/image40.png"/><Relationship Id="rId4" Type="http://schemas.openxmlformats.org/officeDocument/2006/relationships/audio" Target="../media/audio1.wav"/><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42.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2.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5.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001" y="732396"/>
            <a:ext cx="3833278" cy="5394960"/>
          </a:xfrm>
          <a:prstGeom prst="rect">
            <a:avLst/>
          </a:prstGeom>
        </p:spPr>
      </p:pic>
      <p:sp>
        <p:nvSpPr>
          <p:cNvPr id="4" name="TextBox 3"/>
          <p:cNvSpPr txBox="1"/>
          <p:nvPr/>
        </p:nvSpPr>
        <p:spPr>
          <a:xfrm>
            <a:off x="6862046" y="1699327"/>
            <a:ext cx="3344185" cy="769441"/>
          </a:xfrm>
          <a:prstGeom prst="rect">
            <a:avLst/>
          </a:prstGeom>
          <a:noFill/>
        </p:spPr>
        <p:txBody>
          <a:bodyPr wrap="none" rtlCol="0">
            <a:spAutoFit/>
          </a:bodyPr>
          <a:lstStyle/>
          <a:p>
            <a:r>
              <a:rPr lang="en-US" sz="4400" b="1" smtClean="0"/>
              <a:t>TIN HỌC 3</a:t>
            </a:r>
            <a:endParaRPr lang="en-US" sz="4400" b="1"/>
          </a:p>
        </p:txBody>
      </p:sp>
      <p:pic>
        <p:nvPicPr>
          <p:cNvPr id="5" name="Picture 4" descr="A picture containing logo&#10;&#10;Description automatically generated">
            <a:extLst>
              <a:ext uri="{FF2B5EF4-FFF2-40B4-BE49-F238E27FC236}">
                <a16:creationId xmlns="" xmlns:a16="http://schemas.microsoft.com/office/drawing/2014/main" id="{5C0DB42F-0BEB-43F0-8ED5-79EB72FD3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500" y="2633698"/>
            <a:ext cx="6145301" cy="2017951"/>
          </a:xfrm>
          <a:prstGeom prst="rect">
            <a:avLst/>
          </a:prstGeom>
        </p:spPr>
      </p:pic>
    </p:spTree>
    <p:extLst>
      <p:ext uri="{BB962C8B-B14F-4D97-AF65-F5344CB8AC3E}">
        <p14:creationId xmlns:p14="http://schemas.microsoft.com/office/powerpoint/2010/main" val="1647946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 xmlns:a16="http://schemas.microsoft.com/office/drawing/2014/main" id="{70DA43EF-4FDA-4CA6-88C0-2BCCF27C1E7C}"/>
              </a:ext>
            </a:extLst>
          </p:cNvPr>
          <p:cNvSpPr/>
          <p:nvPr/>
        </p:nvSpPr>
        <p:spPr>
          <a:xfrm>
            <a:off x="841573" y="448135"/>
            <a:ext cx="10420476" cy="1873654"/>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thiết bị như máy tính xách tay, điện thoại thông minh, máy tính bảng thường được thiết kế thuận tiện cho việc di chuyển nên các bộ phận như màn hình, bàn phím, chuột được gắn với thân máy. Máy tính xách tay </a:t>
            </a:r>
            <a:r>
              <a:rPr lang="en-US" sz="2000">
                <a:latin typeface="UTM Avo" panose="02040603050506020204" pitchFamily="18" charset="0"/>
                <a:cs typeface="Times New Roman" panose="02020603050405020304" pitchFamily="18" charset="0"/>
              </a:rPr>
              <a:t>c</a:t>
            </a:r>
            <a:r>
              <a:rPr lang="vi-VN" sz="2000">
                <a:latin typeface="UTM Avo" panose="02040603050506020204" pitchFamily="18" charset="0"/>
                <a:cs typeface="Times New Roman" panose="02020603050405020304" pitchFamily="18" charset="0"/>
              </a:rPr>
              <a:t>ó vùng cảm ứng chuột. Em có thể sử dụng chuột bằng cách di chuyển ngón tay trên đó.</a:t>
            </a:r>
          </a:p>
        </p:txBody>
      </p:sp>
      <p:pic>
        <p:nvPicPr>
          <p:cNvPr id="12" name="Picture 11">
            <a:extLst>
              <a:ext uri="{FF2B5EF4-FFF2-40B4-BE49-F238E27FC236}">
                <a16:creationId xmlns="" xmlns:a16="http://schemas.microsoft.com/office/drawing/2014/main" id="{2E891238-6435-48D1-B478-6DB71474D0F1}"/>
              </a:ext>
            </a:extLst>
          </p:cNvPr>
          <p:cNvPicPr>
            <a:picLocks noChangeAspect="1"/>
          </p:cNvPicPr>
          <p:nvPr/>
        </p:nvPicPr>
        <p:blipFill>
          <a:blip r:embed="rId2"/>
          <a:stretch>
            <a:fillRect/>
          </a:stretch>
        </p:blipFill>
        <p:spPr>
          <a:xfrm>
            <a:off x="496964" y="340077"/>
            <a:ext cx="689218" cy="653278"/>
          </a:xfrm>
          <a:prstGeom prst="rect">
            <a:avLst/>
          </a:prstGeom>
        </p:spPr>
      </p:pic>
      <p:pic>
        <p:nvPicPr>
          <p:cNvPr id="3" name="Picture 2">
            <a:extLst>
              <a:ext uri="{FF2B5EF4-FFF2-40B4-BE49-F238E27FC236}">
                <a16:creationId xmlns="" xmlns:a16="http://schemas.microsoft.com/office/drawing/2014/main" id="{843A9F8C-136D-4E78-92DD-74345EF32533}"/>
              </a:ext>
            </a:extLst>
          </p:cNvPr>
          <p:cNvPicPr>
            <a:picLocks noChangeAspect="1"/>
          </p:cNvPicPr>
          <p:nvPr/>
        </p:nvPicPr>
        <p:blipFill rotWithShape="1">
          <a:blip r:embed="rId3"/>
          <a:srcRect l="1258" t="4279"/>
          <a:stretch/>
        </p:blipFill>
        <p:spPr>
          <a:xfrm>
            <a:off x="6213763" y="2429847"/>
            <a:ext cx="4876088" cy="1823642"/>
          </a:xfrm>
          <a:prstGeom prst="rect">
            <a:avLst/>
          </a:prstGeom>
        </p:spPr>
      </p:pic>
      <p:pic>
        <p:nvPicPr>
          <p:cNvPr id="5" name="Picture 4">
            <a:extLst>
              <a:ext uri="{FF2B5EF4-FFF2-40B4-BE49-F238E27FC236}">
                <a16:creationId xmlns="" xmlns:a16="http://schemas.microsoft.com/office/drawing/2014/main" id="{3CB67F38-E6C1-4918-B65B-C295988E5AEE}"/>
              </a:ext>
            </a:extLst>
          </p:cNvPr>
          <p:cNvPicPr>
            <a:picLocks noChangeAspect="1"/>
          </p:cNvPicPr>
          <p:nvPr/>
        </p:nvPicPr>
        <p:blipFill>
          <a:blip r:embed="rId4"/>
          <a:stretch>
            <a:fillRect/>
          </a:stretch>
        </p:blipFill>
        <p:spPr>
          <a:xfrm>
            <a:off x="841573" y="2575320"/>
            <a:ext cx="3863675" cy="3619814"/>
          </a:xfrm>
          <a:prstGeom prst="rect">
            <a:avLst/>
          </a:prstGeom>
        </p:spPr>
      </p:pic>
      <p:sp>
        <p:nvSpPr>
          <p:cNvPr id="16" name="Rectangle 15">
            <a:extLst>
              <a:ext uri="{FF2B5EF4-FFF2-40B4-BE49-F238E27FC236}">
                <a16:creationId xmlns="" xmlns:a16="http://schemas.microsoft.com/office/drawing/2014/main" id="{73A8F6BF-37F8-424C-BB6C-A88CE704D635}"/>
              </a:ext>
            </a:extLst>
          </p:cNvPr>
          <p:cNvSpPr/>
          <p:nvPr/>
        </p:nvSpPr>
        <p:spPr>
          <a:xfrm>
            <a:off x="5120884" y="4253489"/>
            <a:ext cx="6484487" cy="2335319"/>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Điện thoại thông minh, máy tính bảng có màn hình cảm ứng vừa là chuột vừa là bàn phím. Em có thể dùng ngón tay di chuyển trên màn hình cảm ứng thay cho chuột. Em cũng có thể điều khiển để bàn phím ảo</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064846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randombar(horizontal)">
                                      <p:cBhvr>
                                        <p:cTn id="11" dur="500"/>
                                        <p:tgtEl>
                                          <p:spTgt spid="14"/>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23A0E815-B533-45C6-A6D9-CA193D0BE5E9}"/>
              </a:ext>
            </a:extLst>
          </p:cNvPr>
          <p:cNvGrpSpPr/>
          <p:nvPr/>
        </p:nvGrpSpPr>
        <p:grpSpPr>
          <a:xfrm>
            <a:off x="700787" y="427600"/>
            <a:ext cx="10701826" cy="3082923"/>
            <a:chOff x="1241114" y="448382"/>
            <a:chExt cx="10701826" cy="3082923"/>
          </a:xfrm>
        </p:grpSpPr>
        <p:grpSp>
          <p:nvGrpSpPr>
            <p:cNvPr id="3" name="Group 2">
              <a:extLst>
                <a:ext uri="{FF2B5EF4-FFF2-40B4-BE49-F238E27FC236}">
                  <a16:creationId xmlns="" xmlns:a16="http://schemas.microsoft.com/office/drawing/2014/main" id="{CEC5E85F-A27F-487E-8441-8D9F2B65FE27}"/>
                </a:ext>
              </a:extLst>
            </p:cNvPr>
            <p:cNvGrpSpPr/>
            <p:nvPr/>
          </p:nvGrpSpPr>
          <p:grpSpPr>
            <a:xfrm>
              <a:off x="1241114" y="448382"/>
              <a:ext cx="10701826" cy="3082923"/>
              <a:chOff x="1241114" y="448382"/>
              <a:chExt cx="10701826" cy="3082923"/>
            </a:xfrm>
          </p:grpSpPr>
          <p:grpSp>
            <p:nvGrpSpPr>
              <p:cNvPr id="5" name="Group 4">
                <a:extLst>
                  <a:ext uri="{FF2B5EF4-FFF2-40B4-BE49-F238E27FC236}">
                    <a16:creationId xmlns="" xmlns:a16="http://schemas.microsoft.com/office/drawing/2014/main" id="{267C5109-9F3B-4C56-9147-7EDE9F954F92}"/>
                  </a:ext>
                </a:extLst>
              </p:cNvPr>
              <p:cNvGrpSpPr/>
              <p:nvPr/>
            </p:nvGrpSpPr>
            <p:grpSpPr>
              <a:xfrm>
                <a:off x="1644114" y="911578"/>
                <a:ext cx="10298826" cy="2619727"/>
                <a:chOff x="2320005" y="934090"/>
                <a:chExt cx="9265272" cy="3864817"/>
              </a:xfrm>
            </p:grpSpPr>
            <p:sp>
              <p:nvSpPr>
                <p:cNvPr id="7" name="Rectangle: Rounded Corners 6">
                  <a:extLst>
                    <a:ext uri="{FF2B5EF4-FFF2-40B4-BE49-F238E27FC236}">
                      <a16:creationId xmlns="" xmlns:a16="http://schemas.microsoft.com/office/drawing/2014/main" id="{A4888AA4-A1F2-44F5-9994-99A1F443153A}"/>
                    </a:ext>
                  </a:extLst>
                </p:cNvPr>
                <p:cNvSpPr/>
                <p:nvPr/>
              </p:nvSpPr>
              <p:spPr>
                <a:xfrm>
                  <a:off x="2406509" y="1054359"/>
                  <a:ext cx="9178768" cy="3744548"/>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D0FA26F4-2175-40EB-A3D3-B15D9F600BD0}"/>
                    </a:ext>
                  </a:extLst>
                </p:cNvPr>
                <p:cNvSpPr/>
                <p:nvPr/>
              </p:nvSpPr>
              <p:spPr>
                <a:xfrm>
                  <a:off x="2320005" y="934090"/>
                  <a:ext cx="9178768" cy="3744548"/>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44E9E84F-A05E-41FC-A9AA-FCB2E12CE96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41114" y="448382"/>
                <a:ext cx="998307" cy="883997"/>
              </a:xfrm>
              <a:prstGeom prst="rect">
                <a:avLst/>
              </a:prstGeom>
            </p:spPr>
          </p:pic>
        </p:grpSp>
        <p:sp>
          <p:nvSpPr>
            <p:cNvPr id="4" name="Rectangle 3">
              <a:extLst>
                <a:ext uri="{FF2B5EF4-FFF2-40B4-BE49-F238E27FC236}">
                  <a16:creationId xmlns="" xmlns:a16="http://schemas.microsoft.com/office/drawing/2014/main" id="{40AA4502-4CD9-4258-BF58-5348743422A3}"/>
                </a:ext>
              </a:extLst>
            </p:cNvPr>
            <p:cNvSpPr/>
            <p:nvPr/>
          </p:nvSpPr>
          <p:spPr>
            <a:xfrm>
              <a:off x="2134360" y="1062489"/>
              <a:ext cx="9494180" cy="2236381"/>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xách tay, máy tính bảng và điện thoại thông minh cũng có các bộ phận cơ bản như máy tính để bàn</a:t>
              </a:r>
              <a:r>
                <a:rPr lang="en-US" sz="2400" b="1">
                  <a:solidFill>
                    <a:srgbClr val="F03C69"/>
                  </a:solidFill>
                  <a:latin typeface="UTM Avo" panose="02040603050506020204" pitchFamily="18" charset="0"/>
                  <a:cs typeface="Times New Roman" panose="02020603050405020304" pitchFamily="18" charset="0"/>
                </a:rPr>
                <a:t>.</a:t>
              </a: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Màn hình cảm ứng của điện thoại thông minh, </a:t>
              </a:r>
              <a:endParaRPr lang="en-US" sz="24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máy tính bảng còn được sử dụng để đưa thông tin vào.</a:t>
              </a:r>
            </a:p>
          </p:txBody>
        </p:sp>
      </p:grpSp>
      <p:sp>
        <p:nvSpPr>
          <p:cNvPr id="9" name="Rectangle 8">
            <a:extLst>
              <a:ext uri="{FF2B5EF4-FFF2-40B4-BE49-F238E27FC236}">
                <a16:creationId xmlns="" xmlns:a16="http://schemas.microsoft.com/office/drawing/2014/main" id="{7C3DE7B9-B379-4996-B393-718359F658B7}"/>
              </a:ext>
            </a:extLst>
          </p:cNvPr>
          <p:cNvSpPr/>
          <p:nvPr/>
        </p:nvSpPr>
        <p:spPr>
          <a:xfrm>
            <a:off x="1699093" y="4092184"/>
            <a:ext cx="9533479" cy="1128386"/>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Bộ phận nào của điện thoại thông minh thực hiện chức năng của chuột và bàn phím?</a:t>
            </a:r>
          </a:p>
        </p:txBody>
      </p:sp>
      <p:pic>
        <p:nvPicPr>
          <p:cNvPr id="10" name="Picture 9">
            <a:extLst>
              <a:ext uri="{FF2B5EF4-FFF2-40B4-BE49-F238E27FC236}">
                <a16:creationId xmlns="" xmlns:a16="http://schemas.microsoft.com/office/drawing/2014/main" id="{EC49A0D6-85D6-46AD-B693-E1CF886E3F53}"/>
              </a:ext>
            </a:extLst>
          </p:cNvPr>
          <p:cNvPicPr>
            <a:picLocks noChangeAspect="1"/>
          </p:cNvPicPr>
          <p:nvPr/>
        </p:nvPicPr>
        <p:blipFill>
          <a:blip r:embed="rId3"/>
          <a:stretch>
            <a:fillRect/>
          </a:stretch>
        </p:blipFill>
        <p:spPr>
          <a:xfrm>
            <a:off x="716030" y="3892196"/>
            <a:ext cx="897918" cy="883997"/>
          </a:xfrm>
          <a:prstGeom prst="rect">
            <a:avLst/>
          </a:prstGeom>
        </p:spPr>
      </p:pic>
    </p:spTree>
    <p:extLst>
      <p:ext uri="{BB962C8B-B14F-4D97-AF65-F5344CB8AC3E}">
        <p14:creationId xmlns:p14="http://schemas.microsoft.com/office/powerpoint/2010/main" val="127230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95EBC15D-1B5B-472C-9D5F-D5D5734CC7B3}"/>
              </a:ext>
            </a:extLst>
          </p:cNvPr>
          <p:cNvSpPr/>
          <p:nvPr/>
        </p:nvSpPr>
        <p:spPr>
          <a:xfrm>
            <a:off x="363894" y="283918"/>
            <a:ext cx="7647845" cy="661656"/>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3. AN TOÀN VỀ ĐIỆN KHI SỬ DỤNG MÁY TÍNH</a:t>
            </a:r>
            <a:endParaRPr lang="vi-VN" sz="2800" b="1">
              <a:solidFill>
                <a:srgbClr val="F03C69"/>
              </a:solidFill>
              <a:latin typeface="UTM Avo" panose="02040603050506020204" pitchFamily="18" charset="0"/>
              <a:cs typeface="Times New Roman" panose="02020603050405020304" pitchFamily="18" charset="0"/>
            </a:endParaRPr>
          </a:p>
        </p:txBody>
      </p:sp>
      <p:grpSp>
        <p:nvGrpSpPr>
          <p:cNvPr id="6" name="Group 5">
            <a:extLst>
              <a:ext uri="{FF2B5EF4-FFF2-40B4-BE49-F238E27FC236}">
                <a16:creationId xmlns="" xmlns:a16="http://schemas.microsoft.com/office/drawing/2014/main" id="{2E0C7C1D-7769-4203-974E-EBA22B5762F4}"/>
              </a:ext>
            </a:extLst>
          </p:cNvPr>
          <p:cNvGrpSpPr/>
          <p:nvPr/>
        </p:nvGrpSpPr>
        <p:grpSpPr>
          <a:xfrm>
            <a:off x="522612" y="966456"/>
            <a:ext cx="2971088" cy="936623"/>
            <a:chOff x="522612" y="966456"/>
            <a:chExt cx="2971088" cy="936623"/>
          </a:xfrm>
        </p:grpSpPr>
        <p:grpSp>
          <p:nvGrpSpPr>
            <p:cNvPr id="7" name="Group 6">
              <a:extLst>
                <a:ext uri="{FF2B5EF4-FFF2-40B4-BE49-F238E27FC236}">
                  <a16:creationId xmlns="" xmlns:a16="http://schemas.microsoft.com/office/drawing/2014/main" id="{13F6E11B-1547-4AE8-AAD3-1BE8A69ED88B}"/>
                </a:ext>
              </a:extLst>
            </p:cNvPr>
            <p:cNvGrpSpPr/>
            <p:nvPr/>
          </p:nvGrpSpPr>
          <p:grpSpPr>
            <a:xfrm>
              <a:off x="522612" y="1131928"/>
              <a:ext cx="2323370" cy="661656"/>
              <a:chOff x="5906375" y="1441066"/>
              <a:chExt cx="2323370" cy="661656"/>
            </a:xfrm>
          </p:grpSpPr>
          <p:sp>
            <p:nvSpPr>
              <p:cNvPr id="12" name="Rectangle: Top Corners Rounded 11">
                <a:extLst>
                  <a:ext uri="{FF2B5EF4-FFF2-40B4-BE49-F238E27FC236}">
                    <a16:creationId xmlns="" xmlns:a16="http://schemas.microsoft.com/office/drawing/2014/main" id="{76B8E9EF-04DC-4B37-BAEA-4ADECCD94B21}"/>
                  </a:ext>
                </a:extLst>
              </p:cNvPr>
              <p:cNvSpPr/>
              <p:nvPr/>
            </p:nvSpPr>
            <p:spPr>
              <a:xfrm>
                <a:off x="5931404" y="1441066"/>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3" name="Rectangle 12">
                <a:extLst>
                  <a:ext uri="{FF2B5EF4-FFF2-40B4-BE49-F238E27FC236}">
                    <a16:creationId xmlns="" xmlns:a16="http://schemas.microsoft.com/office/drawing/2014/main" id="{42DC7644-AE3F-494F-BCF7-79C0D9A7612F}"/>
                  </a:ext>
                </a:extLst>
              </p:cNvPr>
              <p:cNvSpPr/>
              <p:nvPr/>
            </p:nvSpPr>
            <p:spPr>
              <a:xfrm>
                <a:off x="5906375" y="1465062"/>
                <a:ext cx="2135017" cy="57259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cs typeface="Times New Roman" panose="02020603050405020304" pitchFamily="18" charset="0"/>
                </a:endParaRPr>
              </a:p>
            </p:txBody>
          </p:sp>
        </p:grpSp>
        <p:pic>
          <p:nvPicPr>
            <p:cNvPr id="9" name="Picture 8">
              <a:extLst>
                <a:ext uri="{FF2B5EF4-FFF2-40B4-BE49-F238E27FC236}">
                  <a16:creationId xmlns="" xmlns:a16="http://schemas.microsoft.com/office/drawing/2014/main" id="{7F177479-B640-4F55-89CE-3C95DAA61459}"/>
                </a:ext>
              </a:extLst>
            </p:cNvPr>
            <p:cNvPicPr>
              <a:picLocks noChangeAspect="1"/>
            </p:cNvPicPr>
            <p:nvPr/>
          </p:nvPicPr>
          <p:blipFill>
            <a:blip r:embed="rId6" cstate="print">
              <a:biLevel thresh="75000"/>
              <a:extLst>
                <a:ext uri="{28A0092B-C50C-407E-A947-70E740481C1C}">
                  <a14:useLocalDpi xmlns:a14="http://schemas.microsoft.com/office/drawing/2010/main" val="0"/>
                </a:ext>
              </a:extLst>
            </a:blip>
            <a:srcRect l="20135" r="20135"/>
            <a:stretch/>
          </p:blipFill>
          <p:spPr>
            <a:xfrm rot="20432955">
              <a:off x="2562159" y="966456"/>
              <a:ext cx="931541" cy="936623"/>
            </a:xfrm>
            <a:prstGeom prst="rect">
              <a:avLst/>
            </a:prstGeom>
          </p:spPr>
        </p:pic>
        <p:pic>
          <p:nvPicPr>
            <p:cNvPr id="10" name="Picture 9">
              <a:extLst>
                <a:ext uri="{FF2B5EF4-FFF2-40B4-BE49-F238E27FC236}">
                  <a16:creationId xmlns="" xmlns:a16="http://schemas.microsoft.com/office/drawing/2014/main" id="{95A7873A-0640-4F33-B114-C3ED993238B3}"/>
                </a:ext>
              </a:extLst>
            </p:cNvPr>
            <p:cNvPicPr>
              <a:picLocks noChangeAspect="1"/>
            </p:cNvPicPr>
            <p:nvPr/>
          </p:nvPicPr>
          <p:blipFill>
            <a:blip r:embed="rId7" cstate="print">
              <a:extLst>
                <a:ext uri="{28A0092B-C50C-407E-A947-70E740481C1C}">
                  <a14:useLocalDpi xmlns:a14="http://schemas.microsoft.com/office/drawing/2010/main" val="0"/>
                </a:ext>
              </a:extLst>
            </a:blip>
            <a:srcRect l="20135" r="20135"/>
            <a:stretch/>
          </p:blipFill>
          <p:spPr>
            <a:xfrm rot="20369949">
              <a:off x="2607486" y="1022335"/>
              <a:ext cx="858784" cy="808738"/>
            </a:xfrm>
            <a:prstGeom prst="rect">
              <a:avLst/>
            </a:prstGeom>
          </p:spPr>
        </p:pic>
        <p:sp>
          <p:nvSpPr>
            <p:cNvPr id="11" name="Rectangle 10">
              <a:extLst>
                <a:ext uri="{FF2B5EF4-FFF2-40B4-BE49-F238E27FC236}">
                  <a16:creationId xmlns="" xmlns:a16="http://schemas.microsoft.com/office/drawing/2014/main" id="{3CD4BD53-1C0D-4A25-A520-8C72AA425D33}"/>
                </a:ext>
              </a:extLst>
            </p:cNvPr>
            <p:cNvSpPr/>
            <p:nvPr/>
          </p:nvSpPr>
          <p:spPr>
            <a:xfrm>
              <a:off x="2845982" y="1072449"/>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3</a:t>
              </a:r>
              <a:endParaRPr lang="vi-VN" sz="2800" b="1">
                <a:solidFill>
                  <a:schemeClr val="bg1"/>
                </a:solidFill>
                <a:latin typeface="UTM Avo" panose="02040603050506020204" pitchFamily="18" charset="0"/>
                <a:cs typeface="Times New Roman" panose="02020603050405020304" pitchFamily="18" charset="0"/>
              </a:endParaRPr>
            </a:p>
          </p:txBody>
        </p:sp>
      </p:grpSp>
      <p:sp>
        <p:nvSpPr>
          <p:cNvPr id="14" name="Rectangle 13">
            <a:extLst>
              <a:ext uri="{FF2B5EF4-FFF2-40B4-BE49-F238E27FC236}">
                <a16:creationId xmlns="" xmlns:a16="http://schemas.microsoft.com/office/drawing/2014/main" id="{105CB292-0616-4948-A197-7A1ED3BA02A1}"/>
              </a:ext>
            </a:extLst>
          </p:cNvPr>
          <p:cNvSpPr/>
          <p:nvPr/>
        </p:nvSpPr>
        <p:spPr>
          <a:xfrm>
            <a:off x="3399727" y="1103378"/>
            <a:ext cx="7387758" cy="646652"/>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An toàn về điện</a:t>
            </a:r>
            <a:endParaRPr lang="vi-VN" sz="2800" b="1">
              <a:solidFill>
                <a:srgbClr val="7FC354"/>
              </a:solidFill>
              <a:latin typeface="UTM Bienvenue"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8A7430CC-6899-424B-B09A-EDC2576DDFDD}"/>
              </a:ext>
            </a:extLst>
          </p:cNvPr>
          <p:cNvPicPr>
            <a:picLocks noChangeAspect="1"/>
          </p:cNvPicPr>
          <p:nvPr/>
        </p:nvPicPr>
        <p:blipFill>
          <a:blip r:embed="rId8"/>
          <a:stretch>
            <a:fillRect/>
          </a:stretch>
        </p:blipFill>
        <p:spPr>
          <a:xfrm>
            <a:off x="1268002" y="2929824"/>
            <a:ext cx="3901778" cy="2735817"/>
          </a:xfrm>
          <a:prstGeom prst="rect">
            <a:avLst/>
          </a:prstGeom>
        </p:spPr>
      </p:pic>
      <p:pic>
        <p:nvPicPr>
          <p:cNvPr id="16" name="Picture 15">
            <a:extLst>
              <a:ext uri="{FF2B5EF4-FFF2-40B4-BE49-F238E27FC236}">
                <a16:creationId xmlns="" xmlns:a16="http://schemas.microsoft.com/office/drawing/2014/main" id="{439D6D79-3AAF-4354-8513-F07677A6078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530938" y="2575241"/>
            <a:ext cx="5728970" cy="3040643"/>
          </a:xfrm>
          <a:prstGeom prst="rect">
            <a:avLst/>
          </a:prstGeom>
        </p:spPr>
      </p:pic>
      <p:sp>
        <p:nvSpPr>
          <p:cNvPr id="17" name="Rectangle 16">
            <a:extLst>
              <a:ext uri="{FF2B5EF4-FFF2-40B4-BE49-F238E27FC236}">
                <a16:creationId xmlns="" xmlns:a16="http://schemas.microsoft.com/office/drawing/2014/main" id="{5FDD5A68-E8CC-4A07-8A39-359AB0AE1370}"/>
              </a:ext>
            </a:extLst>
          </p:cNvPr>
          <p:cNvSpPr/>
          <p:nvPr/>
        </p:nvSpPr>
        <p:spPr>
          <a:xfrm>
            <a:off x="572129" y="1888239"/>
            <a:ext cx="1104774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Hành động của mỗi bạn trong hình sau đúng hay sai? Giải thích tại sao?</a:t>
            </a:r>
          </a:p>
        </p:txBody>
      </p:sp>
      <p:sp>
        <p:nvSpPr>
          <p:cNvPr id="18" name="Rectangle 17">
            <a:extLst>
              <a:ext uri="{FF2B5EF4-FFF2-40B4-BE49-F238E27FC236}">
                <a16:creationId xmlns="" xmlns:a16="http://schemas.microsoft.com/office/drawing/2014/main" id="{ACCA836A-E62C-41EB-877E-4288C652097B}"/>
              </a:ext>
            </a:extLst>
          </p:cNvPr>
          <p:cNvSpPr/>
          <p:nvPr/>
        </p:nvSpPr>
        <p:spPr>
          <a:xfrm>
            <a:off x="30562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7E019BEC-003F-492F-9AB1-CA2F5A0A6E41}"/>
              </a:ext>
            </a:extLst>
          </p:cNvPr>
          <p:cNvSpPr/>
          <p:nvPr/>
        </p:nvSpPr>
        <p:spPr>
          <a:xfrm>
            <a:off x="7552071" y="5615884"/>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pic>
        <p:nvPicPr>
          <p:cNvPr id="20" name="Picture 4" descr="Káº¿t quáº£ hÃ¬nh áº£nh cho right icon">
            <a:extLst>
              <a:ext uri="{FF2B5EF4-FFF2-40B4-BE49-F238E27FC236}">
                <a16:creationId xmlns="" xmlns:a16="http://schemas.microsoft.com/office/drawing/2014/main" id="{0BA34594-19F0-4C48-B817-52C716669FA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77237" y="5665641"/>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wrong icon">
            <a:extLst>
              <a:ext uri="{FF2B5EF4-FFF2-40B4-BE49-F238E27FC236}">
                <a16:creationId xmlns="" xmlns:a16="http://schemas.microsoft.com/office/drawing/2014/main" id="{F53E9736-5F28-4275-980F-734116D9E2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23064" y="5665641"/>
            <a:ext cx="686912" cy="68691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9702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4"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917AE430-2C74-441A-9CFA-2A24A880939B}"/>
              </a:ext>
            </a:extLst>
          </p:cNvPr>
          <p:cNvSpPr/>
          <p:nvPr/>
        </p:nvSpPr>
        <p:spPr>
          <a:xfrm>
            <a:off x="902869" y="475160"/>
            <a:ext cx="10386262" cy="1411990"/>
          </a:xfrm>
          <a:prstGeom prst="rect">
            <a:avLst/>
          </a:prstGeom>
        </p:spPr>
        <p:txBody>
          <a:bodyPr wrap="square">
            <a:spAutoFit/>
          </a:bodyPr>
          <a:lstStyle/>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Máy tính là thiết bị điện, khi muốn sử dụng phải kết nối máy tính với nguồn điện. Điện có thể gây nguy hiểm đến tính mạng của con người. Để tránh các tai nạn về điện khi sử dụng máy tính các em cần phải thực hiện các quy tắc an toàn sau</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E814AA05-698D-497B-AAB7-7B0B44BACDC5}"/>
              </a:ext>
            </a:extLst>
          </p:cNvPr>
          <p:cNvPicPr>
            <a:picLocks noChangeAspect="1"/>
          </p:cNvPicPr>
          <p:nvPr/>
        </p:nvPicPr>
        <p:blipFill>
          <a:blip r:embed="rId4"/>
          <a:stretch>
            <a:fillRect/>
          </a:stretch>
        </p:blipFill>
        <p:spPr>
          <a:xfrm>
            <a:off x="558260" y="373372"/>
            <a:ext cx="689218" cy="653278"/>
          </a:xfrm>
          <a:prstGeom prst="rect">
            <a:avLst/>
          </a:prstGeom>
        </p:spPr>
      </p:pic>
      <p:pic>
        <p:nvPicPr>
          <p:cNvPr id="8" name="Picture 7">
            <a:extLst>
              <a:ext uri="{FF2B5EF4-FFF2-40B4-BE49-F238E27FC236}">
                <a16:creationId xmlns="" xmlns:a16="http://schemas.microsoft.com/office/drawing/2014/main" id="{02809E58-D8AE-42EA-B067-73255C236CD2}"/>
              </a:ext>
            </a:extLst>
          </p:cNvPr>
          <p:cNvPicPr>
            <a:picLocks noChangeAspect="1"/>
          </p:cNvPicPr>
          <p:nvPr/>
        </p:nvPicPr>
        <p:blipFill rotWithShape="1">
          <a:blip r:embed="rId5"/>
          <a:srcRect b="691"/>
          <a:stretch/>
        </p:blipFill>
        <p:spPr>
          <a:xfrm>
            <a:off x="2755200" y="2070740"/>
            <a:ext cx="7338402" cy="4312100"/>
          </a:xfrm>
          <a:prstGeom prst="rect">
            <a:avLst/>
          </a:prstGeom>
        </p:spPr>
      </p:pic>
    </p:spTree>
    <p:custDataLst>
      <p:tags r:id="rId1"/>
    </p:custDataLst>
    <p:extLst>
      <p:ext uri="{BB962C8B-B14F-4D97-AF65-F5344CB8AC3E}">
        <p14:creationId xmlns:p14="http://schemas.microsoft.com/office/powerpoint/2010/main" val="6723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7FD6F35-2AEE-43B5-9114-161EB49B4D0D}"/>
              </a:ext>
            </a:extLst>
          </p:cNvPr>
          <p:cNvGrpSpPr/>
          <p:nvPr/>
        </p:nvGrpSpPr>
        <p:grpSpPr>
          <a:xfrm>
            <a:off x="1573800" y="415211"/>
            <a:ext cx="9044399" cy="1392692"/>
            <a:chOff x="3206525" y="469579"/>
            <a:chExt cx="9044399" cy="1392692"/>
          </a:xfrm>
        </p:grpSpPr>
        <p:grpSp>
          <p:nvGrpSpPr>
            <p:cNvPr id="3" name="Group 2">
              <a:extLst>
                <a:ext uri="{FF2B5EF4-FFF2-40B4-BE49-F238E27FC236}">
                  <a16:creationId xmlns="" xmlns:a16="http://schemas.microsoft.com/office/drawing/2014/main" id="{A603E21E-EDFE-4B7E-9584-4A836EC0545D}"/>
                </a:ext>
              </a:extLst>
            </p:cNvPr>
            <p:cNvGrpSpPr/>
            <p:nvPr/>
          </p:nvGrpSpPr>
          <p:grpSpPr>
            <a:xfrm>
              <a:off x="3206525" y="469579"/>
              <a:ext cx="9044399" cy="1392692"/>
              <a:chOff x="3206525" y="469579"/>
              <a:chExt cx="9044399" cy="1392692"/>
            </a:xfrm>
          </p:grpSpPr>
          <p:grpSp>
            <p:nvGrpSpPr>
              <p:cNvPr id="5" name="Group 4">
                <a:extLst>
                  <a:ext uri="{FF2B5EF4-FFF2-40B4-BE49-F238E27FC236}">
                    <a16:creationId xmlns="" xmlns:a16="http://schemas.microsoft.com/office/drawing/2014/main" id="{0E373022-AFA9-414C-8BB0-F3E13871AB12}"/>
                  </a:ext>
                </a:extLst>
              </p:cNvPr>
              <p:cNvGrpSpPr/>
              <p:nvPr/>
            </p:nvGrpSpPr>
            <p:grpSpPr>
              <a:xfrm>
                <a:off x="3657600" y="911578"/>
                <a:ext cx="8593324" cy="950693"/>
                <a:chOff x="4131424" y="934090"/>
                <a:chExt cx="7730929" cy="1402534"/>
              </a:xfrm>
            </p:grpSpPr>
            <p:sp>
              <p:nvSpPr>
                <p:cNvPr id="7" name="Rectangle: Rounded Corners 6">
                  <a:extLst>
                    <a:ext uri="{FF2B5EF4-FFF2-40B4-BE49-F238E27FC236}">
                      <a16:creationId xmlns="" xmlns:a16="http://schemas.microsoft.com/office/drawing/2014/main" id="{A2C60C63-884E-4366-BEF6-2CE480B588C0}"/>
                    </a:ext>
                  </a:extLst>
                </p:cNvPr>
                <p:cNvSpPr/>
                <p:nvPr/>
              </p:nvSpPr>
              <p:spPr>
                <a:xfrm>
                  <a:off x="4217929" y="1054359"/>
                  <a:ext cx="7644424" cy="128226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EF9326AA-80C4-4FB3-B725-35F1C923E165}"/>
                    </a:ext>
                  </a:extLst>
                </p:cNvPr>
                <p:cNvSpPr/>
                <p:nvPr/>
              </p:nvSpPr>
              <p:spPr>
                <a:xfrm>
                  <a:off x="4131424" y="934090"/>
                  <a:ext cx="7644425" cy="1282264"/>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 xmlns:a16="http://schemas.microsoft.com/office/drawing/2014/main" id="{A5684902-0509-40E3-822F-DCC2891EA0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06525" y="469579"/>
                <a:ext cx="998307" cy="883997"/>
              </a:xfrm>
              <a:prstGeom prst="rect">
                <a:avLst/>
              </a:prstGeom>
            </p:spPr>
          </p:pic>
        </p:grpSp>
        <p:sp>
          <p:nvSpPr>
            <p:cNvPr id="4" name="Rectangle 3">
              <a:extLst>
                <a:ext uri="{FF2B5EF4-FFF2-40B4-BE49-F238E27FC236}">
                  <a16:creationId xmlns="" xmlns:a16="http://schemas.microsoft.com/office/drawing/2014/main" id="{5F4BAA5C-6985-4FEB-B5B8-6C1E607242EB}"/>
                </a:ext>
              </a:extLst>
            </p:cNvPr>
            <p:cNvSpPr/>
            <p:nvPr/>
          </p:nvSpPr>
          <p:spPr>
            <a:xfrm>
              <a:off x="4031738" y="1041451"/>
              <a:ext cx="7941201" cy="574388"/>
            </a:xfrm>
            <a:prstGeom prst="rect">
              <a:avLst/>
            </a:prstGeom>
          </p:spPr>
          <p:txBody>
            <a:bodyPr wrap="square">
              <a:spAutoFit/>
            </a:bodyPr>
            <a:lstStyle/>
            <a:p>
              <a:pPr algn="ctr" defTabSz="342900">
                <a:lnSpc>
                  <a:spcPct val="150000"/>
                </a:lnSpc>
              </a:pPr>
              <a:r>
                <a:rPr lang="vi-VN" sz="2400" b="1">
                  <a:solidFill>
                    <a:srgbClr val="F03C69"/>
                  </a:solidFill>
                  <a:latin typeface="UTM Avo" panose="02040603050506020204" pitchFamily="18" charset="0"/>
                  <a:cs typeface="Times New Roman" panose="02020603050405020304" pitchFamily="18" charset="0"/>
                </a:rPr>
                <a:t>Bảo đảm an toàn về điện khi sử dụng máy tính.</a:t>
              </a:r>
            </a:p>
          </p:txBody>
        </p:sp>
      </p:grpSp>
      <p:sp>
        <p:nvSpPr>
          <p:cNvPr id="11" name="Rectangle 10">
            <a:extLst>
              <a:ext uri="{FF2B5EF4-FFF2-40B4-BE49-F238E27FC236}">
                <a16:creationId xmlns="" xmlns:a16="http://schemas.microsoft.com/office/drawing/2014/main" id="{652E6D57-F9D7-4F59-AAB3-9D4D68F234E6}"/>
              </a:ext>
            </a:extLst>
          </p:cNvPr>
          <p:cNvSpPr/>
          <p:nvPr/>
        </p:nvSpPr>
        <p:spPr>
          <a:xfrm>
            <a:off x="1417935" y="1887821"/>
            <a:ext cx="10334182" cy="1128386"/>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a:t>
            </a:r>
            <a:r>
              <a:rPr lang="vi-VN" sz="2400" b="1">
                <a:latin typeface="UTM Avo" panose="02040603050506020204" pitchFamily="18" charset="0"/>
                <a:cs typeface="Times New Roman" panose="02020603050405020304" pitchFamily="18" charset="0"/>
              </a:rPr>
              <a:t>Trong phòng thực hành, khi phát hiện dây của chuột máy tính</a:t>
            </a:r>
            <a:r>
              <a:rPr lang="en-US" sz="2400" b="1">
                <a:latin typeface="UTM Avo" panose="02040603050506020204" pitchFamily="18" charset="0"/>
                <a:cs typeface="Times New Roman" panose="02020603050405020304" pitchFamily="18" charset="0"/>
              </a:rPr>
              <a:t> </a:t>
            </a:r>
            <a:r>
              <a:rPr lang="vi-VN" sz="2400" b="1">
                <a:latin typeface="UTM Avo" panose="02040603050506020204" pitchFamily="18" charset="0"/>
                <a:cs typeface="Times New Roman" panose="02020603050405020304" pitchFamily="18" charset="0"/>
              </a:rPr>
              <a:t>không được cắm vào máy tính, em sẽ làm gì?</a:t>
            </a:r>
          </a:p>
        </p:txBody>
      </p:sp>
      <p:pic>
        <p:nvPicPr>
          <p:cNvPr id="12" name="Picture 11">
            <a:extLst>
              <a:ext uri="{FF2B5EF4-FFF2-40B4-BE49-F238E27FC236}">
                <a16:creationId xmlns="" xmlns:a16="http://schemas.microsoft.com/office/drawing/2014/main" id="{E316F91D-5168-45F8-82BC-A89235AC8474}"/>
              </a:ext>
            </a:extLst>
          </p:cNvPr>
          <p:cNvPicPr>
            <a:picLocks noChangeAspect="1"/>
          </p:cNvPicPr>
          <p:nvPr/>
        </p:nvPicPr>
        <p:blipFill>
          <a:blip r:embed="rId3"/>
          <a:stretch>
            <a:fillRect/>
          </a:stretch>
        </p:blipFill>
        <p:spPr>
          <a:xfrm>
            <a:off x="434871" y="1687833"/>
            <a:ext cx="903110" cy="889109"/>
          </a:xfrm>
          <a:prstGeom prst="rect">
            <a:avLst/>
          </a:prstGeom>
        </p:spPr>
      </p:pic>
      <p:sp>
        <p:nvSpPr>
          <p:cNvPr id="13" name="Rectangle 12">
            <a:extLst>
              <a:ext uri="{FF2B5EF4-FFF2-40B4-BE49-F238E27FC236}">
                <a16:creationId xmlns="" xmlns:a16="http://schemas.microsoft.com/office/drawing/2014/main" id="{8A17F123-8FBD-468D-A91F-703D5A0F0BFC}"/>
              </a:ext>
            </a:extLst>
          </p:cNvPr>
          <p:cNvSpPr/>
          <p:nvPr/>
        </p:nvSpPr>
        <p:spPr>
          <a:xfrm>
            <a:off x="1692571" y="3092758"/>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Cắm lại.</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D83DB090-2633-49F2-A737-2B15B0EF9A39}"/>
              </a:ext>
            </a:extLst>
          </p:cNvPr>
          <p:cNvSpPr/>
          <p:nvPr/>
        </p:nvSpPr>
        <p:spPr>
          <a:xfrm>
            <a:off x="8793895" y="3091287"/>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vi-VN" sz="2400">
                <a:latin typeface="UTM Avo" panose="02040603050506020204" pitchFamily="18" charset="0"/>
                <a:cs typeface="Times New Roman" panose="02020603050405020304" pitchFamily="18" charset="0"/>
              </a:rPr>
              <a:t>Lấy ra chơi.</a:t>
            </a:r>
          </a:p>
        </p:txBody>
      </p:sp>
      <p:sp>
        <p:nvSpPr>
          <p:cNvPr id="15" name="Rectangle 14">
            <a:extLst>
              <a:ext uri="{FF2B5EF4-FFF2-40B4-BE49-F238E27FC236}">
                <a16:creationId xmlns="" xmlns:a16="http://schemas.microsoft.com/office/drawing/2014/main" id="{36F81B84-A493-4136-9FB4-0610274BFE5C}"/>
              </a:ext>
            </a:extLst>
          </p:cNvPr>
          <p:cNvSpPr/>
          <p:nvPr/>
        </p:nvSpPr>
        <p:spPr>
          <a:xfrm>
            <a:off x="4242087" y="3092758"/>
            <a:ext cx="4129818"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Thông báo với thầy cô.</a:t>
            </a:r>
            <a:endParaRPr lang="vi-VN" sz="24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FC0B8EB4-5C7E-4064-A99A-33B8CA7A387F}"/>
              </a:ext>
            </a:extLst>
          </p:cNvPr>
          <p:cNvSpPr/>
          <p:nvPr/>
        </p:nvSpPr>
        <p:spPr>
          <a:xfrm>
            <a:off x="1417935" y="3661466"/>
            <a:ext cx="1033418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a:t>
            </a:r>
            <a:r>
              <a:rPr lang="vi-VN" sz="2400" b="1">
                <a:latin typeface="UTM Avo" panose="02040603050506020204" pitchFamily="18" charset="0"/>
                <a:cs typeface="Times New Roman" panose="02020603050405020304" pitchFamily="18" charset="0"/>
              </a:rPr>
              <a:t>Để vệ sinh bàn phím máy tính, em nên sử dụng công cụ nào?</a:t>
            </a:r>
          </a:p>
        </p:txBody>
      </p:sp>
      <p:sp>
        <p:nvSpPr>
          <p:cNvPr id="18" name="Rectangle 17">
            <a:extLst>
              <a:ext uri="{FF2B5EF4-FFF2-40B4-BE49-F238E27FC236}">
                <a16:creationId xmlns="" xmlns:a16="http://schemas.microsoft.com/office/drawing/2014/main" id="{C0D43F28-AD36-4723-AB15-242EFF236F0A}"/>
              </a:ext>
            </a:extLst>
          </p:cNvPr>
          <p:cNvSpPr/>
          <p:nvPr/>
        </p:nvSpPr>
        <p:spPr>
          <a:xfrm>
            <a:off x="1692571" y="5715644"/>
            <a:ext cx="2733758"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Bình xịt.</a:t>
            </a:r>
            <a:endParaRPr lang="vi-VN" sz="24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 xmlns:a16="http://schemas.microsoft.com/office/drawing/2014/main" id="{D3648403-FE7F-40C6-BB99-3BACC6DB0EF2}"/>
              </a:ext>
            </a:extLst>
          </p:cNvPr>
          <p:cNvSpPr/>
          <p:nvPr/>
        </p:nvSpPr>
        <p:spPr>
          <a:xfrm>
            <a:off x="8219929" y="5710258"/>
            <a:ext cx="2740014"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Chổi phủi bụi.</a:t>
            </a:r>
            <a:endParaRPr lang="vi-VN" sz="24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 xmlns:a16="http://schemas.microsoft.com/office/drawing/2014/main" id="{2A11D19C-B2B8-4939-8A2C-D334D7A30CC0}"/>
              </a:ext>
            </a:extLst>
          </p:cNvPr>
          <p:cNvSpPr/>
          <p:nvPr/>
        </p:nvSpPr>
        <p:spPr>
          <a:xfrm>
            <a:off x="4656383" y="5710258"/>
            <a:ext cx="2733759" cy="573234"/>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Khăn </a:t>
            </a:r>
            <a:r>
              <a:rPr lang="vi-VN" sz="2400">
                <a:latin typeface="UTM Avo" panose="02040603050506020204" pitchFamily="18" charset="0"/>
                <a:cs typeface="Times New Roman" panose="02020603050405020304" pitchFamily="18" charset="0"/>
              </a:rPr>
              <a:t>ướt</a:t>
            </a:r>
            <a:r>
              <a:rPr lang="en-US" sz="2400">
                <a:latin typeface="UTM Avo" panose="02040603050506020204" pitchFamily="18" charset="0"/>
                <a:cs typeface="Times New Roman" panose="02020603050405020304" pitchFamily="18" charset="0"/>
              </a:rPr>
              <a:t>.</a:t>
            </a:r>
            <a:endParaRPr lang="vi-VN" sz="2400">
              <a:latin typeface="UTM Avo" panose="02040603050506020204" pitchFamily="18" charset="0"/>
              <a:cs typeface="Times New Roman" panose="02020603050405020304" pitchFamily="18" charset="0"/>
            </a:endParaRPr>
          </a:p>
        </p:txBody>
      </p:sp>
      <p:pic>
        <p:nvPicPr>
          <p:cNvPr id="22" name="Picture 21">
            <a:extLst>
              <a:ext uri="{FF2B5EF4-FFF2-40B4-BE49-F238E27FC236}">
                <a16:creationId xmlns="" xmlns:a16="http://schemas.microsoft.com/office/drawing/2014/main" id="{B617B1F5-9DD7-48B6-8B40-F8A77AEAA2EF}"/>
              </a:ext>
            </a:extLst>
          </p:cNvPr>
          <p:cNvPicPr>
            <a:picLocks noChangeAspect="1"/>
          </p:cNvPicPr>
          <p:nvPr/>
        </p:nvPicPr>
        <p:blipFill>
          <a:blip r:embed="rId4"/>
          <a:stretch>
            <a:fillRect/>
          </a:stretch>
        </p:blipFill>
        <p:spPr>
          <a:xfrm>
            <a:off x="1692811" y="4573145"/>
            <a:ext cx="2133785" cy="1234547"/>
          </a:xfrm>
          <a:prstGeom prst="rect">
            <a:avLst/>
          </a:prstGeom>
        </p:spPr>
      </p:pic>
      <p:pic>
        <p:nvPicPr>
          <p:cNvPr id="24" name="Picture 23">
            <a:extLst>
              <a:ext uri="{FF2B5EF4-FFF2-40B4-BE49-F238E27FC236}">
                <a16:creationId xmlns="" xmlns:a16="http://schemas.microsoft.com/office/drawing/2014/main" id="{E6AE3CC6-89EE-4F35-98DA-02DC0E62363E}"/>
              </a:ext>
            </a:extLst>
          </p:cNvPr>
          <p:cNvPicPr>
            <a:picLocks noChangeAspect="1"/>
          </p:cNvPicPr>
          <p:nvPr/>
        </p:nvPicPr>
        <p:blipFill>
          <a:blip r:embed="rId5"/>
          <a:stretch>
            <a:fillRect/>
          </a:stretch>
        </p:blipFill>
        <p:spPr>
          <a:xfrm>
            <a:off x="5070679" y="4824626"/>
            <a:ext cx="1905165" cy="731583"/>
          </a:xfrm>
          <a:prstGeom prst="rect">
            <a:avLst/>
          </a:prstGeom>
        </p:spPr>
      </p:pic>
      <p:pic>
        <p:nvPicPr>
          <p:cNvPr id="26" name="Picture 25">
            <a:extLst>
              <a:ext uri="{FF2B5EF4-FFF2-40B4-BE49-F238E27FC236}">
                <a16:creationId xmlns="" xmlns:a16="http://schemas.microsoft.com/office/drawing/2014/main" id="{F2D713E9-3BBE-4B73-8A1A-F115F339AE8B}"/>
              </a:ext>
            </a:extLst>
          </p:cNvPr>
          <p:cNvPicPr>
            <a:picLocks noChangeAspect="1"/>
          </p:cNvPicPr>
          <p:nvPr/>
        </p:nvPicPr>
        <p:blipFill>
          <a:blip r:embed="rId6"/>
          <a:stretch>
            <a:fillRect/>
          </a:stretch>
        </p:blipFill>
        <p:spPr>
          <a:xfrm>
            <a:off x="8571162" y="4271689"/>
            <a:ext cx="1928027" cy="1272650"/>
          </a:xfrm>
          <a:prstGeom prst="rect">
            <a:avLst/>
          </a:prstGeom>
        </p:spPr>
      </p:pic>
      <p:sp>
        <p:nvSpPr>
          <p:cNvPr id="28" name="Oval 27">
            <a:extLst>
              <a:ext uri="{FF2B5EF4-FFF2-40B4-BE49-F238E27FC236}">
                <a16:creationId xmlns="" xmlns:a16="http://schemas.microsoft.com/office/drawing/2014/main" id="{9672C4FD-2FD4-4BD1-8D38-E4CAAB167E8B}"/>
              </a:ext>
            </a:extLst>
          </p:cNvPr>
          <p:cNvSpPr/>
          <p:nvPr/>
        </p:nvSpPr>
        <p:spPr>
          <a:xfrm>
            <a:off x="4223166" y="322713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9" name="Oval 28">
            <a:extLst>
              <a:ext uri="{FF2B5EF4-FFF2-40B4-BE49-F238E27FC236}">
                <a16:creationId xmlns="" xmlns:a16="http://schemas.microsoft.com/office/drawing/2014/main" id="{E9E668D1-8FF6-46DF-A11C-CF57AB629BBB}"/>
              </a:ext>
            </a:extLst>
          </p:cNvPr>
          <p:cNvSpPr/>
          <p:nvPr/>
        </p:nvSpPr>
        <p:spPr>
          <a:xfrm>
            <a:off x="8240711" y="5839884"/>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4109674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Effect transition="in" filter="fade">
                                      <p:cBhvr>
                                        <p:cTn id="41" dur="500"/>
                                        <p:tgtEl>
                                          <p:spTgt spid="20"/>
                                        </p:tgtEl>
                                      </p:cBhvr>
                                    </p:animEffect>
                                  </p:childTnLst>
                                </p:cTn>
                              </p:par>
                              <p:par>
                                <p:cTn id="42" presetID="53" presetClass="entr" presetSubtype="16"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53" presetClass="entr" presetSubtype="16"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P spid="17" grpId="0"/>
      <p:bldP spid="18" grpId="0"/>
      <p:bldP spid="19" grpId="0"/>
      <p:bldP spid="20" grpId="0"/>
      <p:bldP spid="28" grpId="0" animBg="1"/>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Em hãy ghép mỗi mục ở cột A với một mục thích hợp ở cột B.</a:t>
            </a:r>
          </a:p>
        </p:txBody>
      </p:sp>
      <p:pic>
        <p:nvPicPr>
          <p:cNvPr id="5" name="Picture 4" descr="A picture containing text, vector graphics, businesscard&#10;&#10;Description automatically generated">
            <a:extLst>
              <a:ext uri="{FF2B5EF4-FFF2-40B4-BE49-F238E27FC236}">
                <a16:creationId xmlns=""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graphicFrame>
        <p:nvGraphicFramePr>
          <p:cNvPr id="18" name="Table 28">
            <a:extLst>
              <a:ext uri="{FF2B5EF4-FFF2-40B4-BE49-F238E27FC236}">
                <a16:creationId xmlns="" xmlns:a16="http://schemas.microsoft.com/office/drawing/2014/main" id="{A74C4E37-D8FB-4881-A14E-B4F6D37150E1}"/>
              </a:ext>
            </a:extLst>
          </p:cNvPr>
          <p:cNvGraphicFramePr>
            <a:graphicFrameLocks noGrp="1"/>
          </p:cNvGraphicFramePr>
          <p:nvPr>
            <p:extLst>
              <p:ext uri="{D42A27DB-BD31-4B8C-83A1-F6EECF244321}">
                <p14:modId xmlns:p14="http://schemas.microsoft.com/office/powerpoint/2010/main" val="1698141332"/>
              </p:ext>
            </p:extLst>
          </p:nvPr>
        </p:nvGraphicFramePr>
        <p:xfrm>
          <a:off x="1652195" y="2045453"/>
          <a:ext cx="9662034" cy="3118828"/>
        </p:xfrm>
        <a:graphic>
          <a:graphicData uri="http://schemas.openxmlformats.org/drawingml/2006/table">
            <a:tbl>
              <a:tblPr firstRow="1" bandRow="1">
                <a:tableStyleId>{21E4AEA4-8DFA-4A89-87EB-49C32662AFE0}</a:tableStyleId>
              </a:tblPr>
              <a:tblGrid>
                <a:gridCol w="3676870">
                  <a:extLst>
                    <a:ext uri="{9D8B030D-6E8A-4147-A177-3AD203B41FA5}">
                      <a16:colId xmlns="" xmlns:a16="http://schemas.microsoft.com/office/drawing/2014/main" val="3049472007"/>
                    </a:ext>
                  </a:extLst>
                </a:gridCol>
                <a:gridCol w="5985164">
                  <a:extLst>
                    <a:ext uri="{9D8B030D-6E8A-4147-A177-3AD203B41FA5}">
                      <a16:colId xmlns="" xmlns:a16="http://schemas.microsoft.com/office/drawing/2014/main" val="3745305114"/>
                    </a:ext>
                  </a:extLst>
                </a:gridCol>
              </a:tblGrid>
              <a:tr h="430500">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A</a:t>
                      </a:r>
                    </a:p>
                  </a:txBody>
                  <a:tcPr anchor="ctr">
                    <a:solidFill>
                      <a:srgbClr val="6DCFF6"/>
                    </a:solidFill>
                  </a:tcPr>
                </a:tc>
                <a:tc>
                  <a:txBody>
                    <a:bodyPr/>
                    <a:lstStyle/>
                    <a:p>
                      <a:pPr algn="ctr"/>
                      <a:r>
                        <a:rPr lang="en-US" sz="2000" kern="1200">
                          <a:solidFill>
                            <a:schemeClr val="tx1"/>
                          </a:solidFill>
                          <a:latin typeface="UTM Avo" panose="02040603050506020204" pitchFamily="18" charset="0"/>
                          <a:ea typeface="+mn-ea"/>
                          <a:cs typeface="Times New Roman" panose="02020603050405020304" pitchFamily="18" charset="0"/>
                        </a:rPr>
                        <a:t>B</a:t>
                      </a:r>
                    </a:p>
                  </a:txBody>
                  <a:tcPr anchor="ctr">
                    <a:solidFill>
                      <a:srgbClr val="6DCFF6"/>
                    </a:solidFill>
                  </a:tcPr>
                </a:tc>
                <a:extLst>
                  <a:ext uri="{0D108BD9-81ED-4DB2-BD59-A6C34878D82A}">
                    <a16:rowId xmlns="" xmlns:a16="http://schemas.microsoft.com/office/drawing/2014/main" val="3104845030"/>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1) Màn hình</a:t>
                      </a:r>
                    </a:p>
                  </a:txBody>
                  <a:tcPr anchor="ctr">
                    <a:solidFill>
                      <a:srgbClr val="C7EAF5"/>
                    </a:solidFill>
                  </a:tcPr>
                </a:tc>
                <a:tc>
                  <a:txBody>
                    <a:bodyPr/>
                    <a:lstStyle/>
                    <a:p>
                      <a:pPr marL="112713" indent="0" algn="l">
                        <a:lnSpc>
                          <a:spcPct val="120000"/>
                        </a:lnSpc>
                      </a:pPr>
                      <a:r>
                        <a:rPr lang="pt-BR" sz="2000" kern="1200">
                          <a:solidFill>
                            <a:schemeClr val="tx1"/>
                          </a:solidFill>
                          <a:latin typeface="UTM Avo" panose="02040603050506020204" pitchFamily="18" charset="0"/>
                          <a:ea typeface="+mn-ea"/>
                          <a:cs typeface="Times New Roman" panose="02020603050405020304" pitchFamily="18" charset="0"/>
                        </a:rPr>
                        <a:t>a) dùng để nhập thông tin vào máy tính.</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 xmlns:a16="http://schemas.microsoft.com/office/drawing/2014/main" val="500905725"/>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Bộ xử lý trong thân máy</a:t>
                      </a:r>
                    </a:p>
                  </a:txBody>
                  <a:tcPr anchor="ctr">
                    <a:solidFill>
                      <a:srgbClr val="C7EAF5"/>
                    </a:solidFill>
                  </a:tcPr>
                </a:tc>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b) giúp em điều khiển máy tính thuận lợi hơn.</a:t>
                      </a:r>
                      <a:endParaRPr lang="en-US"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extLst>
                  <a:ext uri="{0D108BD9-81ED-4DB2-BD59-A6C34878D82A}">
                    <a16:rowId xmlns="" xmlns:a16="http://schemas.microsoft.com/office/drawing/2014/main" val="3944550153"/>
                  </a:ext>
                </a:extLst>
              </a:tr>
              <a:tr h="672082">
                <a:tc>
                  <a:txBody>
                    <a:bodyPr/>
                    <a:lstStyle/>
                    <a:p>
                      <a:pPr marL="112713" indent="0" algn="l">
                        <a:lnSpc>
                          <a:spcPct val="120000"/>
                        </a:lnSpc>
                      </a:pPr>
                      <a:r>
                        <a:rPr lang="vi-VN" sz="2000" kern="1200">
                          <a:solidFill>
                            <a:schemeClr val="tx1"/>
                          </a:solidFill>
                          <a:latin typeface="UTM Avo" panose="02040603050506020204" pitchFamily="18" charset="0"/>
                          <a:ea typeface="+mn-ea"/>
                          <a:cs typeface="Times New Roman" panose="02020603050405020304" pitchFamily="18" charset="0"/>
                        </a:rPr>
                        <a:t>4) </a:t>
                      </a:r>
                      <a:r>
                        <a:rPr lang="en-US" sz="2000" kern="1200">
                          <a:solidFill>
                            <a:schemeClr val="tx1"/>
                          </a:solidFill>
                          <a:latin typeface="UTM Avo" panose="02040603050506020204" pitchFamily="18" charset="0"/>
                          <a:ea typeface="+mn-ea"/>
                          <a:cs typeface="Times New Roman" panose="02020603050405020304" pitchFamily="18" charset="0"/>
                        </a:rPr>
                        <a:t>Chuột</a:t>
                      </a:r>
                      <a:endParaRPr lang="vi-VN" sz="2000" kern="1200">
                        <a:solidFill>
                          <a:schemeClr val="tx1"/>
                        </a:solidFill>
                        <a:latin typeface="UTM Avo" panose="02040603050506020204" pitchFamily="18" charset="0"/>
                        <a:ea typeface="+mn-ea"/>
                        <a:cs typeface="Times New Roman" panose="02020603050405020304" pitchFamily="18" charset="0"/>
                      </a:endParaRP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c) hiển thị kết quả làm việc của máy tính.</a:t>
                      </a:r>
                    </a:p>
                  </a:txBody>
                  <a:tcPr anchor="ctr">
                    <a:solidFill>
                      <a:srgbClr val="C7EAF5"/>
                    </a:solidFill>
                  </a:tcPr>
                </a:tc>
                <a:extLst>
                  <a:ext uri="{0D108BD9-81ED-4DB2-BD59-A6C34878D82A}">
                    <a16:rowId xmlns="" xmlns:a16="http://schemas.microsoft.com/office/drawing/2014/main" val="1017976814"/>
                  </a:ext>
                </a:extLst>
              </a:tr>
              <a:tr h="672082">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2) Bàn phím</a:t>
                      </a:r>
                    </a:p>
                  </a:txBody>
                  <a:tcPr anchor="ctr">
                    <a:solidFill>
                      <a:srgbClr val="C7EAF5"/>
                    </a:solidFill>
                  </a:tcPr>
                </a:tc>
                <a:tc>
                  <a:txBody>
                    <a:bodyPr/>
                    <a:lstStyle/>
                    <a:p>
                      <a:pPr marL="112713" indent="0" algn="l">
                        <a:lnSpc>
                          <a:spcPct val="120000"/>
                        </a:lnSpc>
                      </a:pPr>
                      <a:r>
                        <a:rPr lang="en-US" sz="2000" kern="1200">
                          <a:solidFill>
                            <a:schemeClr val="tx1"/>
                          </a:solidFill>
                          <a:latin typeface="UTM Avo" panose="02040603050506020204" pitchFamily="18" charset="0"/>
                          <a:ea typeface="+mn-ea"/>
                          <a:cs typeface="Times New Roman" panose="02020603050405020304" pitchFamily="18" charset="0"/>
                        </a:rPr>
                        <a:t>d) điều khiển mọi hoạt động của máy tính.</a:t>
                      </a:r>
                    </a:p>
                  </a:txBody>
                  <a:tcPr anchor="ctr">
                    <a:solidFill>
                      <a:srgbClr val="C7EAF5"/>
                    </a:solidFill>
                  </a:tcPr>
                </a:tc>
                <a:extLst>
                  <a:ext uri="{0D108BD9-81ED-4DB2-BD59-A6C34878D82A}">
                    <a16:rowId xmlns="" xmlns:a16="http://schemas.microsoft.com/office/drawing/2014/main" val="1543037405"/>
                  </a:ext>
                </a:extLst>
              </a:tr>
            </a:tbl>
          </a:graphicData>
        </a:graphic>
      </p:graphicFrame>
      <p:sp>
        <p:nvSpPr>
          <p:cNvPr id="9" name="Rectangle 8">
            <a:extLst>
              <a:ext uri="{FF2B5EF4-FFF2-40B4-BE49-F238E27FC236}">
                <a16:creationId xmlns="" xmlns:a16="http://schemas.microsoft.com/office/drawing/2014/main" id="{BD440B52-E119-4F7A-83AA-5A47DD73C399}"/>
              </a:ext>
            </a:extLst>
          </p:cNvPr>
          <p:cNvSpPr/>
          <p:nvPr/>
        </p:nvSpPr>
        <p:spPr>
          <a:xfrm>
            <a:off x="371924" y="2871436"/>
            <a:ext cx="1152305" cy="1707390"/>
          </a:xfrm>
          <a:prstGeom prst="rect">
            <a:avLst/>
          </a:prstGeom>
        </p:spPr>
        <p:txBody>
          <a:bodyPr wrap="square">
            <a:spAutoFit/>
          </a:bodyPr>
          <a:lstStyle/>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1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c</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2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d</a:t>
            </a: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3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b</a:t>
            </a:r>
            <a:endParaRPr lang="vi-VN" sz="2000">
              <a:solidFill>
                <a:srgbClr val="0000FF"/>
              </a:solidFill>
              <a:latin typeface="UTM Avo" panose="02040603050506020204" pitchFamily="18" charset="0"/>
              <a:cs typeface="Times New Roman" panose="02020603050405020304" pitchFamily="18" charset="0"/>
            </a:endParaRPr>
          </a:p>
          <a:p>
            <a:pPr algn="ctr" defTabSz="342900">
              <a:lnSpc>
                <a:spcPct val="135000"/>
              </a:lnSpc>
            </a:pPr>
            <a:r>
              <a:rPr lang="en-US" sz="2000">
                <a:solidFill>
                  <a:srgbClr val="0000FF"/>
                </a:solidFill>
                <a:latin typeface="UTM Avo" panose="02040603050506020204" pitchFamily="18" charset="0"/>
                <a:cs typeface="Times New Roman" panose="02020603050405020304" pitchFamily="18" charset="0"/>
              </a:rPr>
              <a:t>4 </a:t>
            </a:r>
            <a:r>
              <a:rPr lang="en-US" sz="2000">
                <a:solidFill>
                  <a:srgbClr val="0000FF"/>
                </a:solidFill>
                <a:latin typeface="UTM Avo" panose="02040603050506020204" pitchFamily="18" charset="0"/>
                <a:cs typeface="Times New Roman" panose="02020603050405020304" pitchFamily="18" charset="0"/>
                <a:sym typeface="Wingdings" panose="05000000000000000000" pitchFamily="2" charset="2"/>
              </a:rPr>
              <a:t> </a:t>
            </a:r>
            <a:r>
              <a:rPr lang="en-US" sz="2000">
                <a:solidFill>
                  <a:srgbClr val="0000FF"/>
                </a:solidFill>
                <a:latin typeface="UTM Avo" panose="02040603050506020204" pitchFamily="18" charset="0"/>
                <a:cs typeface="Times New Roman" panose="02020603050405020304" pitchFamily="18" charset="0"/>
              </a:rPr>
              <a:t>a</a:t>
            </a:r>
            <a:endParaRPr lang="vi-VN" sz="20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07071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randombar(horizontal)">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randombar(horizontal)">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 xmlns:a16="http://schemas.microsoft.com/office/drawing/2014/main" id="{ECB7D36B-B1AE-4BF0-8A2D-25E99CAF3FA0}"/>
              </a:ext>
            </a:extLst>
          </p:cNvPr>
          <p:cNvSpPr/>
          <p:nvPr/>
        </p:nvSpPr>
        <p:spPr>
          <a:xfrm>
            <a:off x="1652194" y="1425059"/>
            <a:ext cx="10167881"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Trong máy tính bảng và điện thoại thông minh, bộ phận nào tiếp nhận</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thông tin vào?</a:t>
            </a:r>
          </a:p>
        </p:txBody>
      </p:sp>
      <p:pic>
        <p:nvPicPr>
          <p:cNvPr id="5" name="Picture 4" descr="A picture containing text, vector graphics, businesscard&#10;&#10;Description automatically generated">
            <a:extLst>
              <a:ext uri="{FF2B5EF4-FFF2-40B4-BE49-F238E27FC236}">
                <a16:creationId xmlns="" xmlns:a16="http://schemas.microsoft.com/office/drawing/2014/main" id="{58371530-B102-407C-82CD-75EF8CC992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8817" y1="32840" x2="59467" y2="42308"/>
                        <a14:foregroundMark x1="39941" y1="38462" x2="39941" y2="38462"/>
                        <a14:foregroundMark x1="37278" y1="34615" x2="38757" y2="36391"/>
                        <a14:foregroundMark x1="40533" y1="76923" x2="61538" y2="81953"/>
                        <a14:foregroundMark x1="48817" y1="79586" x2="30473" y2="80769"/>
                        <a14:foregroundMark x1="27219" y1="78402" x2="32840" y2="81953"/>
                        <a14:foregroundMark x1="49408" y1="40828" x2="48817" y2="49704"/>
                      </a14:backgroundRemoval>
                    </a14:imgEffect>
                  </a14:imgLayer>
                </a14:imgProps>
              </a:ext>
              <a:ext uri="{28A0092B-C50C-407E-A947-70E740481C1C}">
                <a14:useLocalDpi xmlns:a14="http://schemas.microsoft.com/office/drawing/2010/main" val="0"/>
              </a:ext>
            </a:extLst>
          </a:blip>
          <a:stretch>
            <a:fillRect/>
          </a:stretch>
        </p:blipFill>
        <p:spPr>
          <a:xfrm>
            <a:off x="-25877" y="5014728"/>
            <a:ext cx="1843272" cy="1843272"/>
          </a:xfrm>
          <a:prstGeom prst="rect">
            <a:avLst/>
          </a:prstGeom>
        </p:spPr>
      </p:pic>
      <p:sp>
        <p:nvSpPr>
          <p:cNvPr id="9" name="Rectangle 8">
            <a:extLst>
              <a:ext uri="{FF2B5EF4-FFF2-40B4-BE49-F238E27FC236}">
                <a16:creationId xmlns="" xmlns:a16="http://schemas.microsoft.com/office/drawing/2014/main" id="{27C47E85-B672-4CB6-8EA3-FD6EADE9F036}"/>
              </a:ext>
            </a:extLst>
          </p:cNvPr>
          <p:cNvSpPr/>
          <p:nvPr/>
        </p:nvSpPr>
        <p:spPr>
          <a:xfrm>
            <a:off x="2139516" y="2552291"/>
            <a:ext cx="273375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Thân máy.</a:t>
            </a:r>
            <a:endParaRPr lang="vi-VN" sz="22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59905192-AAA5-42B1-B8F7-49B9E83FD2DE}"/>
              </a:ext>
            </a:extLst>
          </p:cNvPr>
          <p:cNvSpPr/>
          <p:nvPr/>
        </p:nvSpPr>
        <p:spPr>
          <a:xfrm>
            <a:off x="7355179" y="2546905"/>
            <a:ext cx="34489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a:latin typeface="UTM Avo" panose="02040603050506020204" pitchFamily="18" charset="0"/>
                <a:cs typeface="Times New Roman" panose="02020603050405020304" pitchFamily="18" charset="0"/>
              </a:rPr>
              <a:t>Màn hình cảm ứng</a:t>
            </a:r>
            <a:endParaRPr lang="vi-VN" sz="22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CF342FC8-3F2A-431E-8E7C-45037FB33FA8}"/>
              </a:ext>
            </a:extLst>
          </p:cNvPr>
          <p:cNvSpPr/>
          <p:nvPr/>
        </p:nvSpPr>
        <p:spPr>
          <a:xfrm>
            <a:off x="5043107" y="2546905"/>
            <a:ext cx="1428529"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Loa.</a:t>
            </a:r>
            <a:endParaRPr lang="vi-VN" sz="2200">
              <a:latin typeface="UTM Avo" panose="02040603050506020204" pitchFamily="18" charset="0"/>
              <a:cs typeface="Times New Roman" panose="02020603050405020304" pitchFamily="18" charset="0"/>
            </a:endParaRPr>
          </a:p>
        </p:txBody>
      </p:sp>
      <p:sp>
        <p:nvSpPr>
          <p:cNvPr id="12" name="Oval 11">
            <a:extLst>
              <a:ext uri="{FF2B5EF4-FFF2-40B4-BE49-F238E27FC236}">
                <a16:creationId xmlns="" xmlns:a16="http://schemas.microsoft.com/office/drawing/2014/main" id="{A47AF5EB-D0A9-4D34-B1FD-A1E3B868DAFE}"/>
              </a:ext>
            </a:extLst>
          </p:cNvPr>
          <p:cNvSpPr/>
          <p:nvPr/>
        </p:nvSpPr>
        <p:spPr>
          <a:xfrm>
            <a:off x="7355180" y="2645358"/>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Rectangle 12">
            <a:extLst>
              <a:ext uri="{FF2B5EF4-FFF2-40B4-BE49-F238E27FC236}">
                <a16:creationId xmlns="" xmlns:a16="http://schemas.microsoft.com/office/drawing/2014/main" id="{523E50FF-5BDE-43BB-8686-B1A9EF9D4A51}"/>
              </a:ext>
            </a:extLst>
          </p:cNvPr>
          <p:cNvSpPr/>
          <p:nvPr/>
        </p:nvSpPr>
        <p:spPr>
          <a:xfrm>
            <a:off x="1652195" y="3145855"/>
            <a:ext cx="10167880" cy="1036117"/>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3. </a:t>
            </a:r>
            <a:r>
              <a:rPr lang="vi-VN" sz="2200">
                <a:latin typeface="UTM Avo" panose="02040603050506020204" pitchFamily="18" charset="0"/>
                <a:cs typeface="Times New Roman" panose="02020603050405020304" pitchFamily="18" charset="0"/>
              </a:rPr>
              <a:t>Minh đang sử dụng máy tính trong phòng thì phát hiện có mùi khét từ dây</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điện, theo em Minh nên làm gì?</a:t>
            </a:r>
          </a:p>
        </p:txBody>
      </p:sp>
      <p:sp>
        <p:nvSpPr>
          <p:cNvPr id="14" name="Rectangle 13">
            <a:extLst>
              <a:ext uri="{FF2B5EF4-FFF2-40B4-BE49-F238E27FC236}">
                <a16:creationId xmlns="" xmlns:a16="http://schemas.microsoft.com/office/drawing/2014/main" id="{0B946888-315B-44C0-825C-5C83B0016378}"/>
              </a:ext>
            </a:extLst>
          </p:cNvPr>
          <p:cNvSpPr/>
          <p:nvPr/>
        </p:nvSpPr>
        <p:spPr>
          <a:xfrm>
            <a:off x="2139516" y="4181972"/>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r>
              <a:rPr lang="en-US" sz="2200">
                <a:latin typeface="UTM Avo" panose="02040603050506020204" pitchFamily="18" charset="0"/>
                <a:cs typeface="Times New Roman" panose="02020603050405020304" pitchFamily="18" charset="0"/>
              </a:rPr>
              <a:t> Tiếp tục công việc của mình.</a:t>
            </a:r>
            <a:endParaRPr lang="vi-VN" sz="22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5B81BE98-39E3-4E40-A2F5-F0665EBBCA86}"/>
              </a:ext>
            </a:extLst>
          </p:cNvPr>
          <p:cNvSpPr/>
          <p:nvPr/>
        </p:nvSpPr>
        <p:spPr>
          <a:xfrm>
            <a:off x="2139516" y="4778309"/>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Mở cửa to cho bớt mùi khét.</a:t>
            </a:r>
            <a:endParaRPr lang="vi-VN" sz="2200">
              <a:latin typeface="UTM Avo" panose="02040603050506020204" pitchFamily="18" charset="0"/>
              <a:cs typeface="Times New Roman" panose="02020603050405020304" pitchFamily="18" charset="0"/>
            </a:endParaRPr>
          </a:p>
        </p:txBody>
      </p:sp>
      <p:sp>
        <p:nvSpPr>
          <p:cNvPr id="17" name="Rectangle 16">
            <a:extLst>
              <a:ext uri="{FF2B5EF4-FFF2-40B4-BE49-F238E27FC236}">
                <a16:creationId xmlns="" xmlns:a16="http://schemas.microsoft.com/office/drawing/2014/main" id="{1864CDAB-8D22-4BB8-A243-EFA613F45316}"/>
              </a:ext>
            </a:extLst>
          </p:cNvPr>
          <p:cNvSpPr/>
          <p:nvPr/>
        </p:nvSpPr>
        <p:spPr>
          <a:xfrm>
            <a:off x="2139516" y="5374647"/>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vi-VN" sz="2200">
                <a:latin typeface="UTM Avo" panose="02040603050506020204" pitchFamily="18" charset="0"/>
                <a:cs typeface="Times New Roman" panose="02020603050405020304" pitchFamily="18" charset="0"/>
              </a:rPr>
              <a:t>Chạy ra ngoài bảo với người lớn.</a:t>
            </a:r>
          </a:p>
        </p:txBody>
      </p:sp>
      <p:sp>
        <p:nvSpPr>
          <p:cNvPr id="18" name="Rectangle 17">
            <a:extLst>
              <a:ext uri="{FF2B5EF4-FFF2-40B4-BE49-F238E27FC236}">
                <a16:creationId xmlns="" xmlns:a16="http://schemas.microsoft.com/office/drawing/2014/main" id="{0F6C4AF6-C1BB-4ED3-8E47-A423878FD656}"/>
              </a:ext>
            </a:extLst>
          </p:cNvPr>
          <p:cNvSpPr/>
          <p:nvPr/>
        </p:nvSpPr>
        <p:spPr>
          <a:xfrm>
            <a:off x="2139516" y="5970985"/>
            <a:ext cx="7310526"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vi-VN" sz="2200">
                <a:latin typeface="UTM Avo" panose="02040603050506020204" pitchFamily="18" charset="0"/>
                <a:cs typeface="Times New Roman" panose="02020603050405020304" pitchFamily="18" charset="0"/>
              </a:rPr>
              <a:t>Rút dây cắm điện.</a:t>
            </a:r>
          </a:p>
        </p:txBody>
      </p:sp>
      <p:sp>
        <p:nvSpPr>
          <p:cNvPr id="19" name="Oval 18">
            <a:extLst>
              <a:ext uri="{FF2B5EF4-FFF2-40B4-BE49-F238E27FC236}">
                <a16:creationId xmlns="" xmlns:a16="http://schemas.microsoft.com/office/drawing/2014/main" id="{AB2B4799-8C1D-4EF8-ABEF-DC27F8970C19}"/>
              </a:ext>
            </a:extLst>
          </p:cNvPr>
          <p:cNvSpPr/>
          <p:nvPr/>
        </p:nvSpPr>
        <p:spPr>
          <a:xfrm>
            <a:off x="2139516" y="5475422"/>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282063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P spid="13" grpId="0"/>
      <p:bldP spid="14" grpId="0"/>
      <p:bldP spid="15" grpId="0"/>
      <p:bldP spid="17" grpId="0"/>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 xmlns:a16="http://schemas.microsoft.com/office/drawing/2014/main" id="{B3047003-BDC1-441F-A0E1-7728E4169670}"/>
              </a:ext>
            </a:extLst>
          </p:cNvPr>
          <p:cNvSpPr/>
          <p:nvPr/>
        </p:nvSpPr>
        <p:spPr>
          <a:xfrm>
            <a:off x="1652195" y="1425059"/>
            <a:ext cx="9751340" cy="1675843"/>
          </a:xfrm>
          <a:prstGeom prst="rect">
            <a:avLst/>
          </a:prstGeom>
        </p:spPr>
        <p:txBody>
          <a:bodyPr wrap="square">
            <a:spAutoFit/>
          </a:bodyPr>
          <a:lstStyle/>
          <a:p>
            <a:pPr algn="just" defTabSz="342900">
              <a:lnSpc>
                <a:spcPct val="150000"/>
              </a:lnSpc>
            </a:pPr>
            <a:r>
              <a:rPr lang="vi-VN" sz="2400">
                <a:latin typeface="UTM Avo" panose="02040603050506020204" pitchFamily="18" charset="0"/>
                <a:cs typeface="Times New Roman" panose="02020603050405020304" pitchFamily="18" charset="0"/>
              </a:rPr>
              <a:t>Máy tính để bàn nhà Minh </a:t>
            </a:r>
            <a:r>
              <a:rPr lang="en-US" sz="2400">
                <a:latin typeface="UTM Avo" panose="02040603050506020204" pitchFamily="18" charset="0"/>
                <a:cs typeface="Times New Roman" panose="02020603050405020304" pitchFamily="18" charset="0"/>
              </a:rPr>
              <a:t>c</a:t>
            </a:r>
            <a:r>
              <a:rPr lang="vi-VN" sz="2400">
                <a:latin typeface="UTM Avo" panose="02040603050506020204" pitchFamily="18" charset="0"/>
                <a:cs typeface="Times New Roman" panose="02020603050405020304" pitchFamily="18" charset="0"/>
              </a:rPr>
              <a:t>ó đầy đủ các bộ phận cơ bản nhưng Minh không nghe được âm thanh. Để nghe được âm thanh, máy tính nhà Minh cần lắp thêm thiết bị nào?</a:t>
            </a:r>
          </a:p>
        </p:txBody>
      </p:sp>
      <p:pic>
        <p:nvPicPr>
          <p:cNvPr id="8" name="Picture 7" descr="A picture containing toy&#10;&#10;Description automatically generated">
            <a:extLst>
              <a:ext uri="{FF2B5EF4-FFF2-40B4-BE49-F238E27FC236}">
                <a16:creationId xmlns="" xmlns:a16="http://schemas.microsoft.com/office/drawing/2014/main" id="{F369F1F4-4247-42F6-96A7-85BC8D08FEC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8" b="89776" l="9744" r="89776">
                        <a14:foregroundMark x1="44728" y1="24281" x2="56869" y2="27157"/>
                        <a14:foregroundMark x1="56390" y1="26677" x2="57348" y2="28435"/>
                        <a14:foregroundMark x1="38978" y1="27636" x2="60064" y2="33387"/>
                        <a14:foregroundMark x1="60064" y1="33387" x2="42332" y2="32748"/>
                        <a14:foregroundMark x1="55911" y1="21885" x2="56390" y2="20927"/>
                        <a14:foregroundMark x1="53195" y1="24281" x2="51278" y2="22364"/>
                        <a14:foregroundMark x1="42332" y1="29393" x2="62780" y2="37220"/>
                        <a14:foregroundMark x1="62780" y1="37220" x2="45208" y2="24601"/>
                        <a14:foregroundMark x1="45208" y1="24601" x2="43770" y2="27157"/>
                        <a14:foregroundMark x1="56869" y1="25240" x2="55911" y2="28914"/>
                        <a14:foregroundMark x1="57348" y1="29872" x2="57348" y2="29872"/>
                        <a14:foregroundMark x1="57348" y1="29872" x2="57348" y2="29872"/>
                        <a14:foregroundMark x1="57348" y1="26677" x2="57348" y2="26677"/>
                        <a14:foregroundMark x1="51278" y1="9265" x2="51278" y2="9265"/>
                        <a14:foregroundMark x1="52716" y1="7348" x2="52716" y2="7348"/>
                      </a14:backgroundRemoval>
                    </a14:imgEffect>
                  </a14:imgLayer>
                </a14:imgProps>
              </a:ext>
              <a:ext uri="{28A0092B-C50C-407E-A947-70E740481C1C}">
                <a14:useLocalDpi xmlns:a14="http://schemas.microsoft.com/office/drawing/2010/main" val="0"/>
              </a:ext>
            </a:extLst>
          </a:blip>
          <a:stretch>
            <a:fillRect/>
          </a:stretch>
        </p:blipFill>
        <p:spPr>
          <a:xfrm>
            <a:off x="9092046" y="3860717"/>
            <a:ext cx="2975264" cy="2975264"/>
          </a:xfrm>
          <a:prstGeom prst="rect">
            <a:avLst/>
          </a:prstGeom>
        </p:spPr>
      </p:pic>
    </p:spTree>
    <p:extLst>
      <p:ext uri="{BB962C8B-B14F-4D97-AF65-F5344CB8AC3E}">
        <p14:creationId xmlns:p14="http://schemas.microsoft.com/office/powerpoint/2010/main" val="55980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 xmlns:a16="http://schemas.microsoft.com/office/drawing/2014/main" id="{F1A44BB0-9EF1-4D59-9207-275E58E191DC}"/>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A picture containing logo&#10;&#10;Description automatically generated">
            <a:extLst>
              <a:ext uri="{FF2B5EF4-FFF2-40B4-BE49-F238E27FC236}">
                <a16:creationId xmlns="" xmlns:a16="http://schemas.microsoft.com/office/drawing/2014/main" id="{5C0DB42F-0BEB-43F0-8ED5-79EB72FD39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949" y="902002"/>
            <a:ext cx="6145301" cy="2017951"/>
          </a:xfrm>
          <a:prstGeom prst="rect">
            <a:avLst/>
          </a:prstGeom>
        </p:spPr>
      </p:pic>
      <p:pic>
        <p:nvPicPr>
          <p:cNvPr id="5" name="Picture 4">
            <a:extLst>
              <a:ext uri="{FF2B5EF4-FFF2-40B4-BE49-F238E27FC236}">
                <a16:creationId xmlns="" xmlns:a16="http://schemas.microsoft.com/office/drawing/2014/main" id="{4FB6E97E-32EB-4B40-8BFA-C27A15E60A5A}"/>
              </a:ext>
            </a:extLst>
          </p:cNvPr>
          <p:cNvPicPr>
            <a:picLocks noChangeAspect="1"/>
          </p:cNvPicPr>
          <p:nvPr/>
        </p:nvPicPr>
        <p:blipFill>
          <a:blip r:embed="rId9"/>
          <a:stretch>
            <a:fillRect/>
          </a:stretch>
        </p:blipFill>
        <p:spPr>
          <a:xfrm>
            <a:off x="0" y="192093"/>
            <a:ext cx="1735904" cy="548770"/>
          </a:xfrm>
          <a:prstGeom prst="rect">
            <a:avLst/>
          </a:prstGeom>
        </p:spPr>
      </p:pic>
      <p:pic>
        <p:nvPicPr>
          <p:cNvPr id="8" name="Picture 7">
            <a:extLst>
              <a:ext uri="{FF2B5EF4-FFF2-40B4-BE49-F238E27FC236}">
                <a16:creationId xmlns="" xmlns:a16="http://schemas.microsoft.com/office/drawing/2014/main" id="{C3042C7E-94F0-454A-8B17-763D65990048}"/>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43503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vector graphics, doll&#10;&#10;Description automatically generated">
            <a:extLst>
              <a:ext uri="{FF2B5EF4-FFF2-40B4-BE49-F238E27FC236}">
                <a16:creationId xmlns="" xmlns:a16="http://schemas.microsoft.com/office/drawing/2014/main" id="{89DC7ABC-A419-463E-9F73-C02DDC577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3694" y="3287900"/>
            <a:ext cx="2908287" cy="2908287"/>
          </a:xfrm>
          <a:prstGeom prst="rect">
            <a:avLst/>
          </a:prstGeom>
        </p:spPr>
      </p:pic>
      <p:grpSp>
        <p:nvGrpSpPr>
          <p:cNvPr id="2" name="Group 1">
            <a:extLst>
              <a:ext uri="{FF2B5EF4-FFF2-40B4-BE49-F238E27FC236}">
                <a16:creationId xmlns="" xmlns:a16="http://schemas.microsoft.com/office/drawing/2014/main" id="{1E8B759E-BF74-413E-B3ED-0D9221EC7B0A}"/>
              </a:ext>
            </a:extLst>
          </p:cNvPr>
          <p:cNvGrpSpPr/>
          <p:nvPr/>
        </p:nvGrpSpPr>
        <p:grpSpPr>
          <a:xfrm>
            <a:off x="301091" y="301982"/>
            <a:ext cx="4134561" cy="2508169"/>
            <a:chOff x="301091" y="301982"/>
            <a:chExt cx="4134561" cy="2508169"/>
          </a:xfrm>
        </p:grpSpPr>
        <p:pic>
          <p:nvPicPr>
            <p:cNvPr id="4" name="Picture 3">
              <a:extLst>
                <a:ext uri="{FF2B5EF4-FFF2-40B4-BE49-F238E27FC236}">
                  <a16:creationId xmlns="" xmlns:a16="http://schemas.microsoft.com/office/drawing/2014/main" id="{907F5D8A-D232-4BB9-935E-A22F83F551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5" name="Picture 4" descr="Text&#10;&#10;Description automatically generated">
              <a:extLst>
                <a:ext uri="{FF2B5EF4-FFF2-40B4-BE49-F238E27FC236}">
                  <a16:creationId xmlns="" xmlns:a16="http://schemas.microsoft.com/office/drawing/2014/main" id="{508C07EA-9C72-42F0-92D0-80E1E25D4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67" y="1001558"/>
              <a:ext cx="3678192" cy="1586766"/>
            </a:xfrm>
            <a:prstGeom prst="rect">
              <a:avLst/>
            </a:prstGeom>
          </p:spPr>
        </p:pic>
        <p:pic>
          <p:nvPicPr>
            <p:cNvPr id="7" name="Picture 6">
              <a:extLst>
                <a:ext uri="{FF2B5EF4-FFF2-40B4-BE49-F238E27FC236}">
                  <a16:creationId xmlns="" xmlns:a16="http://schemas.microsoft.com/office/drawing/2014/main" id="{310F7048-0385-41A1-BD7F-F212EB33ADA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pic>
        <p:nvPicPr>
          <p:cNvPr id="14" name="Picture 12">
            <a:extLst>
              <a:ext uri="{FF2B5EF4-FFF2-40B4-BE49-F238E27FC236}">
                <a16:creationId xmlns="" xmlns:a16="http://schemas.microsoft.com/office/drawing/2014/main" id="{DBB8FB1E-69AC-4146-A693-59192444DF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04109" y="638942"/>
            <a:ext cx="5124606" cy="1807588"/>
          </a:xfrm>
          <a:prstGeom prst="rect">
            <a:avLst/>
          </a:prstGeom>
        </p:spPr>
      </p:pic>
      <p:sp>
        <p:nvSpPr>
          <p:cNvPr id="13" name="Rectangle 12">
            <a:extLst>
              <a:ext uri="{FF2B5EF4-FFF2-40B4-BE49-F238E27FC236}">
                <a16:creationId xmlns="" xmlns:a16="http://schemas.microsoft.com/office/drawing/2014/main" id="{51E7F0AC-A784-4E43-B06C-AB04509BA591}"/>
              </a:ext>
            </a:extLst>
          </p:cNvPr>
          <p:cNvSpPr/>
          <p:nvPr/>
        </p:nvSpPr>
        <p:spPr>
          <a:xfrm>
            <a:off x="4918459" y="889576"/>
            <a:ext cx="4481465" cy="1306320"/>
          </a:xfrm>
          <a:prstGeom prst="rect">
            <a:avLst/>
          </a:prstGeom>
        </p:spPr>
        <p:txBody>
          <a:bodyPr wrap="square">
            <a:spAutoFit/>
          </a:bodyPr>
          <a:lstStyle/>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Trò ch</a:t>
            </a:r>
            <a:r>
              <a:rPr lang="vi-VN" sz="2800" b="1">
                <a:solidFill>
                  <a:schemeClr val="bg1"/>
                </a:solidFill>
                <a:latin typeface="UTM Avo" panose="02040603050506020204" pitchFamily="18" charset="0"/>
                <a:cs typeface="Times New Roman" panose="02020603050405020304" pitchFamily="18" charset="0"/>
              </a:rPr>
              <a:t>ơi</a:t>
            </a:r>
            <a:r>
              <a:rPr lang="en-US" sz="2800" b="1">
                <a:solidFill>
                  <a:schemeClr val="bg1"/>
                </a:solidFill>
                <a:latin typeface="UTM Avo" panose="02040603050506020204" pitchFamily="18" charset="0"/>
                <a:cs typeface="Times New Roman" panose="02020603050405020304" pitchFamily="18" charset="0"/>
              </a:rPr>
              <a:t>: </a:t>
            </a:r>
          </a:p>
          <a:p>
            <a:pPr algn="ctr" defTabSz="342900">
              <a:lnSpc>
                <a:spcPct val="150000"/>
              </a:lnSpc>
            </a:pPr>
            <a:r>
              <a:rPr lang="en-US" sz="2800" b="1">
                <a:solidFill>
                  <a:schemeClr val="bg1"/>
                </a:solidFill>
                <a:latin typeface="UTM Avo" panose="02040603050506020204" pitchFamily="18" charset="0"/>
                <a:cs typeface="Times New Roman" panose="02020603050405020304" pitchFamily="18" charset="0"/>
              </a:rPr>
              <a:t>“Ai nhanh – Ai đúng”.</a:t>
            </a:r>
            <a:endParaRPr lang="vi-VN" sz="2800" b="1">
              <a:solidFill>
                <a:schemeClr val="bg1"/>
              </a:solidFill>
              <a:latin typeface="UTM Avo" panose="02040603050506020204" pitchFamily="18" charset="0"/>
              <a:cs typeface="Times New Roman" panose="02020603050405020304" pitchFamily="18" charset="0"/>
            </a:endParaRPr>
          </a:p>
        </p:txBody>
      </p:sp>
      <p:pic>
        <p:nvPicPr>
          <p:cNvPr id="19" name="Picture 3">
            <a:extLst>
              <a:ext uri="{FF2B5EF4-FFF2-40B4-BE49-F238E27FC236}">
                <a16:creationId xmlns="" xmlns:a16="http://schemas.microsoft.com/office/drawing/2014/main" id="{623B169A-6D8D-4045-9344-F2FFF210DC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424903" y="2588324"/>
            <a:ext cx="7407034" cy="2148231"/>
          </a:xfrm>
          <a:prstGeom prst="rect">
            <a:avLst/>
          </a:prstGeom>
        </p:spPr>
      </p:pic>
      <p:sp>
        <p:nvSpPr>
          <p:cNvPr id="18" name="Rectangle 17">
            <a:extLst>
              <a:ext uri="{FF2B5EF4-FFF2-40B4-BE49-F238E27FC236}">
                <a16:creationId xmlns="" xmlns:a16="http://schemas.microsoft.com/office/drawing/2014/main" id="{A3B7263B-46D4-4EEE-BDA7-FA048C352D58}"/>
              </a:ext>
            </a:extLst>
          </p:cNvPr>
          <p:cNvSpPr/>
          <p:nvPr/>
        </p:nvSpPr>
        <p:spPr>
          <a:xfrm>
            <a:off x="5338983" y="3026604"/>
            <a:ext cx="5602748" cy="1128386"/>
          </a:xfrm>
          <a:prstGeom prst="rect">
            <a:avLst/>
          </a:prstGeom>
        </p:spPr>
        <p:txBody>
          <a:bodyPr wrap="square">
            <a:spAutoFit/>
          </a:bodyPr>
          <a:lstStyle/>
          <a:p>
            <a:pPr algn="ctr" defTabSz="342900">
              <a:lnSpc>
                <a:spcPct val="150000"/>
              </a:lnSpc>
            </a:pPr>
            <a:r>
              <a:rPr lang="en-US" sz="2400" b="1">
                <a:latin typeface="UTM Avo" panose="02040603050506020204" pitchFamily="18" charset="0"/>
                <a:cs typeface="Times New Roman" panose="02020603050405020304" pitchFamily="18" charset="0"/>
              </a:rPr>
              <a:t>Em hãy kể tên các bộ phận của máy tính để bàn mà em biết</a:t>
            </a:r>
            <a:endParaRPr lang="vi-VN" sz="2400" b="1">
              <a:latin typeface="UTM Avo" panose="02040603050506020204" pitchFamily="18" charset="0"/>
              <a:cs typeface="Times New Roman" panose="02020603050405020304" pitchFamily="18" charset="0"/>
            </a:endParaRPr>
          </a:p>
        </p:txBody>
      </p:sp>
      <p:pic>
        <p:nvPicPr>
          <p:cNvPr id="11" name="Picture 10">
            <a:extLst>
              <a:ext uri="{FF2B5EF4-FFF2-40B4-BE49-F238E27FC236}">
                <a16:creationId xmlns="" xmlns:a16="http://schemas.microsoft.com/office/drawing/2014/main" id="{FB448734-5F21-46B8-B85A-3E3E5A013C99}"/>
              </a:ext>
            </a:extLst>
          </p:cNvPr>
          <p:cNvPicPr>
            <a:picLocks noChangeAspect="1"/>
          </p:cNvPicPr>
          <p:nvPr/>
        </p:nvPicPr>
        <p:blipFill>
          <a:blip r:embed="rId10"/>
          <a:stretch>
            <a:fillRect/>
          </a:stretch>
        </p:blipFill>
        <p:spPr>
          <a:xfrm>
            <a:off x="11358550" y="1360826"/>
            <a:ext cx="504202" cy="445116"/>
          </a:xfrm>
          <a:prstGeom prst="rect">
            <a:avLst/>
          </a:prstGeom>
        </p:spPr>
      </p:pic>
    </p:spTree>
    <p:extLst>
      <p:ext uri="{BB962C8B-B14F-4D97-AF65-F5344CB8AC3E}">
        <p14:creationId xmlns:p14="http://schemas.microsoft.com/office/powerpoint/2010/main" val="92238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C29B82-B90A-449E-8481-31A1C0E7E29B}"/>
              </a:ext>
            </a:extLst>
          </p:cNvPr>
          <p:cNvSpPr/>
          <p:nvPr/>
        </p:nvSpPr>
        <p:spPr>
          <a:xfrm>
            <a:off x="438540" y="283918"/>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CÁC BỘ PHẬN C</a:t>
            </a:r>
            <a:r>
              <a:rPr lang="vi-VN" sz="2800" b="1">
                <a:solidFill>
                  <a:srgbClr val="F03C69"/>
                </a:solidFill>
                <a:latin typeface="SVN-SAF" panose="02040603050506020204" pitchFamily="18" charset="0"/>
                <a:cs typeface="Times New Roman" panose="02020603050405020304" pitchFamily="18" charset="0"/>
              </a:rPr>
              <a:t>Ơ</a:t>
            </a:r>
            <a:r>
              <a:rPr lang="en-US" sz="2800" b="1">
                <a:solidFill>
                  <a:srgbClr val="F03C69"/>
                </a:solidFill>
                <a:latin typeface="SVN-SAF" panose="02040603050506020204" pitchFamily="18" charset="0"/>
                <a:cs typeface="Times New Roman" panose="02020603050405020304" pitchFamily="18" charset="0"/>
              </a:rPr>
              <a:t> BẢN CỦA MÁY TÍNH ĐỂ BÀN</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 xmlns:a16="http://schemas.microsoft.com/office/drawing/2014/main" id="{949615B6-08E4-4C7D-8EEA-5E3F99C728AC}"/>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Các bộ phận c</a:t>
            </a:r>
            <a:r>
              <a:rPr lang="vi-VN" sz="2800" b="1">
                <a:solidFill>
                  <a:srgbClr val="7FC354"/>
                </a:solidFill>
                <a:latin typeface="SVN-Androgyne" panose="02040603050506020204" pitchFamily="18" charset="0"/>
                <a:cs typeface="Times New Roman" panose="02020603050405020304" pitchFamily="18" charset="0"/>
              </a:rPr>
              <a:t>ơ</a:t>
            </a:r>
            <a:r>
              <a:rPr lang="en-US" sz="2800" b="1">
                <a:solidFill>
                  <a:srgbClr val="7FC354"/>
                </a:solidFill>
                <a:latin typeface="SVN-Androgyne" panose="02040603050506020204" pitchFamily="18" charset="0"/>
                <a:cs typeface="Times New Roman" panose="02020603050405020304" pitchFamily="18" charset="0"/>
              </a:rPr>
              <a:t> bản của máy tính để bàn</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5C1AE40C-6D0B-4671-A2C9-C72D3FF63513}"/>
              </a:ext>
            </a:extLst>
          </p:cNvPr>
          <p:cNvSpPr/>
          <p:nvPr/>
        </p:nvSpPr>
        <p:spPr>
          <a:xfrm>
            <a:off x="1493121" y="1947437"/>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Em hãy gọi tên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của máy tính để bàn đ</a:t>
            </a:r>
            <a:r>
              <a:rPr lang="vi-VN" sz="2400">
                <a:latin typeface="UTM Avo" panose="02040603050506020204" pitchFamily="18" charset="0"/>
                <a:cs typeface="Times New Roman" panose="02020603050405020304" pitchFamily="18" charset="0"/>
              </a:rPr>
              <a:t>ược</a:t>
            </a:r>
            <a:r>
              <a:rPr lang="en-US" sz="2400">
                <a:latin typeface="UTM Avo" panose="02040603050506020204" pitchFamily="18" charset="0"/>
                <a:cs typeface="Times New Roman" panose="02020603050405020304" pitchFamily="18" charset="0"/>
              </a:rPr>
              <a:t> đánh số trong Hình 8</a:t>
            </a:r>
            <a:endParaRPr lang="vi-VN" sz="2400">
              <a:latin typeface="UTM Avo" panose="02040603050506020204" pitchFamily="18" charset="0"/>
              <a:cs typeface="Times New Roman" panose="02020603050405020304" pitchFamily="18" charset="0"/>
            </a:endParaRPr>
          </a:p>
        </p:txBody>
      </p:sp>
      <p:pic>
        <p:nvPicPr>
          <p:cNvPr id="12" name="Picture 11">
            <a:extLst>
              <a:ext uri="{FF2B5EF4-FFF2-40B4-BE49-F238E27FC236}">
                <a16:creationId xmlns="" xmlns:a16="http://schemas.microsoft.com/office/drawing/2014/main" id="{D3EF975F-C4A9-4D04-B63C-A67ED485BAB2}"/>
              </a:ext>
            </a:extLst>
          </p:cNvPr>
          <p:cNvPicPr>
            <a:picLocks noChangeAspect="1"/>
          </p:cNvPicPr>
          <p:nvPr/>
        </p:nvPicPr>
        <p:blipFill>
          <a:blip r:embed="rId2"/>
          <a:stretch>
            <a:fillRect/>
          </a:stretch>
        </p:blipFill>
        <p:spPr>
          <a:xfrm>
            <a:off x="3209876" y="3141925"/>
            <a:ext cx="5759483" cy="3419498"/>
          </a:xfrm>
          <a:prstGeom prst="rect">
            <a:avLst/>
          </a:prstGeom>
        </p:spPr>
      </p:pic>
      <p:sp>
        <p:nvSpPr>
          <p:cNvPr id="13" name="Rectangle 12">
            <a:extLst>
              <a:ext uri="{FF2B5EF4-FFF2-40B4-BE49-F238E27FC236}">
                <a16:creationId xmlns="" xmlns:a16="http://schemas.microsoft.com/office/drawing/2014/main" id="{35030CB5-48CA-481D-B65D-F4BB7270FDA1}"/>
              </a:ext>
            </a:extLst>
          </p:cNvPr>
          <p:cNvSpPr/>
          <p:nvPr/>
        </p:nvSpPr>
        <p:spPr>
          <a:xfrm>
            <a:off x="1463882" y="329713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52952D7-8957-4C99-B17B-45ACDC67EFAA}"/>
              </a:ext>
            </a:extLst>
          </p:cNvPr>
          <p:cNvSpPr/>
          <p:nvPr/>
        </p:nvSpPr>
        <p:spPr>
          <a:xfrm>
            <a:off x="8855430" y="3069283"/>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B7DDF13D-9EBE-4F9C-A610-DE616CBFDA34}"/>
              </a:ext>
            </a:extLst>
          </p:cNvPr>
          <p:cNvSpPr/>
          <p:nvPr/>
        </p:nvSpPr>
        <p:spPr>
          <a:xfrm>
            <a:off x="8897757" y="4957177"/>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Con chuột</a:t>
            </a:r>
            <a:endParaRPr lang="vi-VN" sz="2400">
              <a:latin typeface="UTM Avo" panose="02040603050506020204" pitchFamily="18" charset="0"/>
              <a:cs typeface="Times New Roman" panose="02020603050405020304" pitchFamily="18" charset="0"/>
            </a:endParaRPr>
          </a:p>
        </p:txBody>
      </p:sp>
      <p:sp>
        <p:nvSpPr>
          <p:cNvPr id="16" name="Rectangle 15">
            <a:extLst>
              <a:ext uri="{FF2B5EF4-FFF2-40B4-BE49-F238E27FC236}">
                <a16:creationId xmlns="" xmlns:a16="http://schemas.microsoft.com/office/drawing/2014/main" id="{847A3CE0-E2D5-4204-8A68-C3DF82C631D2}"/>
              </a:ext>
            </a:extLst>
          </p:cNvPr>
          <p:cNvSpPr/>
          <p:nvPr/>
        </p:nvSpPr>
        <p:spPr>
          <a:xfrm>
            <a:off x="1363746" y="5004902"/>
            <a:ext cx="1915909" cy="567848"/>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 xmlns:a16="http://schemas.microsoft.com/office/drawing/2014/main" id="{6130C57F-7551-4995-9234-1752E616AE1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 xmlns:a16="http://schemas.microsoft.com/office/drawing/2014/main" id="{9626A2EE-ED09-47C8-A8FA-1551DFB285D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spTree>
    <p:extLst>
      <p:ext uri="{BB962C8B-B14F-4D97-AF65-F5344CB8AC3E}">
        <p14:creationId xmlns:p14="http://schemas.microsoft.com/office/powerpoint/2010/main" val="2438045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54EF39F-6AC7-4663-B06C-2F6820332171}"/>
              </a:ext>
            </a:extLst>
          </p:cNvPr>
          <p:cNvPicPr>
            <a:picLocks noChangeAspect="1"/>
          </p:cNvPicPr>
          <p:nvPr/>
        </p:nvPicPr>
        <p:blipFill>
          <a:blip r:embed="rId2"/>
          <a:stretch>
            <a:fillRect/>
          </a:stretch>
        </p:blipFill>
        <p:spPr>
          <a:xfrm>
            <a:off x="415718" y="475747"/>
            <a:ext cx="891617" cy="830652"/>
          </a:xfrm>
          <a:prstGeom prst="rect">
            <a:avLst/>
          </a:prstGeom>
        </p:spPr>
      </p:pic>
      <p:sp>
        <p:nvSpPr>
          <p:cNvPr id="3" name="Rectangle 2">
            <a:extLst>
              <a:ext uri="{FF2B5EF4-FFF2-40B4-BE49-F238E27FC236}">
                <a16:creationId xmlns="" xmlns:a16="http://schemas.microsoft.com/office/drawing/2014/main" id="{D396B0B4-54F1-4626-84A8-501CDEF4056D}"/>
              </a:ext>
            </a:extLst>
          </p:cNvPr>
          <p:cNvSpPr/>
          <p:nvPr/>
        </p:nvSpPr>
        <p:spPr>
          <a:xfrm>
            <a:off x="1363448" y="565319"/>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DD9B17D0-D5D6-441C-9BDF-101B3BA5C732}"/>
              </a:ext>
            </a:extLst>
          </p:cNvPr>
          <p:cNvPicPr>
            <a:picLocks noChangeAspect="1"/>
          </p:cNvPicPr>
          <p:nvPr/>
        </p:nvPicPr>
        <p:blipFill rotWithShape="1">
          <a:blip r:embed="rId3"/>
          <a:srcRect l="13462" r="17366" b="12731"/>
          <a:stretch/>
        </p:blipFill>
        <p:spPr>
          <a:xfrm>
            <a:off x="9311951" y="565319"/>
            <a:ext cx="1744824" cy="3178942"/>
          </a:xfrm>
          <a:prstGeom prst="rect">
            <a:avLst/>
          </a:prstGeom>
        </p:spPr>
      </p:pic>
      <p:pic>
        <p:nvPicPr>
          <p:cNvPr id="5" name="Picture 4">
            <a:extLst>
              <a:ext uri="{FF2B5EF4-FFF2-40B4-BE49-F238E27FC236}">
                <a16:creationId xmlns="" xmlns:a16="http://schemas.microsoft.com/office/drawing/2014/main" id="{6A6D35BD-C026-432A-B63A-CFF8E6C4A7DA}"/>
              </a:ext>
            </a:extLst>
          </p:cNvPr>
          <p:cNvPicPr>
            <a:picLocks noChangeAspect="1"/>
          </p:cNvPicPr>
          <p:nvPr/>
        </p:nvPicPr>
        <p:blipFill rotWithShape="1">
          <a:blip r:embed="rId4"/>
          <a:srcRect t="-597" b="15807"/>
          <a:stretch/>
        </p:blipFill>
        <p:spPr>
          <a:xfrm>
            <a:off x="698407" y="3675309"/>
            <a:ext cx="3513124" cy="2649252"/>
          </a:xfrm>
          <a:prstGeom prst="rect">
            <a:avLst/>
          </a:prstGeom>
        </p:spPr>
      </p:pic>
      <p:sp>
        <p:nvSpPr>
          <p:cNvPr id="6" name="Rectangle 5">
            <a:extLst>
              <a:ext uri="{FF2B5EF4-FFF2-40B4-BE49-F238E27FC236}">
                <a16:creationId xmlns="" xmlns:a16="http://schemas.microsoft.com/office/drawing/2014/main" id="{3D9E9FE7-9B4E-44B0-A981-F77FD81AD30E}"/>
              </a:ext>
            </a:extLst>
          </p:cNvPr>
          <p:cNvSpPr/>
          <p:nvPr/>
        </p:nvSpPr>
        <p:spPr>
          <a:xfrm>
            <a:off x="1023209" y="1548179"/>
            <a:ext cx="8077201" cy="1675843"/>
          </a:xfrm>
          <a:prstGeom prst="rect">
            <a:avLst/>
          </a:prstGeom>
        </p:spPr>
        <p:txBody>
          <a:bodyPr wrap="square">
            <a:spAutoFit/>
          </a:bodyPr>
          <a:lstStyle/>
          <a:p>
            <a:pPr algn="ctr" defTabSz="342900">
              <a:lnSpc>
                <a:spcPct val="150000"/>
              </a:lnSpc>
            </a:pPr>
            <a:r>
              <a:rPr lang="en-US" sz="2400" b="1" dirty="0" err="1">
                <a:solidFill>
                  <a:srgbClr val="FF9900"/>
                </a:solidFill>
                <a:latin typeface="UTM Avo" panose="02040603050506020204" pitchFamily="18" charset="0"/>
                <a:cs typeface="Times New Roman" panose="02020603050405020304" pitchFamily="18" charset="0"/>
              </a:rPr>
              <a:t>Thân</a:t>
            </a:r>
            <a:r>
              <a:rPr lang="en-US" sz="2400" b="1" dirty="0">
                <a:solidFill>
                  <a:srgbClr val="FF9900"/>
                </a:solidFill>
                <a:latin typeface="UTM Avo" panose="02040603050506020204" pitchFamily="18" charset="0"/>
                <a:cs typeface="Times New Roman" panose="02020603050405020304" pitchFamily="18" charset="0"/>
              </a:rPr>
              <a:t> </a:t>
            </a:r>
            <a:r>
              <a:rPr lang="en-US" sz="2400" b="1" dirty="0" err="1">
                <a:solidFill>
                  <a:srgbClr val="FF9900"/>
                </a:solidFill>
                <a:latin typeface="UTM Avo" panose="02040603050506020204" pitchFamily="18" charset="0"/>
                <a:cs typeface="Times New Roman" panose="02020603050405020304" pitchFamily="18" charset="0"/>
              </a:rPr>
              <a:t>máy</a:t>
            </a:r>
            <a:r>
              <a:rPr lang="en-US" sz="2400" b="1" dirty="0">
                <a:solidFill>
                  <a:srgbClr val="FF9900"/>
                </a:solidFill>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là</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bộ</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phận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quan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trọng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nhất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của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máy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tính</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Trong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thân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máy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có</a:t>
            </a:r>
            <a:r>
              <a:rPr lang="en-US" sz="2400" dirty="0">
                <a:latin typeface="UTM Avo" panose="02040603050506020204" pitchFamily="18" charset="0"/>
                <a:cs typeface="Times New Roman" panose="02020603050405020304" pitchFamily="18" charset="0"/>
              </a:rPr>
              <a:t> </a:t>
            </a:r>
            <a:r>
              <a:rPr lang="en-US" sz="2400" b="1" dirty="0" err="1">
                <a:solidFill>
                  <a:srgbClr val="FF9900"/>
                </a:solidFill>
                <a:latin typeface="UTM Avo" panose="02040603050506020204" pitchFamily="18" charset="0"/>
                <a:cs typeface="Times New Roman" panose="02020603050405020304" pitchFamily="18" charset="0"/>
              </a:rPr>
              <a:t>bộ</a:t>
            </a:r>
            <a:r>
              <a:rPr lang="en-US" sz="2400" b="1" dirty="0">
                <a:solidFill>
                  <a:srgbClr val="FF9900"/>
                </a:solidFill>
                <a:latin typeface="UTM Avo" panose="02040603050506020204" pitchFamily="18" charset="0"/>
                <a:cs typeface="Times New Roman" panose="02020603050405020304" pitchFamily="18" charset="0"/>
              </a:rPr>
              <a:t> </a:t>
            </a:r>
            <a:r>
              <a:rPr lang="en-US" sz="2400" b="1" dirty="0" err="1">
                <a:solidFill>
                  <a:srgbClr val="FF9900"/>
                </a:solidFill>
                <a:latin typeface="UTM Avo" panose="02040603050506020204" pitchFamily="18" charset="0"/>
                <a:cs typeface="Times New Roman" panose="02020603050405020304" pitchFamily="18" charset="0"/>
              </a:rPr>
              <a:t>xử</a:t>
            </a:r>
            <a:r>
              <a:rPr lang="en-US" sz="2400" b="1" dirty="0">
                <a:solidFill>
                  <a:srgbClr val="FF9900"/>
                </a:solidFill>
                <a:latin typeface="UTM Avo" panose="02040603050506020204" pitchFamily="18" charset="0"/>
                <a:cs typeface="Times New Roman" panose="02020603050405020304" pitchFamily="18" charset="0"/>
              </a:rPr>
              <a:t> </a:t>
            </a:r>
            <a:r>
              <a:rPr lang="en-US" sz="2400" b="1" dirty="0" err="1">
                <a:solidFill>
                  <a:srgbClr val="FF9900"/>
                </a:solidFill>
                <a:latin typeface="UTM Avo" panose="02040603050506020204" pitchFamily="18" charset="0"/>
                <a:cs typeface="Times New Roman" panose="02020603050405020304" pitchFamily="18" charset="0"/>
              </a:rPr>
              <a:t>lí</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nó</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giống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nh</a:t>
            </a:r>
            <a:r>
              <a:rPr lang="vi-VN" sz="2400" dirty="0">
                <a:latin typeface="UTM Avo" panose="02040603050506020204" pitchFamily="18" charset="0"/>
                <a:cs typeface="Times New Roman" panose="02020603050405020304" pitchFamily="18" charset="0"/>
              </a:rPr>
              <a:t>ư</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bộ</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não</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điều</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khiển</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mọi</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hoạt</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động</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của</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máy</a:t>
            </a:r>
            <a:r>
              <a:rPr lang="en-US" sz="2400" dirty="0">
                <a:latin typeface="UTM Avo" panose="02040603050506020204" pitchFamily="18" charset="0"/>
                <a:cs typeface="Times New Roman" panose="02020603050405020304" pitchFamily="18" charset="0"/>
              </a:rPr>
              <a:t> </a:t>
            </a:r>
            <a:r>
              <a:rPr lang="en-US" sz="2400" dirty="0" err="1">
                <a:latin typeface="UTM Avo" panose="02040603050506020204" pitchFamily="18" charset="0"/>
                <a:cs typeface="Times New Roman" panose="02020603050405020304" pitchFamily="18" charset="0"/>
              </a:rPr>
              <a:t>tính</a:t>
            </a:r>
            <a:r>
              <a:rPr lang="en-US" sz="2400" smtClean="0">
                <a:latin typeface="UTM Avo" panose="02040603050506020204" pitchFamily="18" charset="0"/>
                <a:cs typeface="Times New Roman" panose="02020603050405020304" pitchFamily="18" charset="0"/>
              </a:rPr>
              <a:t>. </a:t>
            </a:r>
            <a:endParaRPr lang="vi-VN" sz="2400" dirty="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E850280C-7C06-42D4-98C4-BE81AEC8DC5C}"/>
              </a:ext>
            </a:extLst>
          </p:cNvPr>
          <p:cNvSpPr/>
          <p:nvPr/>
        </p:nvSpPr>
        <p:spPr>
          <a:xfrm>
            <a:off x="4686003" y="4261617"/>
            <a:ext cx="5594555" cy="1675843"/>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Màn hình </a:t>
            </a:r>
            <a:r>
              <a:rPr lang="en-US" sz="2400">
                <a:latin typeface="UTM Avo" panose="02040603050506020204" pitchFamily="18" charset="0"/>
                <a:cs typeface="Times New Roman" panose="02020603050405020304" pitchFamily="18" charset="0"/>
              </a:rPr>
              <a:t>trông giống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tivi. </a:t>
            </a:r>
          </a:p>
          <a:p>
            <a:pPr algn="ctr" defTabSz="342900">
              <a:lnSpc>
                <a:spcPct val="150000"/>
              </a:lnSpc>
            </a:pPr>
            <a:r>
              <a:rPr lang="en-US" sz="2400">
                <a:latin typeface="UTM Avo" panose="02040603050506020204" pitchFamily="18" charset="0"/>
                <a:cs typeface="Times New Roman" panose="02020603050405020304" pitchFamily="18" charset="0"/>
              </a:rPr>
              <a:t>Màn hình là n</a:t>
            </a:r>
            <a:r>
              <a:rPr lang="vi-VN" sz="2400">
                <a:latin typeface="UTM Avo" panose="02040603050506020204" pitchFamily="18" charset="0"/>
                <a:cs typeface="Times New Roman" panose="02020603050405020304" pitchFamily="18" charset="0"/>
              </a:rPr>
              <a:t>ơi</a:t>
            </a:r>
            <a:r>
              <a:rPr lang="en-US" sz="2400">
                <a:latin typeface="UTM Avo" panose="02040603050506020204" pitchFamily="18" charset="0"/>
                <a:cs typeface="Times New Roman" panose="02020603050405020304" pitchFamily="18" charset="0"/>
              </a:rPr>
              <a:t> hiển thị </a:t>
            </a:r>
          </a:p>
          <a:p>
            <a:pPr algn="ctr" defTabSz="342900">
              <a:lnSpc>
                <a:spcPct val="150000"/>
              </a:lnSpc>
            </a:pPr>
            <a:r>
              <a:rPr lang="en-US" sz="2400">
                <a:latin typeface="UTM Avo" panose="02040603050506020204" pitchFamily="18" charset="0"/>
                <a:cs typeface="Times New Roman" panose="02020603050405020304" pitchFamily="18" charset="0"/>
              </a:rPr>
              <a:t>kết quả làm việc của máy tính.</a:t>
            </a:r>
            <a:endParaRPr lang="vi-VN" sz="24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14082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5DF593A-C884-406B-9039-D91B9840041B}"/>
              </a:ext>
            </a:extLst>
          </p:cNvPr>
          <p:cNvPicPr>
            <a:picLocks noChangeAspect="1"/>
          </p:cNvPicPr>
          <p:nvPr/>
        </p:nvPicPr>
        <p:blipFill>
          <a:blip r:embed="rId2"/>
          <a:stretch>
            <a:fillRect/>
          </a:stretch>
        </p:blipFill>
        <p:spPr>
          <a:xfrm>
            <a:off x="415718" y="475747"/>
            <a:ext cx="891617" cy="830652"/>
          </a:xfrm>
          <a:prstGeom prst="rect">
            <a:avLst/>
          </a:prstGeom>
        </p:spPr>
      </p:pic>
      <p:sp>
        <p:nvSpPr>
          <p:cNvPr id="4" name="Rectangle 3">
            <a:extLst>
              <a:ext uri="{FF2B5EF4-FFF2-40B4-BE49-F238E27FC236}">
                <a16:creationId xmlns="" xmlns:a16="http://schemas.microsoft.com/office/drawing/2014/main" id="{1A0AB273-FC35-4319-BF6C-BED95CD8DE51}"/>
              </a:ext>
            </a:extLst>
          </p:cNvPr>
          <p:cNvSpPr/>
          <p:nvPr/>
        </p:nvSpPr>
        <p:spPr>
          <a:xfrm>
            <a:off x="1307335" y="522504"/>
            <a:ext cx="611983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a:t>
            </a:r>
            <a:endParaRPr lang="vi-VN" sz="2400" b="1">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43726385-0556-498C-A4FD-B09233B38A65}"/>
              </a:ext>
            </a:extLst>
          </p:cNvPr>
          <p:cNvGrpSpPr/>
          <p:nvPr/>
        </p:nvGrpSpPr>
        <p:grpSpPr>
          <a:xfrm>
            <a:off x="612121" y="1731575"/>
            <a:ext cx="7510260" cy="1504675"/>
            <a:chOff x="861526" y="4305094"/>
            <a:chExt cx="7510260" cy="1504675"/>
          </a:xfrm>
        </p:grpSpPr>
        <p:grpSp>
          <p:nvGrpSpPr>
            <p:cNvPr id="10" name="Group 9">
              <a:extLst>
                <a:ext uri="{FF2B5EF4-FFF2-40B4-BE49-F238E27FC236}">
                  <a16:creationId xmlns="" xmlns:a16="http://schemas.microsoft.com/office/drawing/2014/main" id="{7BC0CC60-96C9-447E-9F36-85695C322086}"/>
                </a:ext>
              </a:extLst>
            </p:cNvPr>
            <p:cNvGrpSpPr/>
            <p:nvPr/>
          </p:nvGrpSpPr>
          <p:grpSpPr>
            <a:xfrm>
              <a:off x="1047203" y="4305094"/>
              <a:ext cx="7324583" cy="1504675"/>
              <a:chOff x="1856791" y="4430315"/>
              <a:chExt cx="7324583" cy="2267266"/>
            </a:xfrm>
          </p:grpSpPr>
          <p:sp>
            <p:nvSpPr>
              <p:cNvPr id="11" name="Speech Bubble: Rectangle with Corners Rounded 10">
                <a:extLst>
                  <a:ext uri="{FF2B5EF4-FFF2-40B4-BE49-F238E27FC236}">
                    <a16:creationId xmlns="" xmlns:a16="http://schemas.microsoft.com/office/drawing/2014/main" id="{33DB2C45-CBF5-4401-8034-578B7C3D64FA}"/>
                  </a:ext>
                </a:extLst>
              </p:cNvPr>
              <p:cNvSpPr/>
              <p:nvPr/>
            </p:nvSpPr>
            <p:spPr>
              <a:xfrm>
                <a:off x="1968811" y="4430315"/>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 xmlns:a16="http://schemas.microsoft.com/office/drawing/2014/main" id="{1AC0C9E8-D72D-40E5-84EB-E609487ECB80}"/>
                  </a:ext>
                </a:extLst>
              </p:cNvPr>
              <p:cNvSpPr/>
              <p:nvPr/>
            </p:nvSpPr>
            <p:spPr>
              <a:xfrm>
                <a:off x="1856791" y="4552258"/>
                <a:ext cx="7212563" cy="2145323"/>
              </a:xfrm>
              <a:prstGeom prst="wedgeRoundRectCallout">
                <a:avLst>
                  <a:gd name="adj1" fmla="val -637"/>
                  <a:gd name="adj2" fmla="val 74496"/>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 xmlns:a16="http://schemas.microsoft.com/office/drawing/2014/main" id="{61004FEF-F45A-41DD-A74E-84C8EC840177}"/>
                </a:ext>
              </a:extLst>
            </p:cNvPr>
            <p:cNvSpPr/>
            <p:nvPr/>
          </p:nvSpPr>
          <p:spPr>
            <a:xfrm>
              <a:off x="861526" y="4478081"/>
              <a:ext cx="7495893" cy="1121846"/>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Bàn phím </a:t>
              </a:r>
              <a:r>
                <a:rPr lang="en-US" sz="2400">
                  <a:latin typeface="UTM Avo" panose="02040603050506020204" pitchFamily="18" charset="0"/>
                  <a:cs typeface="Times New Roman" panose="02020603050405020304" pitchFamily="18" charset="0"/>
                </a:rPr>
                <a:t>gồm nhiều phím</a:t>
              </a:r>
            </a:p>
            <a:p>
              <a:pPr algn="ctr" defTabSz="342900">
                <a:lnSpc>
                  <a:spcPct val="150000"/>
                </a:lnSpc>
              </a:pPr>
              <a:r>
                <a:rPr lang="en-US" sz="2400">
                  <a:latin typeface="UTM Avo" panose="02040603050506020204" pitchFamily="18" charset="0"/>
                  <a:cs typeface="Times New Roman" panose="02020603050405020304" pitchFamily="18" charset="0"/>
                </a:rPr>
                <a:t>Khi gõ các phím, em gửi tín hiệu vào máy tính</a:t>
              </a:r>
              <a:endParaRPr lang="vi-VN" sz="2400">
                <a:latin typeface="UTM Avo" panose="02040603050506020204" pitchFamily="18" charset="0"/>
                <a:cs typeface="Times New Roman" panose="02020603050405020304" pitchFamily="18" charset="0"/>
              </a:endParaRPr>
            </a:p>
          </p:txBody>
        </p:sp>
      </p:grpSp>
      <p:grpSp>
        <p:nvGrpSpPr>
          <p:cNvPr id="6" name="Group 5">
            <a:extLst>
              <a:ext uri="{FF2B5EF4-FFF2-40B4-BE49-F238E27FC236}">
                <a16:creationId xmlns="" xmlns:a16="http://schemas.microsoft.com/office/drawing/2014/main" id="{8274B48C-4112-4B7C-BE8D-B77E6914B568}"/>
              </a:ext>
            </a:extLst>
          </p:cNvPr>
          <p:cNvGrpSpPr/>
          <p:nvPr/>
        </p:nvGrpSpPr>
        <p:grpSpPr>
          <a:xfrm>
            <a:off x="8901978" y="968398"/>
            <a:ext cx="2874023" cy="3111955"/>
            <a:chOff x="8998611" y="1651893"/>
            <a:chExt cx="2874023" cy="3111955"/>
          </a:xfrm>
        </p:grpSpPr>
        <p:grpSp>
          <p:nvGrpSpPr>
            <p:cNvPr id="14" name="Group 13">
              <a:extLst>
                <a:ext uri="{FF2B5EF4-FFF2-40B4-BE49-F238E27FC236}">
                  <a16:creationId xmlns="" xmlns:a16="http://schemas.microsoft.com/office/drawing/2014/main" id="{A051DF6C-20E1-4205-A948-0F652F824A79}"/>
                </a:ext>
              </a:extLst>
            </p:cNvPr>
            <p:cNvGrpSpPr/>
            <p:nvPr/>
          </p:nvGrpSpPr>
          <p:grpSpPr>
            <a:xfrm>
              <a:off x="8998611" y="1651893"/>
              <a:ext cx="2874023" cy="3111955"/>
              <a:chOff x="1856791" y="4552258"/>
              <a:chExt cx="7393821" cy="2200615"/>
            </a:xfrm>
          </p:grpSpPr>
          <p:sp>
            <p:nvSpPr>
              <p:cNvPr id="17" name="Speech Bubble: Rectangle with Corners Rounded 16">
                <a:extLst>
                  <a:ext uri="{FF2B5EF4-FFF2-40B4-BE49-F238E27FC236}">
                    <a16:creationId xmlns="" xmlns:a16="http://schemas.microsoft.com/office/drawing/2014/main" id="{3EE37DCF-D853-4383-B9E5-DE892BD5AAE4}"/>
                  </a:ext>
                </a:extLst>
              </p:cNvPr>
              <p:cNvSpPr/>
              <p:nvPr/>
            </p:nvSpPr>
            <p:spPr>
              <a:xfrm>
                <a:off x="2038049" y="4607550"/>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 xmlns:a16="http://schemas.microsoft.com/office/drawing/2014/main" id="{5C0BB69F-E813-4FB2-801F-450E32FC1DA7}"/>
                  </a:ext>
                </a:extLst>
              </p:cNvPr>
              <p:cNvSpPr/>
              <p:nvPr/>
            </p:nvSpPr>
            <p:spPr>
              <a:xfrm>
                <a:off x="1856791" y="4552258"/>
                <a:ext cx="7212563" cy="2145323"/>
              </a:xfrm>
              <a:prstGeom prst="wedgeRoundRectCallout">
                <a:avLst>
                  <a:gd name="adj1" fmla="val -58084"/>
                  <a:gd name="adj2" fmla="val 46410"/>
                  <a:gd name="adj3" fmla="val 16667"/>
                </a:avLst>
              </a:prstGeom>
              <a:solidFill>
                <a:schemeClr val="bg1"/>
              </a:solid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 xmlns:a16="http://schemas.microsoft.com/office/drawing/2014/main" id="{79A56168-C270-4437-B309-D101DDB9A9DF}"/>
                </a:ext>
              </a:extLst>
            </p:cNvPr>
            <p:cNvSpPr/>
            <p:nvPr/>
          </p:nvSpPr>
          <p:spPr>
            <a:xfrm>
              <a:off x="9219636" y="1776855"/>
              <a:ext cx="2502428" cy="2783839"/>
            </a:xfrm>
            <a:prstGeom prst="rect">
              <a:avLst/>
            </a:prstGeom>
          </p:spPr>
          <p:txBody>
            <a:bodyPr wrap="square">
              <a:spAutoFit/>
            </a:bodyPr>
            <a:lstStyle/>
            <a:p>
              <a:pPr algn="ctr" defTabSz="342900">
                <a:lnSpc>
                  <a:spcPct val="150000"/>
                </a:lnSpc>
              </a:pPr>
              <a:r>
                <a:rPr lang="en-US" sz="2400" b="1">
                  <a:solidFill>
                    <a:srgbClr val="FF9900"/>
                  </a:solidFill>
                  <a:latin typeface="UTM Avo" panose="02040603050506020204" pitchFamily="18" charset="0"/>
                  <a:cs typeface="Times New Roman" panose="02020603050405020304" pitchFamily="18" charset="0"/>
                </a:rPr>
                <a:t>Chuột </a:t>
              </a:r>
              <a:r>
                <a:rPr lang="en-US" sz="2400">
                  <a:latin typeface="UTM Avo" panose="02040603050506020204" pitchFamily="18" charset="0"/>
                  <a:cs typeface="Times New Roman" panose="02020603050405020304" pitchFamily="18" charset="0"/>
                </a:rPr>
                <a:t>máy tính giúp em </a:t>
              </a:r>
            </a:p>
            <a:p>
              <a:pPr algn="ctr" defTabSz="342900">
                <a:lnSpc>
                  <a:spcPct val="150000"/>
                </a:lnSpc>
              </a:pPr>
              <a:r>
                <a:rPr lang="en-US" sz="2400">
                  <a:latin typeface="UTM Avo" panose="02040603050506020204" pitchFamily="18" charset="0"/>
                  <a:cs typeface="Times New Roman" panose="02020603050405020304" pitchFamily="18" charset="0"/>
                </a:rPr>
                <a:t>điều khiển </a:t>
              </a:r>
            </a:p>
            <a:p>
              <a:pPr algn="ctr" defTabSz="342900">
                <a:lnSpc>
                  <a:spcPct val="150000"/>
                </a:lnSpc>
              </a:pPr>
              <a:r>
                <a:rPr lang="en-US" sz="2400">
                  <a:latin typeface="UTM Avo" panose="02040603050506020204" pitchFamily="18" charset="0"/>
                  <a:cs typeface="Times New Roman" panose="02020603050405020304" pitchFamily="18" charset="0"/>
                </a:rPr>
                <a:t>máy tính </a:t>
              </a:r>
            </a:p>
            <a:p>
              <a:pPr algn="ctr" defTabSz="342900">
                <a:lnSpc>
                  <a:spcPct val="150000"/>
                </a:lnSpc>
              </a:pPr>
              <a:r>
                <a:rPr lang="en-US" sz="2400">
                  <a:latin typeface="UTM Avo" panose="02040603050506020204" pitchFamily="18" charset="0"/>
                  <a:cs typeface="Times New Roman" panose="02020603050405020304" pitchFamily="18" charset="0"/>
                </a:rPr>
                <a:t>thuận tiện h</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n.</a:t>
              </a:r>
              <a:endParaRPr lang="vi-VN" sz="2400">
                <a:latin typeface="UTM Avo" panose="02040603050506020204" pitchFamily="18" charset="0"/>
                <a:cs typeface="Times New Roman" panose="02020603050405020304" pitchFamily="18" charset="0"/>
              </a:endParaRPr>
            </a:p>
          </p:txBody>
        </p:sp>
      </p:grpSp>
      <p:pic>
        <p:nvPicPr>
          <p:cNvPr id="9" name="Picture 8" descr="A keyboard and mouse&#10;&#10;Description automatically generated with low confidence">
            <a:extLst>
              <a:ext uri="{FF2B5EF4-FFF2-40B4-BE49-F238E27FC236}">
                <a16:creationId xmlns="" xmlns:a16="http://schemas.microsoft.com/office/drawing/2014/main" id="{90646A88-4880-4E1E-A018-0484A349E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78" y="2505696"/>
            <a:ext cx="7895149" cy="4352304"/>
          </a:xfrm>
          <a:prstGeom prst="rect">
            <a:avLst/>
          </a:prstGeom>
        </p:spPr>
      </p:pic>
    </p:spTree>
    <p:extLst>
      <p:ext uri="{BB962C8B-B14F-4D97-AF65-F5344CB8AC3E}">
        <p14:creationId xmlns:p14="http://schemas.microsoft.com/office/powerpoint/2010/main" val="423958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3"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1+#ppt_w/2"/>
                                          </p:val>
                                        </p:tav>
                                        <p:tav tm="100000">
                                          <p:val>
                                            <p:strVal val="#ppt_x"/>
                                          </p:val>
                                        </p:tav>
                                      </p:tavLst>
                                    </p:anim>
                                    <p:anim calcmode="lin" valueType="num">
                                      <p:cBhvr additive="base">
                                        <p:cTn id="1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61B4B504-C8F8-4B6D-AB1E-2586A440EA3E}"/>
              </a:ext>
            </a:extLst>
          </p:cNvPr>
          <p:cNvSpPr/>
          <p:nvPr/>
        </p:nvSpPr>
        <p:spPr>
          <a:xfrm>
            <a:off x="1493121" y="2798414"/>
            <a:ext cx="9205758" cy="1121846"/>
          </a:xfrm>
          <a:prstGeom prst="rect">
            <a:avLst/>
          </a:prstGeom>
        </p:spPr>
        <p:txBody>
          <a:bodyPr wrap="square">
            <a:spAutoFit/>
          </a:bodyPr>
          <a:lstStyle/>
          <a:p>
            <a:pPr algn="ctr" defTabSz="342900">
              <a:lnSpc>
                <a:spcPct val="150000"/>
              </a:lnSpc>
            </a:pPr>
            <a:r>
              <a:rPr lang="en-US" sz="2400">
                <a:latin typeface="UTM Avo" panose="02040603050506020204" pitchFamily="18" charset="0"/>
                <a:cs typeface="Times New Roman" panose="02020603050405020304" pitchFamily="18" charset="0"/>
              </a:rPr>
              <a:t>Ngoài các bộ phận c</a:t>
            </a:r>
            <a:r>
              <a:rPr lang="vi-VN" sz="2400">
                <a:latin typeface="UTM Avo" panose="02040603050506020204" pitchFamily="18" charset="0"/>
                <a:cs typeface="Times New Roman" panose="02020603050405020304" pitchFamily="18" charset="0"/>
              </a:rPr>
              <a:t>ơ</a:t>
            </a:r>
            <a:r>
              <a:rPr lang="en-US" sz="2400">
                <a:latin typeface="UTM Avo" panose="02040603050506020204" pitchFamily="18" charset="0"/>
                <a:cs typeface="Times New Roman" panose="02020603050405020304" pitchFamily="18" charset="0"/>
              </a:rPr>
              <a:t> bản kể trên, máy tính còn có thiết bị khác kèm theo nh</a:t>
            </a:r>
            <a:r>
              <a:rPr lang="vi-VN" sz="2400">
                <a:latin typeface="UTM Avo" panose="02040603050506020204" pitchFamily="18" charset="0"/>
                <a:cs typeface="Times New Roman" panose="02020603050405020304" pitchFamily="18" charset="0"/>
              </a:rPr>
              <a:t>ư</a:t>
            </a:r>
            <a:r>
              <a:rPr lang="en-US" sz="2400">
                <a:latin typeface="UTM Avo" panose="02040603050506020204" pitchFamily="18" charset="0"/>
                <a:cs typeface="Times New Roman" panose="02020603050405020304" pitchFamily="18" charset="0"/>
              </a:rPr>
              <a:t> </a:t>
            </a:r>
            <a:r>
              <a:rPr lang="en-US" sz="2400" b="1">
                <a:solidFill>
                  <a:srgbClr val="FFC000"/>
                </a:solidFill>
                <a:latin typeface="UTM Avo" panose="02040603050506020204" pitchFamily="18" charset="0"/>
                <a:cs typeface="Times New Roman" panose="02020603050405020304" pitchFamily="18" charset="0"/>
              </a:rPr>
              <a:t>loa</a:t>
            </a:r>
            <a:r>
              <a:rPr lang="en-US" sz="2400">
                <a:latin typeface="UTM Avo" panose="02040603050506020204" pitchFamily="18" charset="0"/>
                <a:cs typeface="Times New Roman" panose="02020603050405020304" pitchFamily="18" charset="0"/>
              </a:rPr>
              <a:t> để phát âm thanh từ máy tính</a:t>
            </a:r>
            <a:endParaRPr lang="vi-VN" sz="2400">
              <a:latin typeface="UTM Avo" panose="02040603050506020204" pitchFamily="18" charset="0"/>
              <a:cs typeface="Times New Roman" panose="02020603050405020304" pitchFamily="18" charset="0"/>
            </a:endParaRPr>
          </a:p>
        </p:txBody>
      </p:sp>
      <p:grpSp>
        <p:nvGrpSpPr>
          <p:cNvPr id="2" name="Group 1">
            <a:extLst>
              <a:ext uri="{FF2B5EF4-FFF2-40B4-BE49-F238E27FC236}">
                <a16:creationId xmlns="" xmlns:a16="http://schemas.microsoft.com/office/drawing/2014/main" id="{8A4B6D06-B0CE-4D15-8F6E-750A6EE2724E}"/>
              </a:ext>
            </a:extLst>
          </p:cNvPr>
          <p:cNvGrpSpPr/>
          <p:nvPr/>
        </p:nvGrpSpPr>
        <p:grpSpPr>
          <a:xfrm>
            <a:off x="1329714" y="458216"/>
            <a:ext cx="9538311" cy="1951609"/>
            <a:chOff x="1329714" y="458216"/>
            <a:chExt cx="9538311" cy="1951609"/>
          </a:xfrm>
        </p:grpSpPr>
        <p:grpSp>
          <p:nvGrpSpPr>
            <p:cNvPr id="10" name="Group 9">
              <a:extLst>
                <a:ext uri="{FF2B5EF4-FFF2-40B4-BE49-F238E27FC236}">
                  <a16:creationId xmlns="" xmlns:a16="http://schemas.microsoft.com/office/drawing/2014/main" id="{89062DB7-4E0E-4C57-94E2-2EE772747EDC}"/>
                </a:ext>
              </a:extLst>
            </p:cNvPr>
            <p:cNvGrpSpPr/>
            <p:nvPr/>
          </p:nvGrpSpPr>
          <p:grpSpPr>
            <a:xfrm>
              <a:off x="1329714" y="458216"/>
              <a:ext cx="9538311" cy="1951609"/>
              <a:chOff x="1329714" y="458216"/>
              <a:chExt cx="9538311" cy="1951609"/>
            </a:xfrm>
          </p:grpSpPr>
          <p:grpSp>
            <p:nvGrpSpPr>
              <p:cNvPr id="11" name="Group 10">
                <a:extLst>
                  <a:ext uri="{FF2B5EF4-FFF2-40B4-BE49-F238E27FC236}">
                    <a16:creationId xmlns="" xmlns:a16="http://schemas.microsoft.com/office/drawing/2014/main" id="{58D218AF-D446-4BC8-870D-F8787A4C4236}"/>
                  </a:ext>
                </a:extLst>
              </p:cNvPr>
              <p:cNvGrpSpPr/>
              <p:nvPr/>
            </p:nvGrpSpPr>
            <p:grpSpPr>
              <a:xfrm>
                <a:off x="1925021" y="911578"/>
                <a:ext cx="8943004" cy="1498247"/>
                <a:chOff x="2572721" y="934090"/>
                <a:chExt cx="8045516" cy="2210326"/>
              </a:xfrm>
            </p:grpSpPr>
            <p:sp>
              <p:nvSpPr>
                <p:cNvPr id="13" name="Rectangle: Rounded Corners 12">
                  <a:extLst>
                    <a:ext uri="{FF2B5EF4-FFF2-40B4-BE49-F238E27FC236}">
                      <a16:creationId xmlns="" xmlns:a16="http://schemas.microsoft.com/office/drawing/2014/main" id="{C6D856A5-7B50-4BB9-B491-F905F443C4A0}"/>
                    </a:ext>
                  </a:extLst>
                </p:cNvPr>
                <p:cNvSpPr/>
                <p:nvPr/>
              </p:nvSpPr>
              <p:spPr>
                <a:xfrm>
                  <a:off x="2659224" y="1054359"/>
                  <a:ext cx="7959013" cy="2090057"/>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 xmlns:a16="http://schemas.microsoft.com/office/drawing/2014/main" id="{6D0781D6-7563-4FE8-A7EE-7A6B2B90F87A}"/>
                    </a:ext>
                  </a:extLst>
                </p:cNvPr>
                <p:cNvSpPr/>
                <p:nvPr/>
              </p:nvSpPr>
              <p:spPr>
                <a:xfrm>
                  <a:off x="2572721" y="934090"/>
                  <a:ext cx="7959013" cy="2090057"/>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a:extLst>
                  <a:ext uri="{FF2B5EF4-FFF2-40B4-BE49-F238E27FC236}">
                    <a16:creationId xmlns="" xmlns:a16="http://schemas.microsoft.com/office/drawing/2014/main" id="{ECB2FB46-5F99-44B8-BADD-0A909017A8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16" name="Rectangle 15">
              <a:extLst>
                <a:ext uri="{FF2B5EF4-FFF2-40B4-BE49-F238E27FC236}">
                  <a16:creationId xmlns="" xmlns:a16="http://schemas.microsoft.com/office/drawing/2014/main" id="{C340576D-B929-4293-AF5D-DC8F52A280D8}"/>
                </a:ext>
              </a:extLst>
            </p:cNvPr>
            <p:cNvSpPr/>
            <p:nvPr/>
          </p:nvSpPr>
          <p:spPr>
            <a:xfrm>
              <a:off x="1987775" y="1078440"/>
              <a:ext cx="8832174" cy="1121846"/>
            </a:xfrm>
            <a:prstGeom prst="rect">
              <a:avLst/>
            </a:prstGeom>
          </p:spPr>
          <p:txBody>
            <a:bodyPr wrap="square">
              <a:spAutoFit/>
            </a:bodyPr>
            <a:lstStyle/>
            <a:p>
              <a:pPr algn="ctr" defTabSz="342900">
                <a:lnSpc>
                  <a:spcPct val="150000"/>
                </a:lnSpc>
              </a:pPr>
              <a:r>
                <a:rPr lang="en-US" sz="2400" b="1">
                  <a:solidFill>
                    <a:srgbClr val="F03C69"/>
                  </a:solidFill>
                  <a:latin typeface="UTM Avo" panose="02040603050506020204" pitchFamily="18" charset="0"/>
                  <a:cs typeface="Times New Roman" panose="02020603050405020304" pitchFamily="18" charset="0"/>
                </a:rPr>
                <a:t>Máy tính để bàn có các bộ phận c</a:t>
              </a:r>
              <a:r>
                <a:rPr lang="vi-VN" sz="2400" b="1">
                  <a:solidFill>
                    <a:srgbClr val="F03C69"/>
                  </a:solidFill>
                  <a:latin typeface="UTM Avo" panose="02040603050506020204" pitchFamily="18" charset="0"/>
                  <a:cs typeface="Times New Roman" panose="02020603050405020304" pitchFamily="18" charset="0"/>
                </a:rPr>
                <a:t>ơ</a:t>
              </a:r>
              <a:r>
                <a:rPr lang="en-US" sz="2400" b="1">
                  <a:solidFill>
                    <a:srgbClr val="F03C69"/>
                  </a:solidFill>
                  <a:latin typeface="UTM Avo" panose="02040603050506020204" pitchFamily="18" charset="0"/>
                  <a:cs typeface="Times New Roman" panose="02020603050405020304" pitchFamily="18" charset="0"/>
                </a:rPr>
                <a:t> bản là thân máy, màn hình, bàn phím và chuột</a:t>
              </a:r>
              <a:endParaRPr lang="vi-VN" sz="2400" b="1">
                <a:solidFill>
                  <a:srgbClr val="F03C69"/>
                </a:solidFill>
                <a:latin typeface="UTM Avo" panose="02040603050506020204" pitchFamily="18" charset="0"/>
                <a:cs typeface="Times New Roman" panose="02020603050405020304" pitchFamily="18" charset="0"/>
              </a:endParaRPr>
            </a:p>
          </p:txBody>
        </p:sp>
      </p:grpSp>
      <p:pic>
        <p:nvPicPr>
          <p:cNvPr id="17" name="Picture 16" descr="A group of speakers&#10;&#10;Description automatically generated with medium confidence">
            <a:extLst>
              <a:ext uri="{FF2B5EF4-FFF2-40B4-BE49-F238E27FC236}">
                <a16:creationId xmlns="" xmlns:a16="http://schemas.microsoft.com/office/drawing/2014/main" id="{FE2017A7-CDD7-4043-A215-D3164346F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0199" y="3913193"/>
            <a:ext cx="2549151" cy="2549151"/>
          </a:xfrm>
          <a:prstGeom prst="rect">
            <a:avLst/>
          </a:prstGeom>
        </p:spPr>
      </p:pic>
      <p:pic>
        <p:nvPicPr>
          <p:cNvPr id="18" name="Picture 17" descr="A picture containing red, electronics, projector&#10;&#10;Description automatically generated">
            <a:extLst>
              <a:ext uri="{FF2B5EF4-FFF2-40B4-BE49-F238E27FC236}">
                <a16:creationId xmlns="" xmlns:a16="http://schemas.microsoft.com/office/drawing/2014/main" id="{A1933EBC-62AA-49AC-91C3-A99CE8FD2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48147" y="4308849"/>
            <a:ext cx="1871802" cy="1871802"/>
          </a:xfrm>
          <a:prstGeom prst="rect">
            <a:avLst/>
          </a:prstGeom>
        </p:spPr>
      </p:pic>
      <p:pic>
        <p:nvPicPr>
          <p:cNvPr id="4" name="Picture 3">
            <a:extLst>
              <a:ext uri="{FF2B5EF4-FFF2-40B4-BE49-F238E27FC236}">
                <a16:creationId xmlns="" xmlns:a16="http://schemas.microsoft.com/office/drawing/2014/main" id="{816704EC-72C2-44AF-9C79-EBE0FC5125AB}"/>
              </a:ext>
            </a:extLst>
          </p:cNvPr>
          <p:cNvPicPr>
            <a:picLocks noChangeAspect="1"/>
          </p:cNvPicPr>
          <p:nvPr/>
        </p:nvPicPr>
        <p:blipFill>
          <a:blip r:embed="rId5"/>
          <a:stretch>
            <a:fillRect/>
          </a:stretch>
        </p:blipFill>
        <p:spPr>
          <a:xfrm>
            <a:off x="2328021" y="4250865"/>
            <a:ext cx="2383769" cy="1873808"/>
          </a:xfrm>
          <a:prstGeom prst="rect">
            <a:avLst/>
          </a:prstGeom>
        </p:spPr>
      </p:pic>
    </p:spTree>
    <p:extLst>
      <p:ext uri="{BB962C8B-B14F-4D97-AF65-F5344CB8AC3E}">
        <p14:creationId xmlns:p14="http://schemas.microsoft.com/office/powerpoint/2010/main" val="2382673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E5F49C9A-AC8D-425D-A924-C40644073EA6}"/>
              </a:ext>
            </a:extLst>
          </p:cNvPr>
          <p:cNvSpPr/>
          <p:nvPr/>
        </p:nvSpPr>
        <p:spPr>
          <a:xfrm>
            <a:off x="1333427" y="566317"/>
            <a:ext cx="7958060"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1. Các bộ phận c</a:t>
            </a:r>
            <a:r>
              <a:rPr lang="vi-VN" sz="2400" b="1">
                <a:latin typeface="UTM Avo" panose="02040603050506020204" pitchFamily="18" charset="0"/>
                <a:cs typeface="Times New Roman" panose="02020603050405020304" pitchFamily="18" charset="0"/>
              </a:rPr>
              <a:t>ơ</a:t>
            </a:r>
            <a:r>
              <a:rPr lang="en-US" sz="2400" b="1">
                <a:latin typeface="UTM Avo" panose="02040603050506020204" pitchFamily="18" charset="0"/>
                <a:cs typeface="Times New Roman" panose="02020603050405020304" pitchFamily="18" charset="0"/>
              </a:rPr>
              <a:t> bản của máy tính để bàn là:</a:t>
            </a:r>
            <a:endParaRPr lang="vi-VN" sz="2400" b="1">
              <a:latin typeface="UTM Avo" panose="020406030505060202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B12C4231-EEA8-41CB-BCA6-CBCD7D8379B8}"/>
              </a:ext>
            </a:extLst>
          </p:cNvPr>
          <p:cNvPicPr>
            <a:picLocks noChangeAspect="1"/>
          </p:cNvPicPr>
          <p:nvPr/>
        </p:nvPicPr>
        <p:blipFill>
          <a:blip r:embed="rId2"/>
          <a:stretch>
            <a:fillRect/>
          </a:stretch>
        </p:blipFill>
        <p:spPr>
          <a:xfrm>
            <a:off x="350362" y="366329"/>
            <a:ext cx="983065" cy="967824"/>
          </a:xfrm>
          <a:prstGeom prst="rect">
            <a:avLst/>
          </a:prstGeom>
        </p:spPr>
      </p:pic>
      <p:sp>
        <p:nvSpPr>
          <p:cNvPr id="5" name="Rectangle 4">
            <a:extLst>
              <a:ext uri="{FF2B5EF4-FFF2-40B4-BE49-F238E27FC236}">
                <a16:creationId xmlns="" xmlns:a16="http://schemas.microsoft.com/office/drawing/2014/main" id="{3922DAE0-5437-4176-8EEE-A3523E844A19}"/>
              </a:ext>
            </a:extLst>
          </p:cNvPr>
          <p:cNvSpPr/>
          <p:nvPr/>
        </p:nvSpPr>
        <p:spPr>
          <a:xfrm>
            <a:off x="2169171" y="1189189"/>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a:t>
            </a:r>
            <a:r>
              <a:rPr lang="en-US" sz="2400">
                <a:latin typeface="UTM Avo" panose="02040603050506020204" pitchFamily="18" charset="0"/>
                <a:cs typeface="Times New Roman" panose="02020603050405020304" pitchFamily="18" charset="0"/>
              </a:rPr>
              <a:t> Màn hình, máy in, bàn phím</a:t>
            </a:r>
            <a:endParaRPr lang="vi-VN" sz="24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D590011D-2F8D-441E-A867-EBA0463A34F9}"/>
              </a:ext>
            </a:extLst>
          </p:cNvPr>
          <p:cNvSpPr/>
          <p:nvPr/>
        </p:nvSpPr>
        <p:spPr>
          <a:xfrm>
            <a:off x="2169171" y="1812061"/>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Màn hình, bàn phím, thân máy, chuột</a:t>
            </a:r>
            <a:endParaRPr lang="vi-VN" sz="24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8035C97B-EDA2-482E-8CF7-CE5306F73B7D}"/>
              </a:ext>
            </a:extLst>
          </p:cNvPr>
          <p:cNvSpPr/>
          <p:nvPr/>
        </p:nvSpPr>
        <p:spPr>
          <a:xfrm>
            <a:off x="2169171" y="2431840"/>
            <a:ext cx="7310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 loa, bàn phím </a:t>
            </a:r>
            <a:endParaRPr lang="vi-VN" sz="24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04630B5C-D405-497F-9B94-465FFAAE0822}"/>
              </a:ext>
            </a:extLst>
          </p:cNvPr>
          <p:cNvSpPr/>
          <p:nvPr/>
        </p:nvSpPr>
        <p:spPr>
          <a:xfrm>
            <a:off x="1333427" y="3124443"/>
            <a:ext cx="10406292" cy="574388"/>
          </a:xfrm>
          <a:prstGeom prst="rect">
            <a:avLst/>
          </a:prstGeom>
        </p:spPr>
        <p:txBody>
          <a:bodyPr wrap="square">
            <a:spAutoFit/>
          </a:bodyPr>
          <a:lstStyle/>
          <a:p>
            <a:pPr defTabSz="342900">
              <a:lnSpc>
                <a:spcPct val="150000"/>
              </a:lnSpc>
            </a:pPr>
            <a:r>
              <a:rPr lang="en-US" sz="2400" b="1">
                <a:latin typeface="UTM Avo" panose="02040603050506020204" pitchFamily="18" charset="0"/>
                <a:cs typeface="Times New Roman" panose="02020603050405020304" pitchFamily="18" charset="0"/>
              </a:rPr>
              <a:t>2. Bộ phận nào sau đây của máy tính dùng để nhập thông tin?</a:t>
            </a:r>
            <a:endParaRPr lang="vi-VN" sz="2400" b="1">
              <a:latin typeface="UTM Avo" panose="020406030505060202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0B46A651-8F2E-4396-83BF-8571A033FC46}"/>
              </a:ext>
            </a:extLst>
          </p:cNvPr>
          <p:cNvSpPr/>
          <p:nvPr/>
        </p:nvSpPr>
        <p:spPr>
          <a:xfrm>
            <a:off x="216917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A. </a:t>
            </a:r>
            <a:r>
              <a:rPr lang="en-US" sz="2400">
                <a:latin typeface="UTM Avo" panose="02040603050506020204" pitchFamily="18" charset="0"/>
                <a:cs typeface="Times New Roman" panose="02020603050405020304" pitchFamily="18" charset="0"/>
              </a:rPr>
              <a:t>Màn hình</a:t>
            </a:r>
            <a:endParaRPr lang="vi-VN" sz="2400">
              <a:latin typeface="UTM Avo" panose="020406030505060202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5F355013-396F-44B5-B785-30D86F2A49DB}"/>
              </a:ext>
            </a:extLst>
          </p:cNvPr>
          <p:cNvSpPr/>
          <p:nvPr/>
        </p:nvSpPr>
        <p:spPr>
          <a:xfrm>
            <a:off x="8432341"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C. </a:t>
            </a:r>
            <a:r>
              <a:rPr lang="en-US" sz="2400">
                <a:latin typeface="UTM Avo" panose="02040603050506020204" pitchFamily="18" charset="0"/>
                <a:cs typeface="Times New Roman" panose="02020603050405020304" pitchFamily="18" charset="0"/>
              </a:rPr>
              <a:t>Thân máy</a:t>
            </a:r>
            <a:endParaRPr lang="vi-VN" sz="24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2A077E5C-26CE-4173-A147-2291BE3A50CD}"/>
              </a:ext>
            </a:extLst>
          </p:cNvPr>
          <p:cNvSpPr/>
          <p:nvPr/>
        </p:nvSpPr>
        <p:spPr>
          <a:xfrm>
            <a:off x="5300756" y="3754325"/>
            <a:ext cx="2127526" cy="567848"/>
          </a:xfrm>
          <a:prstGeom prst="rect">
            <a:avLst/>
          </a:prstGeom>
        </p:spPr>
        <p:txBody>
          <a:bodyPr wrap="square">
            <a:spAutoFit/>
          </a:bodyPr>
          <a:lstStyle/>
          <a:p>
            <a:pPr defTabSz="342900">
              <a:lnSpc>
                <a:spcPct val="150000"/>
              </a:lnSpc>
            </a:pPr>
            <a:r>
              <a:rPr lang="en-US" sz="2400" b="1">
                <a:solidFill>
                  <a:srgbClr val="7FC354"/>
                </a:solidFill>
                <a:latin typeface="UTM Avo" panose="02040603050506020204" pitchFamily="18" charset="0"/>
                <a:cs typeface="Times New Roman" panose="02020603050405020304" pitchFamily="18" charset="0"/>
              </a:rPr>
              <a:t>B. </a:t>
            </a:r>
            <a:r>
              <a:rPr lang="en-US" sz="2400">
                <a:latin typeface="UTM Avo" panose="02040603050506020204" pitchFamily="18" charset="0"/>
                <a:cs typeface="Times New Roman" panose="02020603050405020304" pitchFamily="18" charset="0"/>
              </a:rPr>
              <a:t>Bàn phím</a:t>
            </a:r>
            <a:endParaRPr lang="vi-VN" sz="2400">
              <a:latin typeface="UTM Avo" panose="02040603050506020204" pitchFamily="18" charset="0"/>
              <a:cs typeface="Times New Roman" panose="02020603050405020304" pitchFamily="18" charset="0"/>
            </a:endParaRPr>
          </a:p>
        </p:txBody>
      </p:sp>
      <p:pic>
        <p:nvPicPr>
          <p:cNvPr id="12" name="Picture 11" descr="A picture containing text, electronics, computer&#10;&#10;Description automatically generated">
            <a:extLst>
              <a:ext uri="{FF2B5EF4-FFF2-40B4-BE49-F238E27FC236}">
                <a16:creationId xmlns="" xmlns:a16="http://schemas.microsoft.com/office/drawing/2014/main" id="{85818E8F-4523-43E9-A153-8592E729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3032" y="960303"/>
            <a:ext cx="2208069" cy="2176969"/>
          </a:xfrm>
          <a:prstGeom prst="rect">
            <a:avLst/>
          </a:prstGeom>
        </p:spPr>
      </p:pic>
      <p:sp>
        <p:nvSpPr>
          <p:cNvPr id="13" name="Oval 12">
            <a:extLst>
              <a:ext uri="{FF2B5EF4-FFF2-40B4-BE49-F238E27FC236}">
                <a16:creationId xmlns="" xmlns:a16="http://schemas.microsoft.com/office/drawing/2014/main" id="{2CB96935-1538-453F-86FC-0512246D83F6}"/>
              </a:ext>
            </a:extLst>
          </p:cNvPr>
          <p:cNvSpPr/>
          <p:nvPr/>
        </p:nvSpPr>
        <p:spPr>
          <a:xfrm>
            <a:off x="2148389" y="1939703"/>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Oval 13">
            <a:extLst>
              <a:ext uri="{FF2B5EF4-FFF2-40B4-BE49-F238E27FC236}">
                <a16:creationId xmlns="" xmlns:a16="http://schemas.microsoft.com/office/drawing/2014/main" id="{C3798B32-22A2-42E4-90B5-371C2BACBBD5}"/>
              </a:ext>
            </a:extLst>
          </p:cNvPr>
          <p:cNvSpPr/>
          <p:nvPr/>
        </p:nvSpPr>
        <p:spPr>
          <a:xfrm>
            <a:off x="5300756" y="3879020"/>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748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par>
                          <p:cTn id="22" fill="hold">
                            <p:stCondLst>
                              <p:cond delay="5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1" grpId="0"/>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C4C29B82-B90A-449E-8481-31A1C0E7E29B}"/>
              </a:ext>
            </a:extLst>
          </p:cNvPr>
          <p:cNvSpPr/>
          <p:nvPr/>
        </p:nvSpPr>
        <p:spPr>
          <a:xfrm>
            <a:off x="363894" y="283918"/>
            <a:ext cx="8370813"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MỘT SỐ LOẠI MÁY TÍNH THÔNG DỤNG KHÁC</a:t>
            </a:r>
            <a:endParaRPr lang="vi-VN" sz="2800" b="1">
              <a:solidFill>
                <a:srgbClr val="F03C69"/>
              </a:solidFill>
              <a:cs typeface="Times New Roman" panose="02020603050405020304" pitchFamily="18" charset="0"/>
            </a:endParaRPr>
          </a:p>
        </p:txBody>
      </p:sp>
      <p:sp>
        <p:nvSpPr>
          <p:cNvPr id="10" name="Rectangle 9">
            <a:extLst>
              <a:ext uri="{FF2B5EF4-FFF2-40B4-BE49-F238E27FC236}">
                <a16:creationId xmlns="" xmlns:a16="http://schemas.microsoft.com/office/drawing/2014/main" id="{949615B6-08E4-4C7D-8EEA-5E3F99C728AC}"/>
              </a:ext>
            </a:extLst>
          </p:cNvPr>
          <p:cNvSpPr/>
          <p:nvPr/>
        </p:nvSpPr>
        <p:spPr>
          <a:xfrm>
            <a:off x="3379791" y="1105048"/>
            <a:ext cx="8041932" cy="568104"/>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Nhận biết các bộ phận của máy tính xách tay</a:t>
            </a:r>
          </a:p>
        </p:txBody>
      </p:sp>
      <p:sp>
        <p:nvSpPr>
          <p:cNvPr id="11" name="Rectangle 10">
            <a:extLst>
              <a:ext uri="{FF2B5EF4-FFF2-40B4-BE49-F238E27FC236}">
                <a16:creationId xmlns="" xmlns:a16="http://schemas.microsoft.com/office/drawing/2014/main" id="{5C1AE40C-6D0B-4671-A2C9-C72D3FF63513}"/>
              </a:ext>
            </a:extLst>
          </p:cNvPr>
          <p:cNvSpPr/>
          <p:nvPr/>
        </p:nvSpPr>
        <p:spPr>
          <a:xfrm>
            <a:off x="674437" y="1915643"/>
            <a:ext cx="10843125" cy="1411990"/>
          </a:xfrm>
          <a:prstGeom prst="rect">
            <a:avLst/>
          </a:prstGeom>
        </p:spPr>
        <p:txBody>
          <a:bodyPr wrap="square">
            <a:spAutoFit/>
          </a:bodyPr>
          <a:lstStyle/>
          <a:p>
            <a:pPr algn="ctr" defTabSz="342900">
              <a:lnSpc>
                <a:spcPct val="150000"/>
              </a:lnSpc>
            </a:pPr>
            <a:r>
              <a:rPr lang="vi-VN" sz="2000">
                <a:latin typeface="UTM Avo" panose="02040603050506020204" pitchFamily="18" charset="0"/>
                <a:cs typeface="Times New Roman" panose="02020603050405020304" pitchFamily="18" charset="0"/>
              </a:rPr>
              <a:t>Em hãy quan sát Hình 14 và ghép các cụm từ </a:t>
            </a:r>
            <a:r>
              <a:rPr lang="vi-VN" sz="2000" b="1">
                <a:solidFill>
                  <a:srgbClr val="FFC000"/>
                </a:solidFill>
                <a:latin typeface="UTM Avo" panose="02040603050506020204" pitchFamily="18" charset="0"/>
                <a:cs typeface="Times New Roman" panose="02020603050405020304" pitchFamily="18" charset="0"/>
              </a:rPr>
              <a:t>thân máy</a:t>
            </a:r>
            <a:r>
              <a:rPr lang="en-US" sz="2000" b="1">
                <a:solidFill>
                  <a:srgbClr val="FFC000"/>
                </a:solidFill>
                <a:latin typeface="UTM Avo" panose="02040603050506020204" pitchFamily="18" charset="0"/>
                <a:cs typeface="Times New Roman" panose="02020603050405020304" pitchFamily="18" charset="0"/>
              </a:rPr>
              <a:t>, </a:t>
            </a:r>
            <a:r>
              <a:rPr lang="vi-VN" sz="2000" b="1">
                <a:solidFill>
                  <a:srgbClr val="FFC000"/>
                </a:solidFill>
                <a:latin typeface="UTM Avo" panose="02040603050506020204" pitchFamily="18" charset="0"/>
                <a:cs typeface="Times New Roman" panose="02020603050405020304" pitchFamily="18" charset="0"/>
              </a:rPr>
              <a:t>màn hình, chuột, bàn phím </a:t>
            </a:r>
            <a:r>
              <a:rPr lang="vi-VN" sz="2000">
                <a:latin typeface="UTM Avo" panose="02040603050506020204" pitchFamily="18" charset="0"/>
                <a:cs typeface="Times New Roman" panose="02020603050405020304" pitchFamily="18" charset="0"/>
              </a:rPr>
              <a:t>tương ứng với các bộ phận được đánh </a:t>
            </a:r>
            <a:r>
              <a:rPr lang="en-US" sz="2000">
                <a:latin typeface="UTM Avo" panose="02040603050506020204" pitchFamily="18" charset="0"/>
                <a:cs typeface="Times New Roman" panose="02020603050405020304" pitchFamily="18" charset="0"/>
              </a:rPr>
              <a:t>số</a:t>
            </a:r>
            <a:r>
              <a:rPr lang="vi-VN" sz="2000">
                <a:latin typeface="UTM Avo" panose="02040603050506020204" pitchFamily="18" charset="0"/>
                <a:cs typeface="Times New Roman" panose="02020603050405020304" pitchFamily="18" charset="0"/>
              </a:rPr>
              <a:t> của máy tính xách tay. </a:t>
            </a:r>
            <a:endParaRPr lang="en-US" sz="2000">
              <a:latin typeface="UTM Avo" panose="02040603050506020204" pitchFamily="18" charset="0"/>
              <a:cs typeface="Times New Roman" panose="02020603050405020304" pitchFamily="18" charset="0"/>
            </a:endParaRPr>
          </a:p>
          <a:p>
            <a:pPr algn="ctr" defTabSz="342900">
              <a:lnSpc>
                <a:spcPct val="150000"/>
              </a:lnSpc>
            </a:pPr>
            <a:r>
              <a:rPr lang="vi-VN" sz="2000">
                <a:latin typeface="UTM Avo" panose="02040603050506020204" pitchFamily="18" charset="0"/>
                <a:cs typeface="Times New Roman" panose="02020603050405020304" pitchFamily="18" charset="0"/>
              </a:rPr>
              <a:t>Em hãy chỉ ra hai đặc điểm khác so với máy tính để bàn</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3" name="Rectangle 12">
            <a:extLst>
              <a:ext uri="{FF2B5EF4-FFF2-40B4-BE49-F238E27FC236}">
                <a16:creationId xmlns="" xmlns:a16="http://schemas.microsoft.com/office/drawing/2014/main" id="{35030CB5-48CA-481D-B65D-F4BB7270FDA1}"/>
              </a:ext>
            </a:extLst>
          </p:cNvPr>
          <p:cNvSpPr/>
          <p:nvPr/>
        </p:nvSpPr>
        <p:spPr>
          <a:xfrm>
            <a:off x="8589024" y="348603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Màn hình</a:t>
            </a:r>
            <a:endParaRPr lang="vi-VN" sz="2400" b="1">
              <a:solidFill>
                <a:srgbClr val="FFC000"/>
              </a:solidFill>
              <a:latin typeface="UTM Avo" panose="02040603050506020204" pitchFamily="18" charset="0"/>
              <a:cs typeface="Times New Roman" panose="02020603050405020304" pitchFamily="18" charset="0"/>
            </a:endParaRPr>
          </a:p>
        </p:txBody>
      </p:sp>
      <p:sp>
        <p:nvSpPr>
          <p:cNvPr id="14" name="Rectangle 13">
            <a:extLst>
              <a:ext uri="{FF2B5EF4-FFF2-40B4-BE49-F238E27FC236}">
                <a16:creationId xmlns="" xmlns:a16="http://schemas.microsoft.com/office/drawing/2014/main" id="{452952D7-8957-4C99-B17B-45ACDC67EFAA}"/>
              </a:ext>
            </a:extLst>
          </p:cNvPr>
          <p:cNvSpPr/>
          <p:nvPr/>
        </p:nvSpPr>
        <p:spPr>
          <a:xfrm>
            <a:off x="1463881" y="4508467"/>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Thân máy</a:t>
            </a:r>
            <a:endParaRPr lang="vi-VN" sz="2400" b="1">
              <a:solidFill>
                <a:srgbClr val="FFC000"/>
              </a:solidFill>
              <a:latin typeface="UTM Avo" panose="02040603050506020204" pitchFamily="18" charset="0"/>
              <a:cs typeface="Times New Roman" panose="02020603050405020304" pitchFamily="18" charset="0"/>
            </a:endParaRPr>
          </a:p>
        </p:txBody>
      </p:sp>
      <p:sp>
        <p:nvSpPr>
          <p:cNvPr id="15" name="Rectangle 14">
            <a:extLst>
              <a:ext uri="{FF2B5EF4-FFF2-40B4-BE49-F238E27FC236}">
                <a16:creationId xmlns="" xmlns:a16="http://schemas.microsoft.com/office/drawing/2014/main" id="{B7DDF13D-9EBE-4F9C-A610-DE616CBFDA34}"/>
              </a:ext>
            </a:extLst>
          </p:cNvPr>
          <p:cNvSpPr/>
          <p:nvPr/>
        </p:nvSpPr>
        <p:spPr>
          <a:xfrm>
            <a:off x="1463882" y="5401100"/>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Con chuột</a:t>
            </a:r>
            <a:endParaRPr lang="vi-VN" sz="2400" b="1">
              <a:solidFill>
                <a:srgbClr val="FFC000"/>
              </a:solidFill>
              <a:latin typeface="UTM Avo" panose="02040603050506020204" pitchFamily="18" charset="0"/>
              <a:cs typeface="Times New Roman" panose="02020603050405020304" pitchFamily="18" charset="0"/>
            </a:endParaRPr>
          </a:p>
        </p:txBody>
      </p:sp>
      <p:grpSp>
        <p:nvGrpSpPr>
          <p:cNvPr id="24" name="Group 23">
            <a:extLst>
              <a:ext uri="{FF2B5EF4-FFF2-40B4-BE49-F238E27FC236}">
                <a16:creationId xmlns="" xmlns:a16="http://schemas.microsoft.com/office/drawing/2014/main" id="{42C6B29B-3173-4D45-9E48-0117B5D0FBC0}"/>
              </a:ext>
            </a:extLst>
          </p:cNvPr>
          <p:cNvGrpSpPr/>
          <p:nvPr/>
        </p:nvGrpSpPr>
        <p:grpSpPr>
          <a:xfrm>
            <a:off x="522612" y="900102"/>
            <a:ext cx="2898644" cy="880803"/>
            <a:chOff x="522612" y="900102"/>
            <a:chExt cx="2898644" cy="880803"/>
          </a:xfrm>
        </p:grpSpPr>
        <p:grpSp>
          <p:nvGrpSpPr>
            <p:cNvPr id="4" name="Group 3">
              <a:extLst>
                <a:ext uri="{FF2B5EF4-FFF2-40B4-BE49-F238E27FC236}">
                  <a16:creationId xmlns="" xmlns:a16="http://schemas.microsoft.com/office/drawing/2014/main" id="{244424EB-C73B-4620-8785-ED91696F11E9}"/>
                </a:ext>
              </a:extLst>
            </p:cNvPr>
            <p:cNvGrpSpPr/>
            <p:nvPr/>
          </p:nvGrpSpPr>
          <p:grpSpPr>
            <a:xfrm>
              <a:off x="522612" y="1095583"/>
              <a:ext cx="2354327" cy="661656"/>
              <a:chOff x="5906375" y="1404722"/>
              <a:chExt cx="2354327" cy="661656"/>
            </a:xfrm>
          </p:grpSpPr>
          <p:sp>
            <p:nvSpPr>
              <p:cNvPr id="8" name="Rectangle: Top Corners Rounded 7">
                <a:extLst>
                  <a:ext uri="{FF2B5EF4-FFF2-40B4-BE49-F238E27FC236}">
                    <a16:creationId xmlns="" xmlns:a16="http://schemas.microsoft.com/office/drawing/2014/main" id="{17451D86-E9FE-4F2C-998B-FC79B3C6D7E5}"/>
                  </a:ext>
                </a:extLst>
              </p:cNvPr>
              <p:cNvSpPr/>
              <p:nvPr/>
            </p:nvSpPr>
            <p:spPr>
              <a:xfrm>
                <a:off x="5962361"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9" name="Rectangle 8">
                <a:extLst>
                  <a:ext uri="{FF2B5EF4-FFF2-40B4-BE49-F238E27FC236}">
                    <a16:creationId xmlns="" xmlns:a16="http://schemas.microsoft.com/office/drawing/2014/main" id="{F9AE48F3-29DC-471E-953C-5CFB4668C11F}"/>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20" name="Group 19">
              <a:extLst>
                <a:ext uri="{FF2B5EF4-FFF2-40B4-BE49-F238E27FC236}">
                  <a16:creationId xmlns="" xmlns:a16="http://schemas.microsoft.com/office/drawing/2014/main" id="{D8514236-63A5-4255-A4A4-0FA51F3C1527}"/>
                </a:ext>
              </a:extLst>
            </p:cNvPr>
            <p:cNvGrpSpPr/>
            <p:nvPr/>
          </p:nvGrpSpPr>
          <p:grpSpPr>
            <a:xfrm rot="20419193">
              <a:off x="2468303" y="900102"/>
              <a:ext cx="952953" cy="880803"/>
              <a:chOff x="8974078" y="279854"/>
              <a:chExt cx="3397172" cy="3224225"/>
            </a:xfrm>
          </p:grpSpPr>
          <p:pic>
            <p:nvPicPr>
              <p:cNvPr id="21" name="Picture 5">
                <a:extLst>
                  <a:ext uri="{FF2B5EF4-FFF2-40B4-BE49-F238E27FC236}">
                    <a16:creationId xmlns="" xmlns:a16="http://schemas.microsoft.com/office/drawing/2014/main" id="{6130C57F-7551-4995-9234-1752E616AE1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974078" y="279854"/>
                <a:ext cx="3397172" cy="3224225"/>
              </a:xfrm>
              <a:prstGeom prst="rect">
                <a:avLst/>
              </a:prstGeom>
            </p:spPr>
          </p:pic>
          <p:pic>
            <p:nvPicPr>
              <p:cNvPr id="22" name="Picture 6">
                <a:extLst>
                  <a:ext uri="{FF2B5EF4-FFF2-40B4-BE49-F238E27FC236}">
                    <a16:creationId xmlns="" xmlns:a16="http://schemas.microsoft.com/office/drawing/2014/main" id="{9626A2EE-ED09-47C8-A8FA-1551DFB285D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9202151" y="542910"/>
                <a:ext cx="2916628" cy="2768146"/>
              </a:xfrm>
              <a:prstGeom prst="rect">
                <a:avLst/>
              </a:prstGeom>
            </p:spPr>
          </p:pic>
        </p:grpSp>
        <p:sp>
          <p:nvSpPr>
            <p:cNvPr id="23" name="Rectangle 22">
              <a:extLst>
                <a:ext uri="{FF2B5EF4-FFF2-40B4-BE49-F238E27FC236}">
                  <a16:creationId xmlns="" xmlns:a16="http://schemas.microsoft.com/office/drawing/2014/main" id="{0EE978F0-4A39-4AA5-80FA-B2EAE3C1E440}"/>
                </a:ext>
              </a:extLst>
            </p:cNvPr>
            <p:cNvSpPr/>
            <p:nvPr/>
          </p:nvSpPr>
          <p:spPr>
            <a:xfrm>
              <a:off x="2773689"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pic>
        <p:nvPicPr>
          <p:cNvPr id="18" name="Picture 17">
            <a:extLst>
              <a:ext uri="{FF2B5EF4-FFF2-40B4-BE49-F238E27FC236}">
                <a16:creationId xmlns="" xmlns:a16="http://schemas.microsoft.com/office/drawing/2014/main" id="{6826EE90-7EF5-471B-B288-B61400B2D8F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379791" y="3530368"/>
            <a:ext cx="5190895" cy="2851157"/>
          </a:xfrm>
          <a:prstGeom prst="rect">
            <a:avLst/>
          </a:prstGeom>
        </p:spPr>
      </p:pic>
      <p:sp>
        <p:nvSpPr>
          <p:cNvPr id="19" name="Rectangle 18">
            <a:extLst>
              <a:ext uri="{FF2B5EF4-FFF2-40B4-BE49-F238E27FC236}">
                <a16:creationId xmlns="" xmlns:a16="http://schemas.microsoft.com/office/drawing/2014/main" id="{11C7DC63-CE70-4C52-A635-051433B40E2C}"/>
              </a:ext>
            </a:extLst>
          </p:cNvPr>
          <p:cNvSpPr/>
          <p:nvPr/>
        </p:nvSpPr>
        <p:spPr>
          <a:xfrm>
            <a:off x="8071923" y="4672022"/>
            <a:ext cx="1915909" cy="574388"/>
          </a:xfrm>
          <a:prstGeom prst="rect">
            <a:avLst/>
          </a:prstGeom>
        </p:spPr>
        <p:txBody>
          <a:bodyPr wrap="square">
            <a:spAutoFit/>
          </a:bodyPr>
          <a:lstStyle/>
          <a:p>
            <a:pPr algn="ctr" defTabSz="342900">
              <a:lnSpc>
                <a:spcPct val="150000"/>
              </a:lnSpc>
            </a:pPr>
            <a:r>
              <a:rPr lang="en-US" sz="2400" b="1">
                <a:solidFill>
                  <a:srgbClr val="FFC000"/>
                </a:solidFill>
                <a:latin typeface="UTM Avo" panose="02040603050506020204" pitchFamily="18" charset="0"/>
                <a:cs typeface="Times New Roman" panose="02020603050405020304" pitchFamily="18" charset="0"/>
              </a:rPr>
              <a:t>Bàn phím</a:t>
            </a:r>
            <a:endParaRPr lang="vi-VN" sz="2400" b="1">
              <a:solidFill>
                <a:srgbClr val="FFC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7052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0-#ppt_w/2"/>
                                          </p:val>
                                        </p:tav>
                                        <p:tav tm="100000">
                                          <p:val>
                                            <p:strVal val="#ppt_x"/>
                                          </p:val>
                                        </p:tav>
                                      </p:tavLst>
                                    </p:anim>
                                    <p:anim calcmode="lin" valueType="num">
                                      <p:cBhvr additive="base">
                                        <p:cTn id="17" dur="500" fill="hold"/>
                                        <p:tgtEl>
                                          <p:spTgt spid="24"/>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p:cTn id="51" dur="500" fill="hold"/>
                                        <p:tgtEl>
                                          <p:spTgt spid="19"/>
                                        </p:tgtEl>
                                        <p:attrNameLst>
                                          <p:attrName>ppt_w</p:attrName>
                                        </p:attrNameLst>
                                      </p:cBhvr>
                                      <p:tavLst>
                                        <p:tav tm="0">
                                          <p:val>
                                            <p:fltVal val="0"/>
                                          </p:val>
                                        </p:tav>
                                        <p:tav tm="100000">
                                          <p:val>
                                            <p:strVal val="#ppt_w"/>
                                          </p:val>
                                        </p:tav>
                                      </p:tavLst>
                                    </p:anim>
                                    <p:anim calcmode="lin" valueType="num">
                                      <p:cBhvr>
                                        <p:cTn id="52" dur="500" fill="hold"/>
                                        <p:tgtEl>
                                          <p:spTgt spid="19"/>
                                        </p:tgtEl>
                                        <p:attrNameLst>
                                          <p:attrName>ppt_h</p:attrName>
                                        </p:attrNameLst>
                                      </p:cBhvr>
                                      <p:tavLst>
                                        <p:tav tm="0">
                                          <p:val>
                                            <p:fltVal val="0"/>
                                          </p:val>
                                        </p:tav>
                                        <p:tav tm="100000">
                                          <p:val>
                                            <p:strVal val="#ppt_h"/>
                                          </p:val>
                                        </p:tav>
                                      </p:tavLst>
                                    </p:anim>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P spid="11" grpId="0"/>
      <p:bldP spid="13" grpId="0"/>
      <p:bldP spid="14" grpId="0"/>
      <p:bldP spid="15"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ags/tag2.xml><?xml version="1.0" encoding="utf-8"?>
<p:tagLst xmlns:a="http://schemas.openxmlformats.org/drawingml/2006/main" xmlns:r="http://schemas.openxmlformats.org/officeDocument/2006/relationships" xmlns:p="http://schemas.openxmlformats.org/presentationml/2006/main">
  <p:tag name="TIMING" val="|4.6|21.8|32.7|2.7|1.5|1.1"/>
</p:tagLst>
</file>

<file path=ppt/tags/tag3.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5588</TotalTime>
  <Words>863</Words>
  <Application>Microsoft Office PowerPoint</Application>
  <PresentationFormat>Custom</PresentationFormat>
  <Paragraphs>111</Paragraphs>
  <Slides>18</Slides>
  <Notes>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ismail - [2010]</cp:lastModifiedBy>
  <cp:revision>194</cp:revision>
  <dcterms:created xsi:type="dcterms:W3CDTF">2021-11-14T08:33:55Z</dcterms:created>
  <dcterms:modified xsi:type="dcterms:W3CDTF">2022-09-23T12:57:21Z</dcterms:modified>
</cp:coreProperties>
</file>