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3" r:id="rId4"/>
    <p:sldId id="259" r:id="rId5"/>
    <p:sldId id="260" r:id="rId6"/>
    <p:sldId id="261" r:id="rId7"/>
    <p:sldId id="262" r:id="rId8"/>
    <p:sldId id="263" r:id="rId9"/>
    <p:sldId id="265" r:id="rId10"/>
    <p:sldId id="264" r:id="rId11"/>
    <p:sldId id="258"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E2AD3D-1616-4B6D-8516-47D6E18F77C7}"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2032614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E2AD3D-1616-4B6D-8516-47D6E18F77C7}"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3596328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E2AD3D-1616-4B6D-8516-47D6E18F77C7}"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3345118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E2AD3D-1616-4B6D-8516-47D6E18F77C7}"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2776755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E2AD3D-1616-4B6D-8516-47D6E18F77C7}"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1581981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E2AD3D-1616-4B6D-8516-47D6E18F77C7}"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192261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2AD3D-1616-4B6D-8516-47D6E18F77C7}" type="datetimeFigureOut">
              <a:rPr lang="en-US" smtClean="0"/>
              <a:t>3/31/2024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3881254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E2AD3D-1616-4B6D-8516-47D6E18F77C7}" type="datetimeFigureOut">
              <a:rPr lang="en-US" smtClean="0"/>
              <a:t>3/31/2024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1620529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2AD3D-1616-4B6D-8516-47D6E18F77C7}" type="datetimeFigureOut">
              <a:rPr lang="en-US" smtClean="0"/>
              <a:t>3/31/2024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20967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E2AD3D-1616-4B6D-8516-47D6E18F77C7}"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11969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E2AD3D-1616-4B6D-8516-47D6E18F77C7}"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EF8FD-B5E1-4FF8-A27B-232561E97C41}" type="slidenum">
              <a:rPr lang="en-US" smtClean="0"/>
              <a:t>‹#›</a:t>
            </a:fld>
            <a:endParaRPr lang="en-US"/>
          </a:p>
        </p:txBody>
      </p:sp>
    </p:spTree>
    <p:extLst>
      <p:ext uri="{BB962C8B-B14F-4D97-AF65-F5344CB8AC3E}">
        <p14:creationId xmlns:p14="http://schemas.microsoft.com/office/powerpoint/2010/main" val="3904223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2AD3D-1616-4B6D-8516-47D6E18F77C7}" type="datetimeFigureOut">
              <a:rPr lang="en-US" smtClean="0"/>
              <a:t>3/31/2024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EF8FD-B5E1-4FF8-A27B-232561E97C41}" type="slidenum">
              <a:rPr lang="en-US" smtClean="0"/>
              <a:t>‹#›</a:t>
            </a:fld>
            <a:endParaRPr lang="en-US"/>
          </a:p>
        </p:txBody>
      </p:sp>
    </p:spTree>
    <p:extLst>
      <p:ext uri="{BB962C8B-B14F-4D97-AF65-F5344CB8AC3E}">
        <p14:creationId xmlns:p14="http://schemas.microsoft.com/office/powerpoint/2010/main" val="2706288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7148" y="979240"/>
            <a:ext cx="7474344" cy="424928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759" y="-230525"/>
            <a:ext cx="3016091" cy="301609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535" y="5599782"/>
            <a:ext cx="932769" cy="957155"/>
          </a:xfrm>
          <a:prstGeom prst="rect">
            <a:avLst/>
          </a:prstGeom>
        </p:spPr>
      </p:pic>
    </p:spTree>
    <p:extLst>
      <p:ext uri="{BB962C8B-B14F-4D97-AF65-F5344CB8AC3E}">
        <p14:creationId xmlns:p14="http://schemas.microsoft.com/office/powerpoint/2010/main" val="3491995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142240"/>
            <a:ext cx="11551920" cy="651256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35280" y="69123"/>
            <a:ext cx="3261643" cy="1286367"/>
          </a:xfrm>
          <a:prstGeom prst="rect">
            <a:avLst/>
          </a:prstGeom>
        </p:spPr>
      </p:pic>
      <p:sp>
        <p:nvSpPr>
          <p:cNvPr id="2" name="Rectangle 1"/>
          <p:cNvSpPr/>
          <p:nvPr/>
        </p:nvSpPr>
        <p:spPr>
          <a:xfrm>
            <a:off x="941132" y="1037107"/>
            <a:ext cx="10289414" cy="707886"/>
          </a:xfrm>
          <a:prstGeom prst="rect">
            <a:avLst/>
          </a:prstGeom>
          <a:solidFill>
            <a:schemeClr val="accent3">
              <a:lumMod val="40000"/>
              <a:lumOff val="60000"/>
            </a:schemeClr>
          </a:solidFill>
          <a:ln w="28575">
            <a:solidFill>
              <a:schemeClr val="tx1"/>
            </a:solidFill>
          </a:ln>
        </p:spPr>
        <p:txBody>
          <a:bodyPr wrap="square">
            <a:spAutoFit/>
          </a:bodyPr>
          <a:lstStyle/>
          <a:p>
            <a:pPr algn="ctr"/>
            <a:r>
              <a:rPr lang="en-US" sz="4000" dirty="0" err="1"/>
              <a:t>Nêu</a:t>
            </a:r>
            <a:r>
              <a:rPr lang="en-US" sz="4000" dirty="0"/>
              <a:t> </a:t>
            </a:r>
            <a:r>
              <a:rPr lang="en-US" sz="4000" dirty="0" err="1"/>
              <a:t>đặc</a:t>
            </a:r>
            <a:r>
              <a:rPr lang="en-US" sz="4000" dirty="0"/>
              <a:t> </a:t>
            </a:r>
            <a:r>
              <a:rPr lang="en-US" sz="4000" dirty="0" err="1"/>
              <a:t>điểm</a:t>
            </a:r>
            <a:r>
              <a:rPr lang="en-US" sz="4000" dirty="0"/>
              <a:t> </a:t>
            </a:r>
            <a:r>
              <a:rPr lang="en-US" sz="4000" dirty="0" err="1"/>
              <a:t>của</a:t>
            </a:r>
            <a:r>
              <a:rPr lang="en-US" sz="4000" dirty="0"/>
              <a:t> </a:t>
            </a:r>
            <a:r>
              <a:rPr lang="en-US" sz="4000" dirty="0" err="1"/>
              <a:t>sông</a:t>
            </a:r>
            <a:r>
              <a:rPr lang="en-US" sz="4000" dirty="0"/>
              <a:t> </a:t>
            </a:r>
            <a:r>
              <a:rPr lang="en-US" sz="4000" dirty="0" err="1"/>
              <a:t>ngòi</a:t>
            </a:r>
            <a:r>
              <a:rPr lang="en-US" sz="4000" dirty="0"/>
              <a:t> ở </a:t>
            </a:r>
            <a:r>
              <a:rPr lang="en-US" sz="4000" dirty="0" err="1"/>
              <a:t>vùng</a:t>
            </a:r>
            <a:r>
              <a:rPr lang="en-US" sz="4000" dirty="0"/>
              <a:t> Nam </a:t>
            </a:r>
            <a:r>
              <a:rPr lang="en-US" sz="4000" dirty="0" err="1"/>
              <a:t>Bộ</a:t>
            </a:r>
            <a:endParaRPr lang="en-US" sz="4000" dirty="0"/>
          </a:p>
        </p:txBody>
      </p:sp>
      <p:sp>
        <p:nvSpPr>
          <p:cNvPr id="12" name="Rectangle 11"/>
          <p:cNvSpPr/>
          <p:nvPr/>
        </p:nvSpPr>
        <p:spPr>
          <a:xfrm>
            <a:off x="606816" y="1881168"/>
            <a:ext cx="11280384" cy="1938992"/>
          </a:xfrm>
          <a:prstGeom prst="rect">
            <a:avLst/>
          </a:prstGeom>
          <a:noFill/>
        </p:spPr>
        <p:txBody>
          <a:bodyPr wrap="square">
            <a:spAutoFit/>
          </a:bodyPr>
          <a:lstStyle/>
          <a:p>
            <a:pPr algn="ctr"/>
            <a:r>
              <a:rPr lang="en-US" sz="4000" dirty="0" err="1"/>
              <a:t>Vùng</a:t>
            </a:r>
            <a:r>
              <a:rPr lang="en-US" sz="4000" dirty="0"/>
              <a:t> Nam </a:t>
            </a:r>
            <a:r>
              <a:rPr lang="en-US" sz="4000" dirty="0" err="1"/>
              <a:t>Bộ</a:t>
            </a:r>
            <a:r>
              <a:rPr lang="en-US" sz="4000" dirty="0"/>
              <a:t> </a:t>
            </a:r>
            <a:r>
              <a:rPr lang="en-US" sz="4000" dirty="0" err="1"/>
              <a:t>có</a:t>
            </a:r>
            <a:r>
              <a:rPr lang="en-US" sz="4000" dirty="0"/>
              <a:t> </a:t>
            </a:r>
            <a:r>
              <a:rPr lang="en-US" sz="4000" b="1" i="1" dirty="0" err="1">
                <a:solidFill>
                  <a:srgbClr val="C00000"/>
                </a:solidFill>
              </a:rPr>
              <a:t>hệ</a:t>
            </a:r>
            <a:r>
              <a:rPr lang="en-US" sz="4000" b="1" i="1" dirty="0">
                <a:solidFill>
                  <a:srgbClr val="C00000"/>
                </a:solidFill>
              </a:rPr>
              <a:t> </a:t>
            </a:r>
            <a:r>
              <a:rPr lang="en-US" sz="4000" b="1" i="1" dirty="0" err="1">
                <a:solidFill>
                  <a:srgbClr val="C00000"/>
                </a:solidFill>
              </a:rPr>
              <a:t>thống</a:t>
            </a:r>
            <a:r>
              <a:rPr lang="en-US" sz="4000" b="1" i="1" dirty="0">
                <a:solidFill>
                  <a:srgbClr val="C00000"/>
                </a:solidFill>
              </a:rPr>
              <a:t> </a:t>
            </a:r>
            <a:r>
              <a:rPr lang="en-US" sz="4000" b="1" i="1" dirty="0" err="1">
                <a:solidFill>
                  <a:srgbClr val="C00000"/>
                </a:solidFill>
              </a:rPr>
              <a:t>sông</a:t>
            </a:r>
            <a:r>
              <a:rPr lang="en-US" sz="4000" b="1" i="1" dirty="0">
                <a:solidFill>
                  <a:srgbClr val="C00000"/>
                </a:solidFill>
              </a:rPr>
              <a:t> </a:t>
            </a:r>
            <a:r>
              <a:rPr lang="en-US" sz="4000" b="1" i="1" dirty="0" err="1">
                <a:solidFill>
                  <a:srgbClr val="C00000"/>
                </a:solidFill>
              </a:rPr>
              <a:t>ngòi</a:t>
            </a:r>
            <a:r>
              <a:rPr lang="en-US" sz="4000" b="1" i="1" dirty="0">
                <a:solidFill>
                  <a:srgbClr val="C00000"/>
                </a:solidFill>
              </a:rPr>
              <a:t> </a:t>
            </a:r>
            <a:r>
              <a:rPr lang="en-US" sz="4000" b="1" i="1" dirty="0" err="1">
                <a:solidFill>
                  <a:srgbClr val="C00000"/>
                </a:solidFill>
              </a:rPr>
              <a:t>dày</a:t>
            </a:r>
            <a:r>
              <a:rPr lang="en-US" sz="4000" b="1" i="1" dirty="0">
                <a:solidFill>
                  <a:srgbClr val="C00000"/>
                </a:solidFill>
              </a:rPr>
              <a:t> </a:t>
            </a:r>
            <a:r>
              <a:rPr lang="en-US" sz="4000" b="1" i="1" dirty="0" err="1">
                <a:solidFill>
                  <a:srgbClr val="C00000"/>
                </a:solidFill>
              </a:rPr>
              <a:t>đặc</a:t>
            </a:r>
            <a:r>
              <a:rPr lang="en-US" sz="4000" dirty="0"/>
              <a:t>. </a:t>
            </a:r>
            <a:r>
              <a:rPr lang="en-US" sz="4000" dirty="0" err="1"/>
              <a:t>Chính</a:t>
            </a:r>
            <a:r>
              <a:rPr lang="en-US" sz="4000" dirty="0"/>
              <a:t> </a:t>
            </a:r>
            <a:r>
              <a:rPr lang="en-US" sz="4000" dirty="0" err="1"/>
              <a:t>vì</a:t>
            </a:r>
            <a:r>
              <a:rPr lang="en-US" sz="4000" dirty="0"/>
              <a:t> </a:t>
            </a:r>
            <a:r>
              <a:rPr lang="en-US" sz="4000" dirty="0" err="1"/>
              <a:t>vậy</a:t>
            </a:r>
            <a:r>
              <a:rPr lang="en-US" sz="4000" dirty="0"/>
              <a:t>, </a:t>
            </a:r>
            <a:r>
              <a:rPr lang="en-US" sz="4000" dirty="0" err="1"/>
              <a:t>đây</a:t>
            </a:r>
            <a:r>
              <a:rPr lang="en-US" sz="4000" dirty="0"/>
              <a:t> </a:t>
            </a:r>
            <a:r>
              <a:rPr lang="en-US" sz="4000" dirty="0" err="1"/>
              <a:t>chính</a:t>
            </a:r>
            <a:r>
              <a:rPr lang="en-US" sz="4000" dirty="0"/>
              <a:t> </a:t>
            </a:r>
            <a:r>
              <a:rPr lang="en-US" sz="4000" dirty="0" err="1"/>
              <a:t>là</a:t>
            </a:r>
            <a:r>
              <a:rPr lang="en-US" sz="4000" dirty="0"/>
              <a:t> </a:t>
            </a:r>
            <a:r>
              <a:rPr lang="en-US" sz="4000" dirty="0" err="1"/>
              <a:t>nguồn</a:t>
            </a:r>
            <a:r>
              <a:rPr lang="en-US" sz="4000" dirty="0"/>
              <a:t> </a:t>
            </a:r>
            <a:r>
              <a:rPr lang="en-US" sz="4000" dirty="0" err="1"/>
              <a:t>cung</a:t>
            </a:r>
            <a:r>
              <a:rPr lang="en-US" sz="4000" dirty="0"/>
              <a:t> </a:t>
            </a:r>
            <a:r>
              <a:rPr lang="en-US" sz="4000" dirty="0" err="1"/>
              <a:t>cấp</a:t>
            </a:r>
            <a:r>
              <a:rPr lang="en-US" sz="4000" dirty="0"/>
              <a:t> </a:t>
            </a:r>
            <a:r>
              <a:rPr lang="en-US" sz="4000" dirty="0" err="1"/>
              <a:t>nước</a:t>
            </a:r>
            <a:r>
              <a:rPr lang="en-US" sz="4000" dirty="0"/>
              <a:t>, </a:t>
            </a:r>
            <a:r>
              <a:rPr lang="en-US" sz="4000" dirty="0" err="1"/>
              <a:t>phù</a:t>
            </a:r>
            <a:r>
              <a:rPr lang="en-US" sz="4000" dirty="0"/>
              <a:t> </a:t>
            </a:r>
            <a:r>
              <a:rPr lang="en-US" sz="4000" dirty="0" err="1"/>
              <a:t>sa</a:t>
            </a:r>
            <a:r>
              <a:rPr lang="en-US" sz="4000" dirty="0"/>
              <a:t>, </a:t>
            </a:r>
            <a:r>
              <a:rPr lang="en-US" sz="4000" dirty="0" err="1"/>
              <a:t>thủy</a:t>
            </a:r>
            <a:r>
              <a:rPr lang="en-US" sz="4000" dirty="0"/>
              <a:t> </a:t>
            </a:r>
            <a:r>
              <a:rPr lang="en-US" sz="4000" dirty="0" err="1"/>
              <a:t>sản</a:t>
            </a:r>
            <a:r>
              <a:rPr lang="en-US" sz="4000" dirty="0"/>
              <a:t> </a:t>
            </a:r>
            <a:r>
              <a:rPr lang="en-US" sz="4000" dirty="0" err="1"/>
              <a:t>và</a:t>
            </a:r>
            <a:r>
              <a:rPr lang="en-US" sz="4000" dirty="0"/>
              <a:t> </a:t>
            </a:r>
            <a:r>
              <a:rPr lang="en-US" sz="4000" dirty="0" err="1"/>
              <a:t>là</a:t>
            </a:r>
            <a:r>
              <a:rPr lang="en-US" sz="4000" dirty="0"/>
              <a:t> </a:t>
            </a:r>
            <a:r>
              <a:rPr lang="en-US" sz="4000" dirty="0" err="1"/>
              <a:t>đường</a:t>
            </a:r>
            <a:r>
              <a:rPr lang="en-US" sz="4000" dirty="0"/>
              <a:t> </a:t>
            </a:r>
            <a:r>
              <a:rPr lang="en-US" sz="4000" dirty="0" err="1"/>
              <a:t>giao</a:t>
            </a:r>
            <a:r>
              <a:rPr lang="en-US" sz="4000" dirty="0"/>
              <a:t> </a:t>
            </a:r>
            <a:r>
              <a:rPr lang="en-US" sz="4000" dirty="0" err="1"/>
              <a:t>thông</a:t>
            </a:r>
            <a:r>
              <a:rPr lang="en-US" sz="4000" dirty="0"/>
              <a:t> </a:t>
            </a:r>
            <a:r>
              <a:rPr lang="en-US" sz="4000" dirty="0" err="1"/>
              <a:t>quan</a:t>
            </a:r>
            <a:r>
              <a:rPr lang="en-US" sz="4000" dirty="0"/>
              <a:t> </a:t>
            </a:r>
            <a:r>
              <a:rPr lang="en-US" sz="4000" dirty="0" err="1"/>
              <a:t>trọng</a:t>
            </a:r>
            <a:r>
              <a:rPr lang="en-US" sz="4000" dirty="0"/>
              <a:t> </a:t>
            </a:r>
            <a:r>
              <a:rPr lang="en-US" sz="4000" dirty="0" err="1"/>
              <a:t>của</a:t>
            </a:r>
            <a:r>
              <a:rPr lang="en-US" sz="4000" dirty="0"/>
              <a:t> </a:t>
            </a:r>
            <a:r>
              <a:rPr lang="en-US" sz="4000" dirty="0" err="1"/>
              <a:t>vùng</a:t>
            </a:r>
            <a:r>
              <a:rPr lang="en-US" sz="4000" dirty="0"/>
              <a:t>.</a:t>
            </a:r>
          </a:p>
        </p:txBody>
      </p:sp>
      <p:pic>
        <p:nvPicPr>
          <p:cNvPr id="6146" name="Picture 2" descr="Để vùng Đồng bằng sông Cửu Long phát triển xứng tầm | Báo Dân tộc và Phát  triể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6452" y="3883218"/>
            <a:ext cx="4149028" cy="2544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Giá thủy sản ở đồng bằng sông Cửu Long tăng ca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240" y="3883218"/>
            <a:ext cx="3974465" cy="2544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40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randombar(horizontal)">
                                      <p:cBhvr>
                                        <p:cTn id="18" dur="500"/>
                                        <p:tgtEl>
                                          <p:spTgt spid="6146"/>
                                        </p:tgtEl>
                                      </p:cBhvr>
                                    </p:animEffect>
                                  </p:childTnLst>
                                </p:cTn>
                              </p:par>
                              <p:par>
                                <p:cTn id="19" presetID="14" presetClass="entr" presetSubtype="1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randombar(horizontal)">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ounded Rectangle 2"/>
          <p:cNvSpPr/>
          <p:nvPr/>
        </p:nvSpPr>
        <p:spPr>
          <a:xfrm>
            <a:off x="335280" y="533400"/>
            <a:ext cx="11551920" cy="594360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7200" y="624895"/>
            <a:ext cx="2066723" cy="1280271"/>
          </a:xfrm>
          <a:prstGeom prst="rect">
            <a:avLst/>
          </a:prstGeom>
        </p:spPr>
      </p:pic>
      <p:grpSp>
        <p:nvGrpSpPr>
          <p:cNvPr id="6" name="Group 5"/>
          <p:cNvGrpSpPr/>
          <p:nvPr/>
        </p:nvGrpSpPr>
        <p:grpSpPr>
          <a:xfrm>
            <a:off x="848359" y="1620990"/>
            <a:ext cx="11587480" cy="2185107"/>
            <a:chOff x="1158240" y="1317221"/>
            <a:chExt cx="8340343" cy="1364450"/>
          </a:xfrm>
        </p:grpSpPr>
        <p:sp>
          <p:nvSpPr>
            <p:cNvPr id="8" name="Rounded Rectangle 7"/>
            <p:cNvSpPr/>
            <p:nvPr/>
          </p:nvSpPr>
          <p:spPr>
            <a:xfrm>
              <a:off x="1158240" y="1317221"/>
              <a:ext cx="8340343" cy="1138133"/>
            </a:xfrm>
            <a:prstGeom prst="roundRect">
              <a:avLst>
                <a:gd name="adj" fmla="val 13007"/>
              </a:avLst>
            </a:prstGeom>
            <a:solidFill>
              <a:schemeClr val="accent4">
                <a:lumMod val="20000"/>
                <a:lumOff val="80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p:cNvSpPr txBox="1"/>
            <p:nvPr/>
          </p:nvSpPr>
          <p:spPr>
            <a:xfrm>
              <a:off x="1407017" y="1394029"/>
              <a:ext cx="7842790" cy="1287642"/>
            </a:xfrm>
            <a:prstGeom prst="rect">
              <a:avLst/>
            </a:prstGeom>
            <a:noFill/>
          </p:spPr>
          <p:txBody>
            <a:bodyPr wrap="square" rtlCol="0">
              <a:spAutoFit/>
            </a:bodyPr>
            <a:lstStyle/>
            <a:p>
              <a:pPr algn="just"/>
              <a:r>
                <a:rPr lang="en-US" sz="3200" b="1" dirty="0" err="1">
                  <a:solidFill>
                    <a:schemeClr val="tx1">
                      <a:lumMod val="95000"/>
                      <a:lumOff val="5000"/>
                    </a:schemeClr>
                  </a:solidFill>
                </a:rPr>
                <a:t>Đọc</a:t>
              </a:r>
              <a:r>
                <a:rPr lang="en-US" sz="3200" b="1" dirty="0">
                  <a:solidFill>
                    <a:schemeClr val="tx1">
                      <a:lumMod val="95000"/>
                      <a:lumOff val="5000"/>
                    </a:schemeClr>
                  </a:solidFill>
                </a:rPr>
                <a:t> </a:t>
              </a:r>
              <a:r>
                <a:rPr lang="en-US" sz="3200" b="1" dirty="0" err="1">
                  <a:solidFill>
                    <a:schemeClr val="tx1">
                      <a:lumMod val="95000"/>
                      <a:lumOff val="5000"/>
                    </a:schemeClr>
                  </a:solidFill>
                </a:rPr>
                <a:t>thông</a:t>
              </a:r>
              <a:r>
                <a:rPr lang="en-US" sz="3200" b="1" dirty="0">
                  <a:solidFill>
                    <a:schemeClr val="tx1">
                      <a:lumMod val="95000"/>
                      <a:lumOff val="5000"/>
                    </a:schemeClr>
                  </a:solidFill>
                </a:rPr>
                <a:t> tin, </a:t>
              </a:r>
              <a:r>
                <a:rPr lang="en-US" sz="3200" b="1" dirty="0" err="1">
                  <a:solidFill>
                    <a:schemeClr val="tx1">
                      <a:lumMod val="95000"/>
                      <a:lumOff val="5000"/>
                    </a:schemeClr>
                  </a:solidFill>
                </a:rPr>
                <a:t>em</a:t>
              </a:r>
              <a:r>
                <a:rPr lang="en-US" sz="3200" b="1" dirty="0">
                  <a:solidFill>
                    <a:schemeClr val="tx1">
                      <a:lumMod val="95000"/>
                      <a:lumOff val="5000"/>
                    </a:schemeClr>
                  </a:solidFill>
                </a:rPr>
                <a:t> </a:t>
              </a:r>
              <a:r>
                <a:rPr lang="en-US" sz="3200" b="1" dirty="0" err="1">
                  <a:solidFill>
                    <a:schemeClr val="tx1">
                      <a:lumMod val="95000"/>
                      <a:lumOff val="5000"/>
                    </a:schemeClr>
                  </a:solidFill>
                </a:rPr>
                <a:t>hãy</a:t>
              </a:r>
              <a:r>
                <a:rPr lang="en-US" sz="3200" b="1" dirty="0">
                  <a:solidFill>
                    <a:schemeClr val="tx1">
                      <a:lumMod val="95000"/>
                      <a:lumOff val="5000"/>
                    </a:schemeClr>
                  </a:solidFill>
                </a:rPr>
                <a:t> </a:t>
              </a:r>
              <a:r>
                <a:rPr lang="en-US" sz="3200" b="1" dirty="0" err="1">
                  <a:solidFill>
                    <a:schemeClr val="tx1">
                      <a:lumMod val="95000"/>
                      <a:lumOff val="5000"/>
                    </a:schemeClr>
                  </a:solidFill>
                </a:rPr>
                <a:t>hoàn</a:t>
              </a:r>
              <a:r>
                <a:rPr lang="en-US" sz="3200" b="1" dirty="0">
                  <a:solidFill>
                    <a:schemeClr val="tx1">
                      <a:lumMod val="95000"/>
                      <a:lumOff val="5000"/>
                    </a:schemeClr>
                  </a:solidFill>
                </a:rPr>
                <a:t> </a:t>
              </a:r>
              <a:r>
                <a:rPr lang="en-US" sz="3200" b="1" dirty="0" err="1">
                  <a:solidFill>
                    <a:schemeClr val="tx1">
                      <a:lumMod val="95000"/>
                      <a:lumOff val="5000"/>
                    </a:schemeClr>
                  </a:solidFill>
                </a:rPr>
                <a:t>thành</a:t>
              </a:r>
              <a:r>
                <a:rPr lang="en-US" sz="3200" b="1" dirty="0">
                  <a:solidFill>
                    <a:schemeClr val="tx1">
                      <a:lumMod val="95000"/>
                      <a:lumOff val="5000"/>
                    </a:schemeClr>
                  </a:solidFill>
                </a:rPr>
                <a:t> </a:t>
              </a:r>
              <a:r>
                <a:rPr lang="en-US" sz="3200" b="1" dirty="0" err="1">
                  <a:solidFill>
                    <a:schemeClr val="tx1">
                      <a:lumMod val="95000"/>
                      <a:lumOff val="5000"/>
                    </a:schemeClr>
                  </a:solidFill>
                </a:rPr>
                <a:t>phiếu</a:t>
              </a:r>
              <a:r>
                <a:rPr lang="en-US" sz="3200" b="1" dirty="0">
                  <a:solidFill>
                    <a:schemeClr val="tx1">
                      <a:lumMod val="95000"/>
                      <a:lumOff val="5000"/>
                    </a:schemeClr>
                  </a:solidFill>
                </a:rPr>
                <a:t> </a:t>
              </a:r>
              <a:r>
                <a:rPr lang="en-US" sz="3200" b="1" dirty="0" err="1">
                  <a:solidFill>
                    <a:schemeClr val="tx1">
                      <a:lumMod val="95000"/>
                      <a:lumOff val="5000"/>
                    </a:schemeClr>
                  </a:solidFill>
                </a:rPr>
                <a:t>học</a:t>
              </a:r>
              <a:r>
                <a:rPr lang="en-US" sz="3200" b="1" dirty="0">
                  <a:solidFill>
                    <a:schemeClr val="tx1">
                      <a:lumMod val="95000"/>
                      <a:lumOff val="5000"/>
                    </a:schemeClr>
                  </a:solidFill>
                </a:rPr>
                <a:t> </a:t>
              </a:r>
              <a:r>
                <a:rPr lang="en-US" sz="3200" b="1" dirty="0" err="1">
                  <a:solidFill>
                    <a:schemeClr val="tx1">
                      <a:lumMod val="95000"/>
                      <a:lumOff val="5000"/>
                    </a:schemeClr>
                  </a:solidFill>
                </a:rPr>
                <a:t>tập</a:t>
              </a:r>
              <a:r>
                <a:rPr lang="en-US" sz="3200" b="1" dirty="0">
                  <a:solidFill>
                    <a:schemeClr val="tx1">
                      <a:lumMod val="95000"/>
                      <a:lumOff val="5000"/>
                    </a:schemeClr>
                  </a:solidFill>
                </a:rPr>
                <a:t> </a:t>
              </a:r>
              <a:r>
                <a:rPr lang="en-US" sz="3200" b="1" dirty="0" err="1">
                  <a:solidFill>
                    <a:schemeClr val="tx1">
                      <a:lumMod val="95000"/>
                      <a:lumOff val="5000"/>
                    </a:schemeClr>
                  </a:solidFill>
                </a:rPr>
                <a:t>sau</a:t>
              </a:r>
              <a:r>
                <a:rPr lang="en-US" sz="3200" b="1" dirty="0">
                  <a:solidFill>
                    <a:schemeClr val="tx1">
                      <a:lumMod val="95000"/>
                      <a:lumOff val="5000"/>
                    </a:schemeClr>
                  </a:solidFill>
                </a:rPr>
                <a:t>:</a:t>
              </a:r>
            </a:p>
            <a:p>
              <a:pPr marL="285750" indent="-285750" algn="just">
                <a:buFontTx/>
                <a:buChar char="-"/>
              </a:pPr>
              <a:r>
                <a:rPr lang="en-US" sz="3200" dirty="0" err="1"/>
                <a:t>Các</a:t>
              </a:r>
              <a:r>
                <a:rPr lang="en-US" sz="3200" dirty="0"/>
                <a:t> </a:t>
              </a:r>
              <a:r>
                <a:rPr lang="en-US" sz="3200" dirty="0" err="1"/>
                <a:t>loại</a:t>
              </a:r>
              <a:r>
                <a:rPr lang="en-US" sz="3200" dirty="0"/>
                <a:t> </a:t>
              </a:r>
              <a:r>
                <a:rPr lang="en-US" sz="3200" dirty="0" err="1"/>
                <a:t>đất</a:t>
              </a:r>
              <a:r>
                <a:rPr lang="en-US" sz="3200" dirty="0"/>
                <a:t> </a:t>
              </a:r>
              <a:r>
                <a:rPr lang="en-US" sz="3200" dirty="0" err="1"/>
                <a:t>chính</a:t>
              </a:r>
              <a:r>
                <a:rPr lang="en-US" sz="3200" dirty="0"/>
                <a:t> ở </a:t>
              </a:r>
              <a:r>
                <a:rPr lang="en-US" sz="3200" dirty="0" err="1"/>
                <a:t>vùng</a:t>
              </a:r>
              <a:r>
                <a:rPr lang="en-US" sz="3200" dirty="0"/>
                <a:t> Nam </a:t>
              </a:r>
              <a:r>
                <a:rPr lang="en-US" sz="3200" dirty="0" err="1"/>
                <a:t>Bộ</a:t>
              </a:r>
              <a:r>
                <a:rPr lang="en-US" sz="3200" dirty="0"/>
                <a:t>.</a:t>
              </a:r>
            </a:p>
            <a:p>
              <a:pPr marL="285750" indent="-285750" algn="just">
                <a:buFontTx/>
                <a:buChar char="-"/>
              </a:pPr>
              <a:r>
                <a:rPr lang="en-US" sz="3200" dirty="0" err="1"/>
                <a:t>Kể</a:t>
              </a:r>
              <a:r>
                <a:rPr lang="en-US" sz="3200" dirty="0"/>
                <a:t> </a:t>
              </a:r>
              <a:r>
                <a:rPr lang="en-US" sz="3200" dirty="0" err="1"/>
                <a:t>tên</a:t>
              </a:r>
              <a:r>
                <a:rPr lang="en-US" sz="3200" dirty="0"/>
                <a:t> </a:t>
              </a:r>
              <a:r>
                <a:rPr lang="en-US" sz="3200" dirty="0" err="1"/>
                <a:t>một</a:t>
              </a:r>
              <a:r>
                <a:rPr lang="en-US" sz="3200" dirty="0"/>
                <a:t> </a:t>
              </a:r>
              <a:r>
                <a:rPr lang="en-US" sz="3200" dirty="0" err="1"/>
                <a:t>số</a:t>
              </a:r>
              <a:r>
                <a:rPr lang="en-US" sz="3200" dirty="0"/>
                <a:t> </a:t>
              </a:r>
              <a:r>
                <a:rPr lang="en-US" sz="3200" dirty="0" err="1"/>
                <a:t>cây</a:t>
              </a:r>
              <a:r>
                <a:rPr lang="en-US" sz="3200" dirty="0"/>
                <a:t> </a:t>
              </a:r>
              <a:r>
                <a:rPr lang="en-US" sz="3200" dirty="0" err="1"/>
                <a:t>trồng</a:t>
              </a:r>
              <a:r>
                <a:rPr lang="en-US" sz="3200" dirty="0"/>
                <a:t> </a:t>
              </a:r>
              <a:r>
                <a:rPr lang="en-US" sz="3200" dirty="0" err="1"/>
                <a:t>phù</a:t>
              </a:r>
              <a:r>
                <a:rPr lang="en-US" sz="3200" dirty="0"/>
                <a:t> </a:t>
              </a:r>
              <a:r>
                <a:rPr lang="en-US" sz="3200" dirty="0" err="1"/>
                <a:t>hợp</a:t>
              </a:r>
              <a:r>
                <a:rPr lang="en-US" sz="3200" dirty="0"/>
                <a:t> </a:t>
              </a:r>
              <a:r>
                <a:rPr lang="en-US" sz="3200" dirty="0" err="1"/>
                <a:t>với</a:t>
              </a:r>
              <a:r>
                <a:rPr lang="en-US" sz="3200" dirty="0"/>
                <a:t> </a:t>
              </a:r>
              <a:r>
                <a:rPr lang="en-US" sz="3200" dirty="0" err="1"/>
                <a:t>các</a:t>
              </a:r>
              <a:r>
                <a:rPr lang="en-US" sz="3200" dirty="0"/>
                <a:t> </a:t>
              </a:r>
              <a:r>
                <a:rPr lang="en-US" sz="3200" dirty="0" err="1"/>
                <a:t>loại</a:t>
              </a:r>
              <a:r>
                <a:rPr lang="en-US" sz="3200" dirty="0"/>
                <a:t> </a:t>
              </a:r>
              <a:r>
                <a:rPr lang="en-US" sz="3200" dirty="0" err="1"/>
                <a:t>đất</a:t>
              </a:r>
              <a:r>
                <a:rPr lang="en-US" sz="3200" dirty="0"/>
                <a:t> </a:t>
              </a:r>
              <a:r>
                <a:rPr lang="en-US" sz="3200" dirty="0" err="1"/>
                <a:t>chính</a:t>
              </a:r>
              <a:r>
                <a:rPr lang="en-US" sz="3200" dirty="0"/>
                <a:t> ở </a:t>
              </a:r>
              <a:r>
                <a:rPr lang="en-US" sz="3200" dirty="0" err="1"/>
                <a:t>vùng</a:t>
              </a:r>
              <a:r>
                <a:rPr lang="en-US" sz="3200" dirty="0"/>
                <a:t>.</a:t>
              </a:r>
            </a:p>
          </p:txBody>
        </p:sp>
      </p:grpSp>
      <p:graphicFrame>
        <p:nvGraphicFramePr>
          <p:cNvPr id="11" name="Table 10"/>
          <p:cNvGraphicFramePr>
            <a:graphicFrameLocks noGrp="1"/>
          </p:cNvGraphicFramePr>
          <p:nvPr>
            <p:extLst>
              <p:ext uri="{D42A27DB-BD31-4B8C-83A1-F6EECF244321}">
                <p14:modId xmlns:p14="http://schemas.microsoft.com/office/powerpoint/2010/main" val="2898492341"/>
              </p:ext>
            </p:extLst>
          </p:nvPr>
        </p:nvGraphicFramePr>
        <p:xfrm>
          <a:off x="1021885" y="3912757"/>
          <a:ext cx="6035040" cy="1781748"/>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val="1892474152"/>
                    </a:ext>
                  </a:extLst>
                </a:gridCol>
                <a:gridCol w="2011680">
                  <a:extLst>
                    <a:ext uri="{9D8B030D-6E8A-4147-A177-3AD203B41FA5}">
                      <a16:colId xmlns:a16="http://schemas.microsoft.com/office/drawing/2014/main" val="3500006657"/>
                    </a:ext>
                  </a:extLst>
                </a:gridCol>
                <a:gridCol w="2011680">
                  <a:extLst>
                    <a:ext uri="{9D8B030D-6E8A-4147-A177-3AD203B41FA5}">
                      <a16:colId xmlns:a16="http://schemas.microsoft.com/office/drawing/2014/main" val="1669752364"/>
                    </a:ext>
                  </a:extLst>
                </a:gridCol>
              </a:tblGrid>
              <a:tr h="0">
                <a:tc>
                  <a:txBody>
                    <a:bodyPr/>
                    <a:lstStyle/>
                    <a:p>
                      <a:pPr algn="ctr">
                        <a:lnSpc>
                          <a:spcPct val="115000"/>
                        </a:lnSpc>
                        <a:spcAft>
                          <a:spcPts val="0"/>
                        </a:spcAft>
                      </a:pPr>
                      <a:r>
                        <a:rPr lang="en-US" sz="3600" dirty="0" err="1">
                          <a:solidFill>
                            <a:schemeClr val="tx1"/>
                          </a:solidFill>
                          <a:effectLst/>
                          <a:latin typeface="+mn-lt"/>
                        </a:rPr>
                        <a:t>Loại</a:t>
                      </a:r>
                      <a:r>
                        <a:rPr lang="en-US" sz="3600" dirty="0">
                          <a:solidFill>
                            <a:schemeClr val="tx1"/>
                          </a:solidFill>
                          <a:effectLst/>
                          <a:latin typeface="+mn-lt"/>
                        </a:rPr>
                        <a:t> </a:t>
                      </a:r>
                      <a:r>
                        <a:rPr lang="en-US" sz="3600" dirty="0" err="1">
                          <a:solidFill>
                            <a:schemeClr val="tx1"/>
                          </a:solidFill>
                          <a:effectLst/>
                          <a:latin typeface="+mn-lt"/>
                        </a:rPr>
                        <a:t>đất</a:t>
                      </a:r>
                      <a:endParaRPr lang="en-US" sz="3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3600">
                          <a:solidFill>
                            <a:schemeClr val="tx1"/>
                          </a:solidFill>
                          <a:effectLst/>
                          <a:latin typeface="+mn-lt"/>
                        </a:rPr>
                        <a:t>Vùng</a:t>
                      </a:r>
                      <a:endParaRPr lang="en-US" sz="3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3600" dirty="0" err="1">
                          <a:solidFill>
                            <a:schemeClr val="tx1"/>
                          </a:solidFill>
                          <a:effectLst/>
                          <a:latin typeface="+mn-lt"/>
                        </a:rPr>
                        <a:t>Cây</a:t>
                      </a:r>
                      <a:r>
                        <a:rPr lang="en-US" sz="3600" dirty="0">
                          <a:solidFill>
                            <a:schemeClr val="tx1"/>
                          </a:solidFill>
                          <a:effectLst/>
                          <a:latin typeface="+mn-lt"/>
                        </a:rPr>
                        <a:t> </a:t>
                      </a:r>
                      <a:r>
                        <a:rPr lang="en-US" sz="3600" dirty="0" err="1">
                          <a:solidFill>
                            <a:schemeClr val="tx1"/>
                          </a:solidFill>
                          <a:effectLst/>
                          <a:latin typeface="+mn-lt"/>
                        </a:rPr>
                        <a:t>trồng</a:t>
                      </a:r>
                      <a:endParaRPr lang="en-US" sz="3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47372491"/>
                  </a:ext>
                </a:extLst>
              </a:tr>
              <a:tr h="0">
                <a:tc>
                  <a:txBody>
                    <a:bodyPr/>
                    <a:lstStyle/>
                    <a:p>
                      <a:pPr>
                        <a:lnSpc>
                          <a:spcPct val="115000"/>
                        </a:lnSpc>
                        <a:spcAft>
                          <a:spcPts val="0"/>
                        </a:spcAft>
                      </a:pPr>
                      <a:endParaRPr lang="en-US" sz="3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15000"/>
                        </a:lnSpc>
                        <a:spcAft>
                          <a:spcPts val="0"/>
                        </a:spcAft>
                      </a:pPr>
                      <a:endParaRPr lang="en-US" sz="3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15000"/>
                        </a:lnSpc>
                        <a:spcAft>
                          <a:spcPts val="0"/>
                        </a:spcAft>
                      </a:pPr>
                      <a:endParaRPr lang="en-US" sz="3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45846077"/>
                  </a:ext>
                </a:extLst>
              </a:tr>
              <a:tr h="0">
                <a:tc>
                  <a:txBody>
                    <a:bodyPr/>
                    <a:lstStyle/>
                    <a:p>
                      <a:pPr>
                        <a:lnSpc>
                          <a:spcPct val="115000"/>
                        </a:lnSpc>
                        <a:spcAft>
                          <a:spcPts val="0"/>
                        </a:spcAft>
                      </a:pPr>
                      <a:endParaRPr lang="en-US" sz="3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15000"/>
                        </a:lnSpc>
                        <a:spcAft>
                          <a:spcPts val="0"/>
                        </a:spcAft>
                      </a:pPr>
                      <a:endParaRPr lang="en-US" sz="3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nSpc>
                          <a:spcPct val="115000"/>
                        </a:lnSpc>
                        <a:spcAft>
                          <a:spcPts val="0"/>
                        </a:spcAft>
                      </a:pPr>
                      <a:endParaRPr lang="en-US" sz="3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736845"/>
                  </a:ext>
                </a:extLst>
              </a:tr>
            </a:tbl>
          </a:graphicData>
        </a:graphic>
      </p:graphicFrame>
    </p:spTree>
    <p:extLst>
      <p:ext uri="{BB962C8B-B14F-4D97-AF65-F5344CB8AC3E}">
        <p14:creationId xmlns:p14="http://schemas.microsoft.com/office/powerpoint/2010/main" val="390220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ounded Rectangle 2"/>
          <p:cNvSpPr/>
          <p:nvPr/>
        </p:nvSpPr>
        <p:spPr>
          <a:xfrm>
            <a:off x="335280" y="533400"/>
            <a:ext cx="11551920" cy="594360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7200" y="624895"/>
            <a:ext cx="2621280" cy="163062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77086664"/>
              </p:ext>
            </p:extLst>
          </p:nvPr>
        </p:nvGraphicFramePr>
        <p:xfrm>
          <a:off x="624840" y="1909572"/>
          <a:ext cx="10972800" cy="3191256"/>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892474152"/>
                    </a:ext>
                  </a:extLst>
                </a:gridCol>
                <a:gridCol w="3657600">
                  <a:extLst>
                    <a:ext uri="{9D8B030D-6E8A-4147-A177-3AD203B41FA5}">
                      <a16:colId xmlns:a16="http://schemas.microsoft.com/office/drawing/2014/main" val="3500006657"/>
                    </a:ext>
                  </a:extLst>
                </a:gridCol>
                <a:gridCol w="3657600">
                  <a:extLst>
                    <a:ext uri="{9D8B030D-6E8A-4147-A177-3AD203B41FA5}">
                      <a16:colId xmlns:a16="http://schemas.microsoft.com/office/drawing/2014/main" val="1669752364"/>
                    </a:ext>
                  </a:extLst>
                </a:gridCol>
              </a:tblGrid>
              <a:tr h="0">
                <a:tc>
                  <a:txBody>
                    <a:bodyPr/>
                    <a:lstStyle/>
                    <a:p>
                      <a:pPr algn="ctr">
                        <a:lnSpc>
                          <a:spcPct val="115000"/>
                        </a:lnSpc>
                        <a:spcAft>
                          <a:spcPts val="0"/>
                        </a:spcAft>
                      </a:pPr>
                      <a:r>
                        <a:rPr lang="en-US" sz="3600" dirty="0" err="1">
                          <a:solidFill>
                            <a:schemeClr val="bg1"/>
                          </a:solidFill>
                          <a:effectLst/>
                          <a:latin typeface="+mn-lt"/>
                        </a:rPr>
                        <a:t>Loại</a:t>
                      </a:r>
                      <a:r>
                        <a:rPr lang="en-US" sz="3600" dirty="0">
                          <a:solidFill>
                            <a:schemeClr val="bg1"/>
                          </a:solidFill>
                          <a:effectLst/>
                          <a:latin typeface="+mn-lt"/>
                        </a:rPr>
                        <a:t> </a:t>
                      </a:r>
                      <a:r>
                        <a:rPr lang="en-US" sz="3600" dirty="0" err="1">
                          <a:solidFill>
                            <a:schemeClr val="bg1"/>
                          </a:solidFill>
                          <a:effectLst/>
                          <a:latin typeface="+mn-lt"/>
                        </a:rPr>
                        <a:t>đất</a:t>
                      </a:r>
                      <a:endParaRPr lang="en-US" sz="3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en-US" sz="3600" dirty="0" err="1">
                          <a:solidFill>
                            <a:schemeClr val="bg1"/>
                          </a:solidFill>
                          <a:effectLst/>
                          <a:latin typeface="+mn-lt"/>
                        </a:rPr>
                        <a:t>Vùng</a:t>
                      </a:r>
                      <a:endParaRPr lang="en-US" sz="3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en-US" sz="3600" dirty="0" err="1">
                          <a:solidFill>
                            <a:schemeClr val="bg1"/>
                          </a:solidFill>
                          <a:effectLst/>
                          <a:latin typeface="+mn-lt"/>
                        </a:rPr>
                        <a:t>Cây</a:t>
                      </a:r>
                      <a:r>
                        <a:rPr lang="en-US" sz="3600" dirty="0">
                          <a:solidFill>
                            <a:schemeClr val="bg1"/>
                          </a:solidFill>
                          <a:effectLst/>
                          <a:latin typeface="+mn-lt"/>
                        </a:rPr>
                        <a:t> </a:t>
                      </a:r>
                      <a:r>
                        <a:rPr lang="en-US" sz="3600" dirty="0" err="1">
                          <a:solidFill>
                            <a:schemeClr val="bg1"/>
                          </a:solidFill>
                          <a:effectLst/>
                          <a:latin typeface="+mn-lt"/>
                        </a:rPr>
                        <a:t>trồng</a:t>
                      </a:r>
                      <a:endParaRPr lang="en-US" sz="3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847372491"/>
                  </a:ext>
                </a:extLst>
              </a:tr>
              <a:tr h="1280160">
                <a:tc>
                  <a:txBody>
                    <a:bodyPr/>
                    <a:lstStyle/>
                    <a:p>
                      <a:pPr>
                        <a:lnSpc>
                          <a:spcPct val="115000"/>
                        </a:lnSpc>
                        <a:spcAft>
                          <a:spcPts val="0"/>
                        </a:spcAft>
                      </a:pPr>
                      <a:endParaRPr lang="en-US" sz="3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endParaRPr lang="en-US" sz="3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endParaRPr lang="en-US" sz="3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5846077"/>
                  </a:ext>
                </a:extLst>
              </a:tr>
              <a:tr h="1280160">
                <a:tc>
                  <a:txBody>
                    <a:bodyPr/>
                    <a:lstStyle/>
                    <a:p>
                      <a:pPr>
                        <a:lnSpc>
                          <a:spcPct val="115000"/>
                        </a:lnSpc>
                        <a:spcAft>
                          <a:spcPts val="0"/>
                        </a:spcAft>
                      </a:pPr>
                      <a:endParaRPr lang="en-US" sz="3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endParaRPr lang="en-US" sz="3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endParaRPr lang="en-US" sz="3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736845"/>
                  </a:ext>
                </a:extLst>
              </a:tr>
            </a:tbl>
          </a:graphicData>
        </a:graphic>
      </p:graphicFrame>
      <p:sp>
        <p:nvSpPr>
          <p:cNvPr id="13" name="Rectangle 12"/>
          <p:cNvSpPr/>
          <p:nvPr/>
        </p:nvSpPr>
        <p:spPr>
          <a:xfrm>
            <a:off x="766061" y="2687520"/>
            <a:ext cx="3135379" cy="1077218"/>
          </a:xfrm>
          <a:prstGeom prst="rect">
            <a:avLst/>
          </a:prstGeom>
        </p:spPr>
        <p:txBody>
          <a:bodyPr wrap="square">
            <a:spAutoFit/>
          </a:bodyPr>
          <a:lstStyle/>
          <a:p>
            <a:pPr algn="ctr"/>
            <a:r>
              <a:rPr lang="en-US" sz="3200" dirty="0" err="1">
                <a:ea typeface="Calibri" panose="020F0502020204030204" pitchFamily="34" charset="0"/>
              </a:rPr>
              <a:t>Đất</a:t>
            </a:r>
            <a:r>
              <a:rPr lang="en-US" sz="3200" dirty="0">
                <a:ea typeface="Calibri" panose="020F0502020204030204" pitchFamily="34" charset="0"/>
              </a:rPr>
              <a:t> </a:t>
            </a:r>
            <a:r>
              <a:rPr lang="en-US" sz="3200" dirty="0" err="1">
                <a:ea typeface="Calibri" panose="020F0502020204030204" pitchFamily="34" charset="0"/>
              </a:rPr>
              <a:t>xám</a:t>
            </a:r>
            <a:r>
              <a:rPr lang="en-US" sz="3200" dirty="0">
                <a:ea typeface="Calibri" panose="020F0502020204030204" pitchFamily="34" charset="0"/>
              </a:rPr>
              <a:t> </a:t>
            </a:r>
            <a:r>
              <a:rPr lang="en-US" sz="3200" dirty="0" err="1">
                <a:ea typeface="Calibri" panose="020F0502020204030204" pitchFamily="34" charset="0"/>
              </a:rPr>
              <a:t>và</a:t>
            </a:r>
            <a:r>
              <a:rPr lang="en-US" sz="3200" dirty="0">
                <a:ea typeface="Calibri" panose="020F0502020204030204" pitchFamily="34" charset="0"/>
              </a:rPr>
              <a:t> </a:t>
            </a:r>
            <a:r>
              <a:rPr lang="en-US" sz="3200" dirty="0" err="1">
                <a:ea typeface="Calibri" panose="020F0502020204030204" pitchFamily="34" charset="0"/>
              </a:rPr>
              <a:t>đất</a:t>
            </a:r>
            <a:r>
              <a:rPr lang="en-US" sz="3200" dirty="0">
                <a:ea typeface="Calibri" panose="020F0502020204030204" pitchFamily="34" charset="0"/>
              </a:rPr>
              <a:t> </a:t>
            </a:r>
            <a:r>
              <a:rPr lang="en-US" sz="3200" dirty="0" err="1">
                <a:ea typeface="Calibri" panose="020F0502020204030204" pitchFamily="34" charset="0"/>
              </a:rPr>
              <a:t>badan</a:t>
            </a:r>
            <a:endParaRPr lang="en-US" sz="3200" dirty="0"/>
          </a:p>
        </p:txBody>
      </p:sp>
      <p:sp>
        <p:nvSpPr>
          <p:cNvPr id="14" name="Rectangle 13"/>
          <p:cNvSpPr/>
          <p:nvPr/>
        </p:nvSpPr>
        <p:spPr>
          <a:xfrm>
            <a:off x="4640327" y="2867268"/>
            <a:ext cx="2483372" cy="584775"/>
          </a:xfrm>
          <a:prstGeom prst="rect">
            <a:avLst/>
          </a:prstGeom>
        </p:spPr>
        <p:txBody>
          <a:bodyPr wrap="none">
            <a:spAutoFit/>
          </a:bodyPr>
          <a:lstStyle/>
          <a:p>
            <a:r>
              <a:rPr lang="en-US" sz="3200" dirty="0" err="1">
                <a:ea typeface="Calibri" panose="020F0502020204030204" pitchFamily="34" charset="0"/>
              </a:rPr>
              <a:t>Đông</a:t>
            </a:r>
            <a:r>
              <a:rPr lang="en-US" sz="3200" dirty="0">
                <a:ea typeface="Calibri" panose="020F0502020204030204" pitchFamily="34" charset="0"/>
              </a:rPr>
              <a:t> Nam </a:t>
            </a:r>
            <a:r>
              <a:rPr lang="en-US" sz="3200" dirty="0" err="1">
                <a:ea typeface="Calibri" panose="020F0502020204030204" pitchFamily="34" charset="0"/>
              </a:rPr>
              <a:t>Bộ</a:t>
            </a:r>
            <a:endParaRPr lang="en-US" sz="3200" dirty="0"/>
          </a:p>
        </p:txBody>
      </p:sp>
      <p:sp>
        <p:nvSpPr>
          <p:cNvPr id="15" name="Rectangle 14"/>
          <p:cNvSpPr/>
          <p:nvPr/>
        </p:nvSpPr>
        <p:spPr>
          <a:xfrm>
            <a:off x="7939043" y="2692800"/>
            <a:ext cx="3658597" cy="1077218"/>
          </a:xfrm>
          <a:prstGeom prst="rect">
            <a:avLst/>
          </a:prstGeom>
        </p:spPr>
        <p:txBody>
          <a:bodyPr wrap="square">
            <a:spAutoFit/>
          </a:bodyPr>
          <a:lstStyle/>
          <a:p>
            <a:r>
              <a:rPr lang="en-US" sz="3200" dirty="0" err="1">
                <a:ea typeface="Calibri" panose="020F0502020204030204" pitchFamily="34" charset="0"/>
              </a:rPr>
              <a:t>Cây</a:t>
            </a:r>
            <a:r>
              <a:rPr lang="en-US" sz="3200" dirty="0">
                <a:ea typeface="Calibri" panose="020F0502020204030204" pitchFamily="34" charset="0"/>
              </a:rPr>
              <a:t> </a:t>
            </a:r>
            <a:r>
              <a:rPr lang="en-US" sz="3200" dirty="0" err="1">
                <a:ea typeface="Calibri" panose="020F0502020204030204" pitchFamily="34" charset="0"/>
              </a:rPr>
              <a:t>công</a:t>
            </a:r>
            <a:r>
              <a:rPr lang="en-US" sz="3200" dirty="0">
                <a:ea typeface="Calibri" panose="020F0502020204030204" pitchFamily="34" charset="0"/>
              </a:rPr>
              <a:t> </a:t>
            </a:r>
            <a:r>
              <a:rPr lang="en-US" sz="3200" dirty="0" err="1">
                <a:ea typeface="Calibri" panose="020F0502020204030204" pitchFamily="34" charset="0"/>
              </a:rPr>
              <a:t>nghiệp</a:t>
            </a:r>
            <a:r>
              <a:rPr lang="en-US" sz="3200" dirty="0">
                <a:ea typeface="Calibri" panose="020F0502020204030204" pitchFamily="34" charset="0"/>
              </a:rPr>
              <a:t>: </a:t>
            </a:r>
            <a:r>
              <a:rPr lang="en-US" sz="3200" dirty="0" err="1">
                <a:ea typeface="Calibri" panose="020F0502020204030204" pitchFamily="34" charset="0"/>
              </a:rPr>
              <a:t>cao</a:t>
            </a:r>
            <a:r>
              <a:rPr lang="en-US" sz="3200" dirty="0">
                <a:ea typeface="Calibri" panose="020F0502020204030204" pitchFamily="34" charset="0"/>
              </a:rPr>
              <a:t> </a:t>
            </a:r>
            <a:r>
              <a:rPr lang="en-US" sz="3200" dirty="0" err="1">
                <a:ea typeface="Calibri" panose="020F0502020204030204" pitchFamily="34" charset="0"/>
              </a:rPr>
              <a:t>su</a:t>
            </a:r>
            <a:r>
              <a:rPr lang="en-US" sz="3200" dirty="0">
                <a:ea typeface="Calibri" panose="020F0502020204030204" pitchFamily="34" charset="0"/>
              </a:rPr>
              <a:t>, </a:t>
            </a:r>
            <a:r>
              <a:rPr lang="en-US" sz="3200" dirty="0" err="1">
                <a:ea typeface="Calibri" panose="020F0502020204030204" pitchFamily="34" charset="0"/>
              </a:rPr>
              <a:t>cà</a:t>
            </a:r>
            <a:r>
              <a:rPr lang="en-US" sz="3200" dirty="0">
                <a:ea typeface="Calibri" panose="020F0502020204030204" pitchFamily="34" charset="0"/>
              </a:rPr>
              <a:t> </a:t>
            </a:r>
            <a:r>
              <a:rPr lang="en-US" sz="3200" dirty="0" err="1">
                <a:ea typeface="Calibri" panose="020F0502020204030204" pitchFamily="34" charset="0"/>
              </a:rPr>
              <a:t>phê</a:t>
            </a:r>
            <a:r>
              <a:rPr lang="en-US" sz="3200" dirty="0">
                <a:ea typeface="Calibri" panose="020F0502020204030204" pitchFamily="34" charset="0"/>
              </a:rPr>
              <a:t>, </a:t>
            </a:r>
            <a:r>
              <a:rPr lang="en-US" sz="3200" dirty="0" err="1">
                <a:ea typeface="Calibri" panose="020F0502020204030204" pitchFamily="34" charset="0"/>
              </a:rPr>
              <a:t>hồ</a:t>
            </a:r>
            <a:r>
              <a:rPr lang="en-US" sz="3200" dirty="0">
                <a:ea typeface="Calibri" panose="020F0502020204030204" pitchFamily="34" charset="0"/>
              </a:rPr>
              <a:t> </a:t>
            </a:r>
            <a:r>
              <a:rPr lang="en-US" sz="3200" dirty="0" err="1">
                <a:ea typeface="Calibri" panose="020F0502020204030204" pitchFamily="34" charset="0"/>
              </a:rPr>
              <a:t>tiêu</a:t>
            </a:r>
            <a:r>
              <a:rPr lang="en-US" sz="3200" dirty="0">
                <a:ea typeface="Calibri" panose="020F0502020204030204" pitchFamily="34" charset="0"/>
              </a:rPr>
              <a:t>,…</a:t>
            </a:r>
            <a:endParaRPr lang="en-US" sz="3200" dirty="0"/>
          </a:p>
        </p:txBody>
      </p:sp>
      <p:sp>
        <p:nvSpPr>
          <p:cNvPr id="16" name="Rectangle 15"/>
          <p:cNvSpPr/>
          <p:nvPr/>
        </p:nvSpPr>
        <p:spPr>
          <a:xfrm>
            <a:off x="1351237" y="4125326"/>
            <a:ext cx="1965025" cy="584775"/>
          </a:xfrm>
          <a:prstGeom prst="rect">
            <a:avLst/>
          </a:prstGeom>
        </p:spPr>
        <p:txBody>
          <a:bodyPr wrap="none">
            <a:spAutoFit/>
          </a:bodyPr>
          <a:lstStyle/>
          <a:p>
            <a:r>
              <a:rPr lang="en-US" sz="3200" dirty="0" err="1">
                <a:ea typeface="Calibri" panose="020F0502020204030204" pitchFamily="34" charset="0"/>
              </a:rPr>
              <a:t>Đất</a:t>
            </a:r>
            <a:r>
              <a:rPr lang="en-US" sz="3200" dirty="0">
                <a:ea typeface="Calibri" panose="020F0502020204030204" pitchFamily="34" charset="0"/>
              </a:rPr>
              <a:t> </a:t>
            </a:r>
            <a:r>
              <a:rPr lang="en-US" sz="3200" dirty="0" err="1">
                <a:ea typeface="Calibri" panose="020F0502020204030204" pitchFamily="34" charset="0"/>
              </a:rPr>
              <a:t>phù</a:t>
            </a:r>
            <a:r>
              <a:rPr lang="en-US" sz="3200" dirty="0">
                <a:ea typeface="Calibri" panose="020F0502020204030204" pitchFamily="34" charset="0"/>
              </a:rPr>
              <a:t> </a:t>
            </a:r>
            <a:r>
              <a:rPr lang="en-US" sz="3200" dirty="0" err="1">
                <a:ea typeface="Calibri" panose="020F0502020204030204" pitchFamily="34" charset="0"/>
              </a:rPr>
              <a:t>sa</a:t>
            </a:r>
            <a:endParaRPr lang="en-US" sz="3200" dirty="0"/>
          </a:p>
        </p:txBody>
      </p:sp>
      <p:sp>
        <p:nvSpPr>
          <p:cNvPr id="17" name="Rectangle 16"/>
          <p:cNvSpPr/>
          <p:nvPr/>
        </p:nvSpPr>
        <p:spPr>
          <a:xfrm>
            <a:off x="4224437" y="3881244"/>
            <a:ext cx="3410803" cy="1077218"/>
          </a:xfrm>
          <a:prstGeom prst="rect">
            <a:avLst/>
          </a:prstGeom>
        </p:spPr>
        <p:txBody>
          <a:bodyPr wrap="square">
            <a:spAutoFit/>
          </a:bodyPr>
          <a:lstStyle/>
          <a:p>
            <a:pPr algn="ctr"/>
            <a:r>
              <a:rPr lang="en-US" sz="3200" dirty="0" err="1">
                <a:ea typeface="Calibri" panose="020F0502020204030204" pitchFamily="34" charset="0"/>
              </a:rPr>
              <a:t>Đồng</a:t>
            </a:r>
            <a:r>
              <a:rPr lang="en-US" sz="3200" dirty="0">
                <a:ea typeface="Calibri" panose="020F0502020204030204" pitchFamily="34" charset="0"/>
              </a:rPr>
              <a:t> </a:t>
            </a:r>
            <a:r>
              <a:rPr lang="en-US" sz="3200" dirty="0" err="1">
                <a:ea typeface="Calibri" panose="020F0502020204030204" pitchFamily="34" charset="0"/>
              </a:rPr>
              <a:t>bằng</a:t>
            </a:r>
            <a:r>
              <a:rPr lang="en-US" sz="3200" dirty="0">
                <a:ea typeface="Calibri" panose="020F0502020204030204" pitchFamily="34" charset="0"/>
              </a:rPr>
              <a:t> </a:t>
            </a:r>
            <a:r>
              <a:rPr lang="en-US" sz="3200" dirty="0" err="1">
                <a:ea typeface="Calibri" panose="020F0502020204030204" pitchFamily="34" charset="0"/>
              </a:rPr>
              <a:t>sông</a:t>
            </a:r>
            <a:r>
              <a:rPr lang="en-US" sz="3200" dirty="0">
                <a:ea typeface="Calibri" panose="020F0502020204030204" pitchFamily="34" charset="0"/>
              </a:rPr>
              <a:t> </a:t>
            </a:r>
            <a:r>
              <a:rPr lang="en-US" sz="3200" dirty="0" err="1">
                <a:ea typeface="Calibri" panose="020F0502020204030204" pitchFamily="34" charset="0"/>
              </a:rPr>
              <a:t>Cửu</a:t>
            </a:r>
            <a:r>
              <a:rPr lang="en-US" sz="3200" dirty="0">
                <a:ea typeface="Calibri" panose="020F0502020204030204" pitchFamily="34" charset="0"/>
              </a:rPr>
              <a:t> Long</a:t>
            </a:r>
            <a:endParaRPr lang="en-US" sz="3200" dirty="0"/>
          </a:p>
        </p:txBody>
      </p:sp>
      <p:sp>
        <p:nvSpPr>
          <p:cNvPr id="18" name="Rectangle 17"/>
          <p:cNvSpPr/>
          <p:nvPr/>
        </p:nvSpPr>
        <p:spPr>
          <a:xfrm>
            <a:off x="7939043" y="3924944"/>
            <a:ext cx="3353797" cy="1077218"/>
          </a:xfrm>
          <a:prstGeom prst="rect">
            <a:avLst/>
          </a:prstGeom>
        </p:spPr>
        <p:txBody>
          <a:bodyPr wrap="square">
            <a:spAutoFit/>
          </a:bodyPr>
          <a:lstStyle/>
          <a:p>
            <a:r>
              <a:rPr lang="en-US" sz="3200" dirty="0" err="1">
                <a:ea typeface="Calibri" panose="020F0502020204030204" pitchFamily="34" charset="0"/>
              </a:rPr>
              <a:t>Cây</a:t>
            </a:r>
            <a:r>
              <a:rPr lang="en-US" sz="3200" dirty="0">
                <a:ea typeface="Calibri" panose="020F0502020204030204" pitchFamily="34" charset="0"/>
              </a:rPr>
              <a:t> </a:t>
            </a:r>
            <a:r>
              <a:rPr lang="en-US" sz="3200" dirty="0" err="1">
                <a:ea typeface="Calibri" panose="020F0502020204030204" pitchFamily="34" charset="0"/>
              </a:rPr>
              <a:t>lúa</a:t>
            </a:r>
            <a:r>
              <a:rPr lang="en-US" sz="3200" dirty="0">
                <a:ea typeface="Calibri" panose="020F0502020204030204" pitchFamily="34" charset="0"/>
              </a:rPr>
              <a:t>, </a:t>
            </a:r>
            <a:r>
              <a:rPr lang="en-US" sz="3200" dirty="0" err="1">
                <a:ea typeface="Calibri" panose="020F0502020204030204" pitchFamily="34" charset="0"/>
              </a:rPr>
              <a:t>rau</a:t>
            </a:r>
            <a:r>
              <a:rPr lang="en-US" sz="3200" dirty="0">
                <a:ea typeface="Calibri" panose="020F0502020204030204" pitchFamily="34" charset="0"/>
              </a:rPr>
              <a:t>, </a:t>
            </a:r>
            <a:r>
              <a:rPr lang="en-US" sz="3200" dirty="0" err="1">
                <a:ea typeface="Calibri" panose="020F0502020204030204" pitchFamily="34" charset="0"/>
              </a:rPr>
              <a:t>cây</a:t>
            </a:r>
            <a:r>
              <a:rPr lang="en-US" sz="3200" dirty="0">
                <a:ea typeface="Calibri" panose="020F0502020204030204" pitchFamily="34" charset="0"/>
              </a:rPr>
              <a:t> </a:t>
            </a:r>
            <a:r>
              <a:rPr lang="en-US" sz="3200" dirty="0" err="1">
                <a:ea typeface="Calibri" panose="020F0502020204030204" pitchFamily="34" charset="0"/>
              </a:rPr>
              <a:t>ăn</a:t>
            </a:r>
            <a:r>
              <a:rPr lang="en-US" sz="3200" dirty="0">
                <a:ea typeface="Calibri" panose="020F0502020204030204" pitchFamily="34" charset="0"/>
              </a:rPr>
              <a:t> </a:t>
            </a:r>
            <a:r>
              <a:rPr lang="en-US" sz="3200" dirty="0" err="1">
                <a:ea typeface="Calibri" panose="020F0502020204030204" pitchFamily="34" charset="0"/>
              </a:rPr>
              <a:t>quả</a:t>
            </a:r>
            <a:r>
              <a:rPr lang="en-US" sz="3200" dirty="0">
                <a:ea typeface="Calibri" panose="020F0502020204030204" pitchFamily="34" charset="0"/>
              </a:rPr>
              <a:t>,…</a:t>
            </a:r>
            <a:endParaRPr lang="en-US" sz="3200" dirty="0"/>
          </a:p>
        </p:txBody>
      </p:sp>
    </p:spTree>
    <p:extLst>
      <p:ext uri="{BB962C8B-B14F-4D97-AF65-F5344CB8AC3E}">
        <p14:creationId xmlns:p14="http://schemas.microsoft.com/office/powerpoint/2010/main" val="275258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ounded Rectangle 2"/>
          <p:cNvSpPr/>
          <p:nvPr/>
        </p:nvSpPr>
        <p:spPr>
          <a:xfrm>
            <a:off x="335280" y="533400"/>
            <a:ext cx="11551920" cy="594360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81707" y="4803717"/>
            <a:ext cx="4827019" cy="1077218"/>
          </a:xfrm>
          <a:prstGeom prst="rect">
            <a:avLst/>
          </a:prstGeom>
        </p:spPr>
        <p:txBody>
          <a:bodyPr wrap="square">
            <a:spAutoFit/>
          </a:bodyPr>
          <a:lstStyle/>
          <a:p>
            <a:pPr algn="ctr"/>
            <a:r>
              <a:rPr lang="en-US" sz="3200" dirty="0">
                <a:ea typeface="Calibri" panose="020F0502020204030204" pitchFamily="34" charset="0"/>
              </a:rPr>
              <a:t>ĐẤT XÁM </a:t>
            </a:r>
          </a:p>
          <a:p>
            <a:pPr algn="ctr"/>
            <a:r>
              <a:rPr lang="en-US" sz="3200" dirty="0">
                <a:ea typeface="Calibri" panose="020F0502020204030204" pitchFamily="34" charset="0"/>
              </a:rPr>
              <a:t>ĐẤT BADAN</a:t>
            </a:r>
            <a:endParaRPr lang="en-US" sz="3200" dirty="0"/>
          </a:p>
        </p:txBody>
      </p:sp>
      <p:pic>
        <p:nvPicPr>
          <p:cNvPr id="10242" name="Picture 2" descr="Đồng bằng sông Cửu Long ứng phó với xâm nhập mặn mùa khô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57" y="934791"/>
            <a:ext cx="4913253" cy="3272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6" name="Picture 6" descr="Đất đỏ bazan ở Tây Nguyên - Dự án Chung cư Vinhomes West 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590" y="895169"/>
            <a:ext cx="5071745" cy="3312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52" name="Picture 12" descr="Các loại cao su đang được trồng phổ biến ở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58" y="3505200"/>
            <a:ext cx="4226590" cy="251887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54" name="Picture 14" descr="Khí hậu thích hợp để trồng cây cà phê ở đâ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2564" y="3491372"/>
            <a:ext cx="4326703" cy="249936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352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wipe(down)">
                                      <p:cBhvr>
                                        <p:cTn id="14" dur="500"/>
                                        <p:tgtEl>
                                          <p:spTgt spid="10242"/>
                                        </p:tgtEl>
                                      </p:cBhvr>
                                    </p:animEffect>
                                  </p:childTnLst>
                                </p:cTn>
                              </p:par>
                              <p:par>
                                <p:cTn id="15" presetID="22" presetClass="entr" presetSubtype="4" fill="hold" nodeType="with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wipe(down)">
                                      <p:cBhvr>
                                        <p:cTn id="17" dur="5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52"/>
                                        </p:tgtEl>
                                        <p:attrNameLst>
                                          <p:attrName>style.visibility</p:attrName>
                                        </p:attrNameLst>
                                      </p:cBhvr>
                                      <p:to>
                                        <p:strVal val="visible"/>
                                      </p:to>
                                    </p:set>
                                    <p:anim calcmode="lin" valueType="num">
                                      <p:cBhvr additive="base">
                                        <p:cTn id="22" dur="500" fill="hold"/>
                                        <p:tgtEl>
                                          <p:spTgt spid="10252"/>
                                        </p:tgtEl>
                                        <p:attrNameLst>
                                          <p:attrName>ppt_x</p:attrName>
                                        </p:attrNameLst>
                                      </p:cBhvr>
                                      <p:tavLst>
                                        <p:tav tm="0">
                                          <p:val>
                                            <p:strVal val="#ppt_x"/>
                                          </p:val>
                                        </p:tav>
                                        <p:tav tm="100000">
                                          <p:val>
                                            <p:strVal val="#ppt_x"/>
                                          </p:val>
                                        </p:tav>
                                      </p:tavLst>
                                    </p:anim>
                                    <p:anim calcmode="lin" valueType="num">
                                      <p:cBhvr additive="base">
                                        <p:cTn id="23" dur="500" fill="hold"/>
                                        <p:tgtEl>
                                          <p:spTgt spid="1025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254"/>
                                        </p:tgtEl>
                                        <p:attrNameLst>
                                          <p:attrName>style.visibility</p:attrName>
                                        </p:attrNameLst>
                                      </p:cBhvr>
                                      <p:to>
                                        <p:strVal val="visible"/>
                                      </p:to>
                                    </p:set>
                                    <p:anim calcmode="lin" valueType="num">
                                      <p:cBhvr additive="base">
                                        <p:cTn id="26" dur="500" fill="hold"/>
                                        <p:tgtEl>
                                          <p:spTgt spid="10254"/>
                                        </p:tgtEl>
                                        <p:attrNameLst>
                                          <p:attrName>ppt_x</p:attrName>
                                        </p:attrNameLst>
                                      </p:cBhvr>
                                      <p:tavLst>
                                        <p:tav tm="0">
                                          <p:val>
                                            <p:strVal val="#ppt_x"/>
                                          </p:val>
                                        </p:tav>
                                        <p:tav tm="100000">
                                          <p:val>
                                            <p:strVal val="#ppt_x"/>
                                          </p:val>
                                        </p:tav>
                                      </p:tavLst>
                                    </p:anim>
                                    <p:anim calcmode="lin" valueType="num">
                                      <p:cBhvr additive="base">
                                        <p:cTn id="27"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ounded Rectangle 2"/>
          <p:cNvSpPr/>
          <p:nvPr/>
        </p:nvSpPr>
        <p:spPr>
          <a:xfrm>
            <a:off x="335280" y="533400"/>
            <a:ext cx="11551920" cy="594360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740" y="5093277"/>
            <a:ext cx="4827019" cy="707886"/>
          </a:xfrm>
          <a:prstGeom prst="rect">
            <a:avLst/>
          </a:prstGeom>
        </p:spPr>
        <p:txBody>
          <a:bodyPr wrap="square">
            <a:spAutoFit/>
          </a:bodyPr>
          <a:lstStyle/>
          <a:p>
            <a:pPr algn="ctr"/>
            <a:r>
              <a:rPr lang="en-US" sz="4000" dirty="0">
                <a:ea typeface="Calibri" panose="020F0502020204030204" pitchFamily="34" charset="0"/>
              </a:rPr>
              <a:t>ĐẤT PHÙ SA</a:t>
            </a:r>
            <a:endParaRPr lang="en-US" sz="4000" dirty="0"/>
          </a:p>
        </p:txBody>
      </p:sp>
      <p:pic>
        <p:nvPicPr>
          <p:cNvPr id="11266" name="Picture 2" descr="Đất đồng bằng sông Cửu Long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903744"/>
            <a:ext cx="4271086" cy="283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0" name="Picture 6" descr="Có cách tiết kiệm 6.000 tỷ đồng cho người trồng lúa ĐBSCL, sao không là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494" y="903743"/>
            <a:ext cx="4629785" cy="2997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8" name="Picture 4" descr="Đất phù sa (ưu nhược điểm và loại cây trồng thích hợp) - AZ Farm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769" y="3349428"/>
            <a:ext cx="4667530" cy="2770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09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randombar(horizontal)">
                                      <p:cBhvr>
                                        <p:cTn id="14" dur="500"/>
                                        <p:tgtEl>
                                          <p:spTgt spid="1126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randombar(horizontal)">
                                      <p:cBhvr>
                                        <p:cTn id="19" dur="500"/>
                                        <p:tgtEl>
                                          <p:spTgt spid="1126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randombar(horizontal)">
                                      <p:cBhvr>
                                        <p:cTn id="24"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0195" y="423595"/>
            <a:ext cx="8236410" cy="1774090"/>
          </a:xfrm>
          <a:prstGeom prst="rect">
            <a:avLst/>
          </a:prstGeom>
        </p:spPr>
      </p:pic>
    </p:spTree>
    <p:extLst>
      <p:ext uri="{BB962C8B-B14F-4D97-AF65-F5344CB8AC3E}">
        <p14:creationId xmlns:p14="http://schemas.microsoft.com/office/powerpoint/2010/main" val="73483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ounded Rectangle 2"/>
          <p:cNvSpPr/>
          <p:nvPr/>
        </p:nvSpPr>
        <p:spPr>
          <a:xfrm>
            <a:off x="335280" y="533400"/>
            <a:ext cx="11551920" cy="594360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80" y="426719"/>
            <a:ext cx="9028959" cy="5444200"/>
          </a:xfrm>
          <a:prstGeom prst="rect">
            <a:avLst/>
          </a:prstGeom>
        </p:spPr>
      </p:pic>
      <p:sp>
        <p:nvSpPr>
          <p:cNvPr id="10" name="Rectangle 9"/>
          <p:cNvSpPr/>
          <p:nvPr/>
        </p:nvSpPr>
        <p:spPr>
          <a:xfrm>
            <a:off x="1600940" y="1576395"/>
            <a:ext cx="5988580" cy="3785652"/>
          </a:xfrm>
          <a:prstGeom prst="rect">
            <a:avLst/>
          </a:prstGeom>
        </p:spPr>
        <p:txBody>
          <a:bodyPr wrap="square">
            <a:spAutoFit/>
          </a:bodyPr>
          <a:lstStyle/>
          <a:p>
            <a:pPr algn="ctr"/>
            <a:r>
              <a:rPr lang="en-US" sz="4000" dirty="0" err="1">
                <a:ea typeface="Calibri" panose="020F0502020204030204" pitchFamily="34" charset="0"/>
              </a:rPr>
              <a:t>Vậy</a:t>
            </a:r>
            <a:r>
              <a:rPr lang="en-US" sz="4000" dirty="0">
                <a:ea typeface="Calibri" panose="020F0502020204030204" pitchFamily="34" charset="0"/>
              </a:rPr>
              <a:t> </a:t>
            </a:r>
            <a:r>
              <a:rPr lang="en-US" sz="4000" dirty="0" err="1">
                <a:ea typeface="Calibri" panose="020F0502020204030204" pitchFamily="34" charset="0"/>
              </a:rPr>
              <a:t>là</a:t>
            </a:r>
            <a:r>
              <a:rPr lang="en-US" sz="4000" dirty="0">
                <a:ea typeface="Calibri" panose="020F0502020204030204" pitchFamily="34" charset="0"/>
              </a:rPr>
              <a:t> </a:t>
            </a:r>
            <a:r>
              <a:rPr lang="en-US" sz="4000" dirty="0" err="1">
                <a:ea typeface="Calibri" panose="020F0502020204030204" pitchFamily="34" charset="0"/>
              </a:rPr>
              <a:t>em</a:t>
            </a:r>
            <a:r>
              <a:rPr lang="en-US" sz="4000" dirty="0">
                <a:ea typeface="Calibri" panose="020F0502020204030204" pitchFamily="34" charset="0"/>
              </a:rPr>
              <a:t> </a:t>
            </a:r>
            <a:r>
              <a:rPr lang="en-US" sz="4000" dirty="0" err="1">
                <a:ea typeface="Calibri" panose="020F0502020204030204" pitchFamily="34" charset="0"/>
              </a:rPr>
              <a:t>đã</a:t>
            </a:r>
            <a:r>
              <a:rPr lang="en-US" sz="4000" dirty="0">
                <a:ea typeface="Calibri" panose="020F0502020204030204" pitchFamily="34" charset="0"/>
              </a:rPr>
              <a:t> </a:t>
            </a:r>
            <a:r>
              <a:rPr lang="en-US" sz="4000" dirty="0" err="1">
                <a:ea typeface="Calibri" panose="020F0502020204030204" pitchFamily="34" charset="0"/>
              </a:rPr>
              <a:t>được</a:t>
            </a:r>
            <a:r>
              <a:rPr lang="en-US" sz="4000" dirty="0">
                <a:ea typeface="Calibri" panose="020F0502020204030204" pitchFamily="34" charset="0"/>
              </a:rPr>
              <a:t> </a:t>
            </a:r>
            <a:r>
              <a:rPr lang="en-US" sz="4000" dirty="0" err="1">
                <a:ea typeface="Calibri" panose="020F0502020204030204" pitchFamily="34" charset="0"/>
              </a:rPr>
              <a:t>tìm</a:t>
            </a:r>
            <a:r>
              <a:rPr lang="en-US" sz="4000" dirty="0">
                <a:ea typeface="Calibri" panose="020F0502020204030204" pitchFamily="34" charset="0"/>
              </a:rPr>
              <a:t> </a:t>
            </a:r>
            <a:r>
              <a:rPr lang="en-US" sz="4000" dirty="0" err="1">
                <a:ea typeface="Calibri" panose="020F0502020204030204" pitchFamily="34" charset="0"/>
              </a:rPr>
              <a:t>hiểu</a:t>
            </a:r>
            <a:r>
              <a:rPr lang="en-US" sz="4000" dirty="0">
                <a:ea typeface="Calibri" panose="020F0502020204030204" pitchFamily="34" charset="0"/>
              </a:rPr>
              <a:t> </a:t>
            </a:r>
            <a:r>
              <a:rPr lang="en-US" sz="4000" dirty="0" err="1">
                <a:ea typeface="Calibri" panose="020F0502020204030204" pitchFamily="34" charset="0"/>
              </a:rPr>
              <a:t>về</a:t>
            </a:r>
            <a:r>
              <a:rPr lang="en-US" sz="4000" dirty="0">
                <a:ea typeface="Calibri" panose="020F0502020204030204" pitchFamily="34" charset="0"/>
              </a:rPr>
              <a:t> </a:t>
            </a:r>
            <a:r>
              <a:rPr lang="en-US" sz="4000" dirty="0" err="1">
                <a:ea typeface="Calibri" panose="020F0502020204030204" pitchFamily="34" charset="0"/>
              </a:rPr>
              <a:t>đặc</a:t>
            </a:r>
            <a:r>
              <a:rPr lang="en-US" sz="4000" dirty="0">
                <a:ea typeface="Calibri" panose="020F0502020204030204" pitchFamily="34" charset="0"/>
              </a:rPr>
              <a:t> </a:t>
            </a:r>
            <a:r>
              <a:rPr lang="en-US" sz="4000" dirty="0" err="1">
                <a:ea typeface="Calibri" panose="020F0502020204030204" pitchFamily="34" charset="0"/>
              </a:rPr>
              <a:t>điểm</a:t>
            </a:r>
            <a:r>
              <a:rPr lang="en-US" sz="4000" dirty="0">
                <a:ea typeface="Calibri" panose="020F0502020204030204" pitchFamily="34" charset="0"/>
              </a:rPr>
              <a:t> </a:t>
            </a:r>
            <a:r>
              <a:rPr lang="en-US" sz="4000" dirty="0" err="1">
                <a:ea typeface="Calibri" panose="020F0502020204030204" pitchFamily="34" charset="0"/>
              </a:rPr>
              <a:t>tự</a:t>
            </a:r>
            <a:r>
              <a:rPr lang="en-US" sz="4000" dirty="0">
                <a:ea typeface="Calibri" panose="020F0502020204030204" pitchFamily="34" charset="0"/>
              </a:rPr>
              <a:t> </a:t>
            </a:r>
            <a:r>
              <a:rPr lang="en-US" sz="4000" dirty="0" err="1">
                <a:ea typeface="Calibri" panose="020F0502020204030204" pitchFamily="34" charset="0"/>
              </a:rPr>
              <a:t>nhiên</a:t>
            </a:r>
            <a:r>
              <a:rPr lang="en-US" sz="4000" dirty="0">
                <a:ea typeface="Calibri" panose="020F0502020204030204" pitchFamily="34" charset="0"/>
              </a:rPr>
              <a:t> </a:t>
            </a:r>
            <a:r>
              <a:rPr lang="en-US" sz="4000" dirty="0" err="1">
                <a:ea typeface="Calibri" panose="020F0502020204030204" pitchFamily="34" charset="0"/>
              </a:rPr>
              <a:t>của</a:t>
            </a:r>
            <a:r>
              <a:rPr lang="en-US" sz="4000" dirty="0">
                <a:ea typeface="Calibri" panose="020F0502020204030204" pitchFamily="34" charset="0"/>
              </a:rPr>
              <a:t> </a:t>
            </a:r>
            <a:r>
              <a:rPr lang="en-US" sz="4000" dirty="0" err="1">
                <a:ea typeface="Calibri" panose="020F0502020204030204" pitchFamily="34" charset="0"/>
              </a:rPr>
              <a:t>vùng</a:t>
            </a:r>
            <a:r>
              <a:rPr lang="en-US" sz="4000" dirty="0">
                <a:ea typeface="Calibri" panose="020F0502020204030204" pitchFamily="34" charset="0"/>
              </a:rPr>
              <a:t> Nam </a:t>
            </a:r>
            <a:r>
              <a:rPr lang="en-US" sz="4000" dirty="0" err="1">
                <a:ea typeface="Calibri" panose="020F0502020204030204" pitchFamily="34" charset="0"/>
              </a:rPr>
              <a:t>Bộ</a:t>
            </a:r>
            <a:r>
              <a:rPr lang="en-US" sz="4000" dirty="0">
                <a:ea typeface="Calibri" panose="020F0502020204030204" pitchFamily="34" charset="0"/>
              </a:rPr>
              <a:t>. </a:t>
            </a:r>
            <a:r>
              <a:rPr lang="en-US" sz="4000" dirty="0" err="1">
                <a:ea typeface="Calibri" panose="020F0502020204030204" pitchFamily="34" charset="0"/>
              </a:rPr>
              <a:t>Bây</a:t>
            </a:r>
            <a:r>
              <a:rPr lang="en-US" sz="4000" dirty="0">
                <a:ea typeface="Calibri" panose="020F0502020204030204" pitchFamily="34" charset="0"/>
              </a:rPr>
              <a:t> </a:t>
            </a:r>
            <a:r>
              <a:rPr lang="en-US" sz="4000" dirty="0" err="1">
                <a:ea typeface="Calibri" panose="020F0502020204030204" pitchFamily="34" charset="0"/>
              </a:rPr>
              <a:t>giờ</a:t>
            </a:r>
            <a:r>
              <a:rPr lang="en-US" sz="4000" dirty="0">
                <a:ea typeface="Calibri" panose="020F0502020204030204" pitchFamily="34" charset="0"/>
              </a:rPr>
              <a:t>, </a:t>
            </a:r>
            <a:r>
              <a:rPr lang="en-US" sz="4000" dirty="0" err="1">
                <a:ea typeface="Calibri" panose="020F0502020204030204" pitchFamily="34" charset="0"/>
              </a:rPr>
              <a:t>hãy</a:t>
            </a:r>
            <a:r>
              <a:rPr lang="en-US" sz="4000" dirty="0">
                <a:ea typeface="Calibri" panose="020F0502020204030204" pitchFamily="34" charset="0"/>
              </a:rPr>
              <a:t> </a:t>
            </a:r>
            <a:r>
              <a:rPr lang="en-US" sz="4000" dirty="0" err="1">
                <a:ea typeface="Calibri" panose="020F0502020204030204" pitchFamily="34" charset="0"/>
              </a:rPr>
              <a:t>làm</a:t>
            </a:r>
            <a:r>
              <a:rPr lang="en-US" sz="4000" dirty="0">
                <a:ea typeface="Calibri" panose="020F0502020204030204" pitchFamily="34" charset="0"/>
              </a:rPr>
              <a:t> </a:t>
            </a:r>
            <a:r>
              <a:rPr lang="en-US" sz="4000" dirty="0" err="1">
                <a:ea typeface="Calibri" panose="020F0502020204030204" pitchFamily="34" charset="0"/>
              </a:rPr>
              <a:t>việc</a:t>
            </a:r>
            <a:r>
              <a:rPr lang="en-US" sz="4000" dirty="0">
                <a:ea typeface="Calibri" panose="020F0502020204030204" pitchFamily="34" charset="0"/>
              </a:rPr>
              <a:t> </a:t>
            </a:r>
            <a:r>
              <a:rPr lang="en-US" sz="4000" dirty="0" err="1">
                <a:ea typeface="Calibri" panose="020F0502020204030204" pitchFamily="34" charset="0"/>
              </a:rPr>
              <a:t>nhóm</a:t>
            </a:r>
            <a:r>
              <a:rPr lang="en-US" sz="4000" dirty="0">
                <a:ea typeface="Calibri" panose="020F0502020204030204" pitchFamily="34" charset="0"/>
              </a:rPr>
              <a:t> 4 </a:t>
            </a:r>
            <a:r>
              <a:rPr lang="en-US" sz="4000" dirty="0" err="1">
                <a:ea typeface="Calibri" panose="020F0502020204030204" pitchFamily="34" charset="0"/>
              </a:rPr>
              <a:t>vẽ</a:t>
            </a:r>
            <a:r>
              <a:rPr lang="en-US" sz="4000" dirty="0">
                <a:ea typeface="Calibri" panose="020F0502020204030204" pitchFamily="34" charset="0"/>
              </a:rPr>
              <a:t> </a:t>
            </a:r>
            <a:r>
              <a:rPr lang="en-US" sz="4000" dirty="0" err="1">
                <a:ea typeface="Calibri" panose="020F0502020204030204" pitchFamily="34" charset="0"/>
              </a:rPr>
              <a:t>sơ</a:t>
            </a:r>
            <a:r>
              <a:rPr lang="en-US" sz="4000" dirty="0">
                <a:ea typeface="Calibri" panose="020F0502020204030204" pitchFamily="34" charset="0"/>
              </a:rPr>
              <a:t> </a:t>
            </a:r>
            <a:r>
              <a:rPr lang="en-US" sz="4000" dirty="0" err="1">
                <a:ea typeface="Calibri" panose="020F0502020204030204" pitchFamily="34" charset="0"/>
              </a:rPr>
              <a:t>đồ</a:t>
            </a:r>
            <a:r>
              <a:rPr lang="en-US" sz="4000" dirty="0">
                <a:ea typeface="Calibri" panose="020F0502020204030204" pitchFamily="34" charset="0"/>
              </a:rPr>
              <a:t> </a:t>
            </a:r>
            <a:r>
              <a:rPr lang="en-US" sz="4000" dirty="0" err="1">
                <a:ea typeface="Calibri" panose="020F0502020204030204" pitchFamily="34" charset="0"/>
              </a:rPr>
              <a:t>tư</a:t>
            </a:r>
            <a:r>
              <a:rPr lang="en-US" sz="4000" dirty="0">
                <a:ea typeface="Calibri" panose="020F0502020204030204" pitchFamily="34" charset="0"/>
              </a:rPr>
              <a:t> </a:t>
            </a:r>
            <a:r>
              <a:rPr lang="en-US" sz="4000" dirty="0" err="1">
                <a:ea typeface="Calibri" panose="020F0502020204030204" pitchFamily="34" charset="0"/>
              </a:rPr>
              <a:t>duy</a:t>
            </a:r>
            <a:r>
              <a:rPr lang="en-US" sz="4000" dirty="0">
                <a:ea typeface="Calibri" panose="020F0502020204030204" pitchFamily="34" charset="0"/>
              </a:rPr>
              <a:t> </a:t>
            </a:r>
            <a:r>
              <a:rPr lang="en-US" sz="4000" dirty="0" err="1">
                <a:ea typeface="Calibri" panose="020F0502020204030204" pitchFamily="34" charset="0"/>
              </a:rPr>
              <a:t>về</a:t>
            </a:r>
            <a:r>
              <a:rPr lang="en-US" sz="4000" dirty="0">
                <a:ea typeface="Calibri" panose="020F0502020204030204" pitchFamily="34" charset="0"/>
              </a:rPr>
              <a:t> </a:t>
            </a:r>
            <a:r>
              <a:rPr lang="en-US" sz="4000" dirty="0" err="1">
                <a:ea typeface="Calibri" panose="020F0502020204030204" pitchFamily="34" charset="0"/>
              </a:rPr>
              <a:t>đặc</a:t>
            </a:r>
            <a:r>
              <a:rPr lang="en-US" sz="4000" dirty="0">
                <a:ea typeface="Calibri" panose="020F0502020204030204" pitchFamily="34" charset="0"/>
              </a:rPr>
              <a:t> </a:t>
            </a:r>
            <a:r>
              <a:rPr lang="en-US" sz="4000" dirty="0" err="1">
                <a:ea typeface="Calibri" panose="020F0502020204030204" pitchFamily="34" charset="0"/>
              </a:rPr>
              <a:t>điểm</a:t>
            </a:r>
            <a:r>
              <a:rPr lang="en-US" sz="4000" dirty="0">
                <a:ea typeface="Calibri" panose="020F0502020204030204" pitchFamily="34" charset="0"/>
              </a:rPr>
              <a:t> </a:t>
            </a:r>
            <a:r>
              <a:rPr lang="en-US" sz="4000" dirty="0" err="1">
                <a:ea typeface="Calibri" panose="020F0502020204030204" pitchFamily="34" charset="0"/>
              </a:rPr>
              <a:t>thiên</a:t>
            </a:r>
            <a:r>
              <a:rPr lang="en-US" sz="4000" dirty="0">
                <a:ea typeface="Calibri" panose="020F0502020204030204" pitchFamily="34" charset="0"/>
              </a:rPr>
              <a:t> </a:t>
            </a:r>
            <a:r>
              <a:rPr lang="en-US" sz="4000" dirty="0" err="1">
                <a:ea typeface="Calibri" panose="020F0502020204030204" pitchFamily="34" charset="0"/>
              </a:rPr>
              <a:t>nhiên</a:t>
            </a:r>
            <a:r>
              <a:rPr lang="en-US" sz="4000" dirty="0">
                <a:ea typeface="Calibri" panose="020F0502020204030204" pitchFamily="34" charset="0"/>
              </a:rPr>
              <a:t> </a:t>
            </a:r>
            <a:r>
              <a:rPr lang="en-US" sz="4000" dirty="0" err="1">
                <a:ea typeface="Calibri" panose="020F0502020204030204" pitchFamily="34" charset="0"/>
              </a:rPr>
              <a:t>vùng</a:t>
            </a:r>
            <a:r>
              <a:rPr lang="en-US" sz="4000" dirty="0">
                <a:ea typeface="Calibri" panose="020F0502020204030204" pitchFamily="34" charset="0"/>
              </a:rPr>
              <a:t> </a:t>
            </a:r>
            <a:r>
              <a:rPr lang="en-US" sz="4000" dirty="0" err="1">
                <a:ea typeface="Calibri" panose="020F0502020204030204" pitchFamily="34" charset="0"/>
              </a:rPr>
              <a:t>này</a:t>
            </a:r>
            <a:endParaRPr lang="en-US" sz="4000" dirty="0"/>
          </a:p>
        </p:txBody>
      </p:sp>
    </p:spTree>
    <p:extLst>
      <p:ext uri="{BB962C8B-B14F-4D97-AF65-F5344CB8AC3E}">
        <p14:creationId xmlns:p14="http://schemas.microsoft.com/office/powerpoint/2010/main" val="380823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6218" y="4998627"/>
            <a:ext cx="6773243" cy="2133785"/>
          </a:xfrm>
          <a:prstGeom prst="rect">
            <a:avLst/>
          </a:prstGeom>
        </p:spPr>
      </p:pic>
    </p:spTree>
    <p:extLst>
      <p:ext uri="{BB962C8B-B14F-4D97-AF65-F5344CB8AC3E}">
        <p14:creationId xmlns:p14="http://schemas.microsoft.com/office/powerpoint/2010/main" val="1504332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720" y="449426"/>
            <a:ext cx="10800080" cy="2056785"/>
          </a:xfrm>
          <a:prstGeom prst="rect">
            <a:avLst/>
          </a:prstGeom>
        </p:spPr>
      </p:pic>
    </p:spTree>
    <p:extLst>
      <p:ext uri="{BB962C8B-B14F-4D97-AF65-F5344CB8AC3E}">
        <p14:creationId xmlns:p14="http://schemas.microsoft.com/office/powerpoint/2010/main" val="367809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ounded Rectangle 2"/>
          <p:cNvSpPr/>
          <p:nvPr/>
        </p:nvSpPr>
        <p:spPr>
          <a:xfrm>
            <a:off x="335280" y="533400"/>
            <a:ext cx="11551920" cy="594360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80" y="426719"/>
            <a:ext cx="9028959" cy="5444200"/>
          </a:xfrm>
          <a:prstGeom prst="rect">
            <a:avLst/>
          </a:prstGeom>
        </p:spPr>
      </p:pic>
      <p:sp>
        <p:nvSpPr>
          <p:cNvPr id="10" name="Rectangle 9"/>
          <p:cNvSpPr/>
          <p:nvPr/>
        </p:nvSpPr>
        <p:spPr>
          <a:xfrm>
            <a:off x="1600940" y="1576395"/>
            <a:ext cx="5988580" cy="31700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Calibri" panose="020F0502020204030204"/>
                <a:ea typeface="Calibri" panose="020F0502020204030204" pitchFamily="34" charset="0"/>
              </a:rPr>
              <a:t>Em</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hãy</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đặt</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câu</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hỏi</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liên</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quan</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đến</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vị</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trí</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địa</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lí</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hoặc</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đặc</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điểm</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địa</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hình</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khí</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hậu</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của</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vùng</a:t>
            </a:r>
            <a:r>
              <a:rPr lang="en-US" sz="4000" dirty="0">
                <a:solidFill>
                  <a:prstClr val="black"/>
                </a:solidFill>
                <a:latin typeface="Calibri" panose="020F0502020204030204"/>
                <a:ea typeface="Calibri" panose="020F0502020204030204" pitchFamily="34" charset="0"/>
              </a:rPr>
              <a:t> Nam </a:t>
            </a:r>
            <a:r>
              <a:rPr lang="en-US" sz="4000" dirty="0" err="1">
                <a:solidFill>
                  <a:prstClr val="black"/>
                </a:solidFill>
                <a:latin typeface="Calibri" panose="020F0502020204030204"/>
                <a:ea typeface="Calibri" panose="020F0502020204030204" pitchFamily="34" charset="0"/>
              </a:rPr>
              <a:t>Bộ</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và</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chỉ</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định</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bất</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kì</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bạn</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khác</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trả</a:t>
            </a:r>
            <a:r>
              <a:rPr lang="en-US" sz="4000" dirty="0">
                <a:solidFill>
                  <a:prstClr val="black"/>
                </a:solidFill>
                <a:latin typeface="Calibri" panose="020F0502020204030204"/>
                <a:ea typeface="Calibri" panose="020F0502020204030204" pitchFamily="34" charset="0"/>
              </a:rPr>
              <a:t> </a:t>
            </a:r>
            <a:r>
              <a:rPr lang="en-US" sz="4000" dirty="0" err="1">
                <a:solidFill>
                  <a:prstClr val="black"/>
                </a:solidFill>
                <a:latin typeface="Calibri" panose="020F0502020204030204"/>
                <a:ea typeface="Calibri" panose="020F0502020204030204" pitchFamily="34" charset="0"/>
              </a:rPr>
              <a:t>lời</a:t>
            </a:r>
            <a:r>
              <a:rPr lang="en-US" sz="4000" dirty="0">
                <a:solidFill>
                  <a:prstClr val="black"/>
                </a:solidFill>
                <a:latin typeface="Calibri" panose="020F0502020204030204"/>
                <a:ea typeface="Calibri" panose="020F0502020204030204" pitchFamily="34"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603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40" y="347826"/>
            <a:ext cx="11350948" cy="2161693"/>
          </a:xfrm>
          <a:prstGeom prst="rect">
            <a:avLst/>
          </a:prstGeom>
        </p:spPr>
      </p:pic>
    </p:spTree>
    <p:extLst>
      <p:ext uri="{BB962C8B-B14F-4D97-AF65-F5344CB8AC3E}">
        <p14:creationId xmlns:p14="http://schemas.microsoft.com/office/powerpoint/2010/main" val="3980794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589280" y="345440"/>
            <a:ext cx="11013440" cy="6035040"/>
          </a:xfrm>
          <a:prstGeom prst="roundRect">
            <a:avLst>
              <a:gd name="adj" fmla="val 10438"/>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8538" y="345440"/>
            <a:ext cx="3261643" cy="1286367"/>
          </a:xfrm>
          <a:prstGeom prst="rect">
            <a:avLst/>
          </a:prstGeom>
        </p:spPr>
      </p:pic>
      <p:grpSp>
        <p:nvGrpSpPr>
          <p:cNvPr id="10" name="Group 9"/>
          <p:cNvGrpSpPr/>
          <p:nvPr/>
        </p:nvGrpSpPr>
        <p:grpSpPr>
          <a:xfrm>
            <a:off x="1087121" y="1369622"/>
            <a:ext cx="5805548" cy="4218378"/>
            <a:chOff x="1158241" y="1269999"/>
            <a:chExt cx="8340343" cy="4218378"/>
          </a:xfrm>
        </p:grpSpPr>
        <p:sp>
          <p:nvSpPr>
            <p:cNvPr id="8" name="Rounded Rectangle 7"/>
            <p:cNvSpPr/>
            <p:nvPr/>
          </p:nvSpPr>
          <p:spPr>
            <a:xfrm>
              <a:off x="1158241" y="1269999"/>
              <a:ext cx="8340343" cy="4218378"/>
            </a:xfrm>
            <a:prstGeom prst="roundRect">
              <a:avLst>
                <a:gd name="adj" fmla="val 11609"/>
              </a:avLst>
            </a:prstGeom>
            <a:solidFill>
              <a:schemeClr val="accent4">
                <a:lumMod val="20000"/>
                <a:lumOff val="80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p:cNvSpPr txBox="1"/>
            <p:nvPr/>
          </p:nvSpPr>
          <p:spPr>
            <a:xfrm>
              <a:off x="1407017" y="1394029"/>
              <a:ext cx="7842790" cy="3970318"/>
            </a:xfrm>
            <a:prstGeom prst="rect">
              <a:avLst/>
            </a:prstGeom>
            <a:noFill/>
          </p:spPr>
          <p:txBody>
            <a:bodyPr wrap="square" rtlCol="0">
              <a:spAutoFit/>
            </a:bodyPr>
            <a:lstStyle/>
            <a:p>
              <a:pPr algn="just"/>
              <a:r>
                <a:rPr lang="en-US" sz="3600" b="1" dirty="0" err="1">
                  <a:solidFill>
                    <a:schemeClr val="tx1">
                      <a:lumMod val="95000"/>
                      <a:lumOff val="5000"/>
                    </a:schemeClr>
                  </a:solidFill>
                </a:rPr>
                <a:t>Đọc</a:t>
              </a:r>
              <a:r>
                <a:rPr lang="en-US" sz="3600" b="1" dirty="0">
                  <a:solidFill>
                    <a:schemeClr val="tx1">
                      <a:lumMod val="95000"/>
                      <a:lumOff val="5000"/>
                    </a:schemeClr>
                  </a:solidFill>
                </a:rPr>
                <a:t> </a:t>
              </a:r>
              <a:r>
                <a:rPr lang="en-US" sz="3600" b="1" dirty="0" err="1">
                  <a:solidFill>
                    <a:schemeClr val="tx1">
                      <a:lumMod val="95000"/>
                      <a:lumOff val="5000"/>
                    </a:schemeClr>
                  </a:solidFill>
                </a:rPr>
                <a:t>thông</a:t>
              </a:r>
              <a:r>
                <a:rPr lang="en-US" sz="3600" b="1" dirty="0">
                  <a:solidFill>
                    <a:schemeClr val="tx1">
                      <a:lumMod val="95000"/>
                      <a:lumOff val="5000"/>
                    </a:schemeClr>
                  </a:solidFill>
                </a:rPr>
                <a:t> tin </a:t>
              </a:r>
              <a:r>
                <a:rPr lang="en-US" sz="3600" b="1" dirty="0" err="1">
                  <a:solidFill>
                    <a:schemeClr val="tx1">
                      <a:lumMod val="95000"/>
                      <a:lumOff val="5000"/>
                    </a:schemeClr>
                  </a:solidFill>
                </a:rPr>
                <a:t>và</a:t>
              </a:r>
              <a:r>
                <a:rPr lang="en-US" sz="3600" b="1" dirty="0">
                  <a:solidFill>
                    <a:schemeClr val="tx1">
                      <a:lumMod val="95000"/>
                      <a:lumOff val="5000"/>
                    </a:schemeClr>
                  </a:solidFill>
                </a:rPr>
                <a:t> </a:t>
              </a:r>
              <a:r>
                <a:rPr lang="en-US" sz="3600" b="1" dirty="0" err="1">
                  <a:solidFill>
                    <a:schemeClr val="tx1">
                      <a:lumMod val="95000"/>
                      <a:lumOff val="5000"/>
                    </a:schemeClr>
                  </a:solidFill>
                </a:rPr>
                <a:t>quan</a:t>
              </a:r>
              <a:r>
                <a:rPr lang="en-US" sz="3600" b="1" dirty="0">
                  <a:solidFill>
                    <a:schemeClr val="tx1">
                      <a:lumMod val="95000"/>
                      <a:lumOff val="5000"/>
                    </a:schemeClr>
                  </a:solidFill>
                </a:rPr>
                <a:t> </a:t>
              </a:r>
              <a:r>
                <a:rPr lang="en-US" sz="3600" b="1" dirty="0" err="1">
                  <a:solidFill>
                    <a:schemeClr val="tx1">
                      <a:lumMod val="95000"/>
                      <a:lumOff val="5000"/>
                    </a:schemeClr>
                  </a:solidFill>
                </a:rPr>
                <a:t>sát</a:t>
              </a:r>
              <a:r>
                <a:rPr lang="en-US" sz="3600" b="1" dirty="0">
                  <a:solidFill>
                    <a:schemeClr val="tx1">
                      <a:lumMod val="95000"/>
                      <a:lumOff val="5000"/>
                    </a:schemeClr>
                  </a:solidFill>
                </a:rPr>
                <a:t> </a:t>
              </a:r>
              <a:r>
                <a:rPr lang="en-US" sz="3600" b="1" dirty="0" err="1">
                  <a:solidFill>
                    <a:schemeClr val="tx1">
                      <a:lumMod val="95000"/>
                      <a:lumOff val="5000"/>
                    </a:schemeClr>
                  </a:solidFill>
                </a:rPr>
                <a:t>hình</a:t>
              </a:r>
              <a:r>
                <a:rPr lang="en-US" sz="3600" b="1" dirty="0">
                  <a:solidFill>
                    <a:schemeClr val="tx1">
                      <a:lumMod val="95000"/>
                      <a:lumOff val="5000"/>
                    </a:schemeClr>
                  </a:solidFill>
                </a:rPr>
                <a:t> 1, </a:t>
              </a:r>
              <a:r>
                <a:rPr lang="en-US" sz="3600" b="1" dirty="0" err="1">
                  <a:solidFill>
                    <a:schemeClr val="tx1">
                      <a:lumMod val="95000"/>
                      <a:lumOff val="5000"/>
                    </a:schemeClr>
                  </a:solidFill>
                </a:rPr>
                <a:t>em</a:t>
              </a:r>
              <a:r>
                <a:rPr lang="en-US" sz="3600" b="1" dirty="0">
                  <a:solidFill>
                    <a:schemeClr val="tx1">
                      <a:lumMod val="95000"/>
                      <a:lumOff val="5000"/>
                    </a:schemeClr>
                  </a:solidFill>
                </a:rPr>
                <a:t> </a:t>
              </a:r>
              <a:r>
                <a:rPr lang="en-US" sz="3600" b="1" dirty="0" err="1">
                  <a:solidFill>
                    <a:schemeClr val="tx1">
                      <a:lumMod val="95000"/>
                      <a:lumOff val="5000"/>
                    </a:schemeClr>
                  </a:solidFill>
                </a:rPr>
                <a:t>hãy</a:t>
              </a:r>
              <a:r>
                <a:rPr lang="en-US" sz="3600" b="1" dirty="0">
                  <a:solidFill>
                    <a:schemeClr val="tx1">
                      <a:lumMod val="95000"/>
                      <a:lumOff val="5000"/>
                    </a:schemeClr>
                  </a:solidFill>
                </a:rPr>
                <a:t>:</a:t>
              </a:r>
            </a:p>
            <a:p>
              <a:pPr marL="285750" indent="-285750" algn="just">
                <a:buFontTx/>
                <a:buChar char="-"/>
              </a:pPr>
              <a:r>
                <a:rPr lang="en-US" sz="3600" dirty="0" err="1"/>
                <a:t>Kể</a:t>
              </a:r>
              <a:r>
                <a:rPr lang="en-US" sz="3600" dirty="0"/>
                <a:t> </a:t>
              </a:r>
              <a:r>
                <a:rPr lang="en-US" sz="3600" dirty="0" err="1"/>
                <a:t>tên</a:t>
              </a:r>
              <a:r>
                <a:rPr lang="en-US" sz="3600" dirty="0"/>
                <a:t> </a:t>
              </a:r>
              <a:r>
                <a:rPr lang="en-US" sz="3600" dirty="0" err="1"/>
                <a:t>và</a:t>
              </a:r>
              <a:r>
                <a:rPr lang="en-US" sz="3600" dirty="0"/>
                <a:t> </a:t>
              </a:r>
              <a:r>
                <a:rPr lang="en-US" sz="3600" dirty="0" err="1"/>
                <a:t>chỉ</a:t>
              </a:r>
              <a:r>
                <a:rPr lang="en-US" sz="3600" dirty="0"/>
                <a:t> </a:t>
              </a:r>
              <a:r>
                <a:rPr lang="en-US" sz="3600" dirty="0" err="1"/>
                <a:t>một</a:t>
              </a:r>
              <a:r>
                <a:rPr lang="en-US" sz="3600" dirty="0"/>
                <a:t> </a:t>
              </a:r>
              <a:r>
                <a:rPr lang="en-US" sz="3600" dirty="0" err="1"/>
                <a:t>số</a:t>
              </a:r>
              <a:r>
                <a:rPr lang="en-US" sz="3600" dirty="0"/>
                <a:t> </a:t>
              </a:r>
              <a:r>
                <a:rPr lang="en-US" sz="3600" dirty="0" err="1"/>
                <a:t>sông</a:t>
              </a:r>
              <a:r>
                <a:rPr lang="en-US" sz="3600" dirty="0"/>
                <a:t> </a:t>
              </a:r>
              <a:r>
                <a:rPr lang="en-US" sz="3600" dirty="0" err="1"/>
                <a:t>lớn</a:t>
              </a:r>
              <a:r>
                <a:rPr lang="en-US" sz="3600" dirty="0"/>
                <a:t> ở </a:t>
              </a:r>
              <a:r>
                <a:rPr lang="en-US" sz="3600" dirty="0" err="1"/>
                <a:t>vùng</a:t>
              </a:r>
              <a:r>
                <a:rPr lang="en-US" sz="3600" dirty="0"/>
                <a:t> Nam </a:t>
              </a:r>
              <a:r>
                <a:rPr lang="en-US" sz="3600" dirty="0" err="1"/>
                <a:t>Bộ</a:t>
              </a:r>
              <a:r>
                <a:rPr lang="en-US" sz="3600" dirty="0"/>
                <a:t> </a:t>
              </a:r>
              <a:r>
                <a:rPr lang="en-US" sz="3600" dirty="0" err="1"/>
                <a:t>trên</a:t>
              </a:r>
              <a:r>
                <a:rPr lang="en-US" sz="3600" dirty="0"/>
                <a:t> </a:t>
              </a:r>
              <a:r>
                <a:rPr lang="en-US" sz="3600" dirty="0" err="1"/>
                <a:t>lược</a:t>
              </a:r>
              <a:r>
                <a:rPr lang="en-US" sz="3600" dirty="0"/>
                <a:t> </a:t>
              </a:r>
              <a:r>
                <a:rPr lang="en-US" sz="3600" dirty="0" err="1"/>
                <a:t>đồ</a:t>
              </a:r>
              <a:endParaRPr lang="en-US" sz="3600" dirty="0"/>
            </a:p>
            <a:p>
              <a:pPr marL="285750" indent="-285750" algn="just">
                <a:buFontTx/>
                <a:buChar char="-"/>
              </a:pPr>
              <a:r>
                <a:rPr lang="en-US" sz="3600" dirty="0" err="1"/>
                <a:t>Nêu</a:t>
              </a:r>
              <a:r>
                <a:rPr lang="en-US" sz="3600" dirty="0"/>
                <a:t> </a:t>
              </a:r>
              <a:r>
                <a:rPr lang="en-US" sz="3600" dirty="0" err="1"/>
                <a:t>đặc</a:t>
              </a:r>
              <a:r>
                <a:rPr lang="en-US" sz="3600" dirty="0"/>
                <a:t> </a:t>
              </a:r>
              <a:r>
                <a:rPr lang="en-US" sz="3600" dirty="0" err="1"/>
                <a:t>điểm</a:t>
              </a:r>
              <a:r>
                <a:rPr lang="en-US" sz="3600" dirty="0"/>
                <a:t> </a:t>
              </a:r>
              <a:r>
                <a:rPr lang="en-US" sz="3600" dirty="0" err="1"/>
                <a:t>của</a:t>
              </a:r>
              <a:r>
                <a:rPr lang="en-US" sz="3600" dirty="0"/>
                <a:t> </a:t>
              </a:r>
              <a:r>
                <a:rPr lang="en-US" sz="3600" dirty="0" err="1"/>
                <a:t>sông</a:t>
              </a:r>
              <a:r>
                <a:rPr lang="en-US" sz="3600" dirty="0"/>
                <a:t> </a:t>
              </a:r>
              <a:r>
                <a:rPr lang="en-US" sz="3600" dirty="0" err="1"/>
                <a:t>ngòi</a:t>
              </a:r>
              <a:r>
                <a:rPr lang="en-US" sz="3600" dirty="0"/>
                <a:t> ở </a:t>
              </a:r>
              <a:r>
                <a:rPr lang="en-US" sz="3600" dirty="0" err="1"/>
                <a:t>vùng</a:t>
              </a:r>
              <a:r>
                <a:rPr lang="en-US" sz="3600" dirty="0"/>
                <a:t> Nam </a:t>
              </a:r>
              <a:r>
                <a:rPr lang="en-US" sz="3600" dirty="0" err="1"/>
                <a:t>Bộ</a:t>
              </a:r>
              <a:endParaRPr lang="en-US" sz="3600" dirty="0"/>
            </a:p>
          </p:txBody>
        </p:sp>
      </p:grpSp>
      <p:pic>
        <p:nvPicPr>
          <p:cNvPr id="11" name="Picture 10"/>
          <p:cNvPicPr>
            <a:picLocks noChangeAspect="1"/>
          </p:cNvPicPr>
          <p:nvPr/>
        </p:nvPicPr>
        <p:blipFill>
          <a:blip r:embed="rId4"/>
          <a:stretch>
            <a:fillRect/>
          </a:stretch>
        </p:blipFill>
        <p:spPr>
          <a:xfrm>
            <a:off x="7083427" y="1121226"/>
            <a:ext cx="4328535" cy="4229467"/>
          </a:xfrm>
          <a:prstGeom prst="rect">
            <a:avLst/>
          </a:prstGeom>
        </p:spPr>
      </p:pic>
      <p:pic>
        <p:nvPicPr>
          <p:cNvPr id="14" name="Picture 13"/>
          <p:cNvPicPr>
            <a:picLocks noChangeAspect="1"/>
          </p:cNvPicPr>
          <p:nvPr/>
        </p:nvPicPr>
        <p:blipFill>
          <a:blip r:embed="rId5"/>
          <a:stretch>
            <a:fillRect/>
          </a:stretch>
        </p:blipFill>
        <p:spPr>
          <a:xfrm>
            <a:off x="5402838" y="5222045"/>
            <a:ext cx="5045778" cy="1287084"/>
          </a:xfrm>
          <a:prstGeom prst="rect">
            <a:avLst/>
          </a:prstGeom>
        </p:spPr>
      </p:pic>
      <p:sp>
        <p:nvSpPr>
          <p:cNvPr id="13" name="Freeform 7"/>
          <p:cNvSpPr/>
          <p:nvPr/>
        </p:nvSpPr>
        <p:spPr>
          <a:xfrm>
            <a:off x="10217999" y="3369772"/>
            <a:ext cx="1974001" cy="3525601"/>
          </a:xfrm>
          <a:custGeom>
            <a:avLst/>
            <a:gdLst/>
            <a:ahLst/>
            <a:cxnLst/>
            <a:rect l="l" t="t" r="r" b="b"/>
            <a:pathLst>
              <a:path w="3471881" h="5738647">
                <a:moveTo>
                  <a:pt x="0" y="0"/>
                </a:moveTo>
                <a:lnTo>
                  <a:pt x="3471882" y="0"/>
                </a:lnTo>
                <a:lnTo>
                  <a:pt x="3471882" y="5738647"/>
                </a:lnTo>
                <a:lnTo>
                  <a:pt x="0" y="5738647"/>
                </a:lnTo>
                <a:lnTo>
                  <a:pt x="0" y="0"/>
                </a:lnTo>
                <a:close/>
              </a:path>
            </a:pathLst>
          </a:custGeom>
          <a:blipFill>
            <a:blip r:embed="rId6"/>
            <a:stretch>
              <a:fillRect/>
            </a:stretch>
          </a:blipFill>
        </p:spPr>
        <p:txBody>
          <a:bodyPr/>
          <a:lstStyle/>
          <a:p>
            <a:endParaRPr lang="en-VN"/>
          </a:p>
        </p:txBody>
      </p:sp>
    </p:spTree>
    <p:extLst>
      <p:ext uri="{BB962C8B-B14F-4D97-AF65-F5344CB8AC3E}">
        <p14:creationId xmlns:p14="http://schemas.microsoft.com/office/powerpoint/2010/main" val="2667885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142240"/>
            <a:ext cx="11267440" cy="651256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234538" y="304800"/>
            <a:ext cx="3261643" cy="1286367"/>
          </a:xfrm>
          <a:prstGeom prst="rect">
            <a:avLst/>
          </a:prstGeom>
        </p:spPr>
      </p:pic>
      <p:pic>
        <p:nvPicPr>
          <p:cNvPr id="11" name="Picture 10"/>
          <p:cNvPicPr>
            <a:picLocks noChangeAspect="1"/>
          </p:cNvPicPr>
          <p:nvPr/>
        </p:nvPicPr>
        <p:blipFill>
          <a:blip r:embed="rId4"/>
          <a:stretch>
            <a:fillRect/>
          </a:stretch>
        </p:blipFill>
        <p:spPr>
          <a:xfrm>
            <a:off x="606816" y="426720"/>
            <a:ext cx="7743776" cy="6035040"/>
          </a:xfrm>
          <a:prstGeom prst="rect">
            <a:avLst/>
          </a:prstGeom>
        </p:spPr>
      </p:pic>
      <p:sp>
        <p:nvSpPr>
          <p:cNvPr id="13" name="Freeform 7"/>
          <p:cNvSpPr/>
          <p:nvPr/>
        </p:nvSpPr>
        <p:spPr>
          <a:xfrm>
            <a:off x="606816" y="3820160"/>
            <a:ext cx="1788160" cy="2763520"/>
          </a:xfrm>
          <a:custGeom>
            <a:avLst/>
            <a:gdLst/>
            <a:ahLst/>
            <a:cxnLst/>
            <a:rect l="l" t="t" r="r" b="b"/>
            <a:pathLst>
              <a:path w="3471881" h="5738647">
                <a:moveTo>
                  <a:pt x="0" y="0"/>
                </a:moveTo>
                <a:lnTo>
                  <a:pt x="3471882" y="0"/>
                </a:lnTo>
                <a:lnTo>
                  <a:pt x="3471882" y="5738647"/>
                </a:lnTo>
                <a:lnTo>
                  <a:pt x="0" y="5738647"/>
                </a:lnTo>
                <a:lnTo>
                  <a:pt x="0" y="0"/>
                </a:lnTo>
                <a:close/>
              </a:path>
            </a:pathLst>
          </a:custGeom>
          <a:blipFill>
            <a:blip r:embed="rId5"/>
            <a:stretch>
              <a:fillRect/>
            </a:stretch>
          </a:blipFill>
        </p:spPr>
        <p:txBody>
          <a:bodyPr/>
          <a:lstStyle/>
          <a:p>
            <a:endParaRPr lang="en-VN"/>
          </a:p>
        </p:txBody>
      </p:sp>
      <p:sp>
        <p:nvSpPr>
          <p:cNvPr id="2" name="Rectangle 1"/>
          <p:cNvSpPr/>
          <p:nvPr/>
        </p:nvSpPr>
        <p:spPr>
          <a:xfrm>
            <a:off x="8414358" y="1254101"/>
            <a:ext cx="3018056" cy="2062103"/>
          </a:xfrm>
          <a:prstGeom prst="rect">
            <a:avLst/>
          </a:prstGeom>
          <a:solidFill>
            <a:schemeClr val="accent2">
              <a:lumMod val="60000"/>
              <a:lumOff val="40000"/>
            </a:schemeClr>
          </a:solidFill>
          <a:ln w="28575">
            <a:solidFill>
              <a:schemeClr val="tx1"/>
            </a:solidFill>
          </a:ln>
        </p:spPr>
        <p:txBody>
          <a:bodyPr wrap="square">
            <a:spAutoFit/>
          </a:bodyPr>
          <a:lstStyle/>
          <a:p>
            <a:pPr algn="ctr"/>
            <a:r>
              <a:rPr lang="en-US" sz="3200" dirty="0" err="1"/>
              <a:t>Kể</a:t>
            </a:r>
            <a:r>
              <a:rPr lang="en-US" sz="3200" dirty="0"/>
              <a:t> </a:t>
            </a:r>
            <a:r>
              <a:rPr lang="en-US" sz="3200" dirty="0" err="1"/>
              <a:t>tên</a:t>
            </a:r>
            <a:r>
              <a:rPr lang="en-US" sz="3200" dirty="0"/>
              <a:t> </a:t>
            </a:r>
            <a:r>
              <a:rPr lang="en-US" sz="3200" dirty="0" err="1"/>
              <a:t>và</a:t>
            </a:r>
            <a:r>
              <a:rPr lang="en-US" sz="3200" dirty="0"/>
              <a:t> </a:t>
            </a:r>
            <a:r>
              <a:rPr lang="en-US" sz="3200" dirty="0" err="1"/>
              <a:t>chỉ</a:t>
            </a:r>
            <a:r>
              <a:rPr lang="en-US" sz="3200" dirty="0"/>
              <a:t> </a:t>
            </a:r>
            <a:r>
              <a:rPr lang="en-US" sz="3200" dirty="0" err="1"/>
              <a:t>một</a:t>
            </a:r>
            <a:r>
              <a:rPr lang="en-US" sz="3200" dirty="0"/>
              <a:t> </a:t>
            </a:r>
            <a:r>
              <a:rPr lang="en-US" sz="3200" dirty="0" err="1"/>
              <a:t>số</a:t>
            </a:r>
            <a:r>
              <a:rPr lang="en-US" sz="3200" dirty="0"/>
              <a:t> </a:t>
            </a:r>
            <a:r>
              <a:rPr lang="en-US" sz="3200" dirty="0" err="1"/>
              <a:t>sông</a:t>
            </a:r>
            <a:r>
              <a:rPr lang="en-US" sz="3200" dirty="0"/>
              <a:t> </a:t>
            </a:r>
            <a:r>
              <a:rPr lang="en-US" sz="3200" dirty="0" err="1"/>
              <a:t>lớn</a:t>
            </a:r>
            <a:r>
              <a:rPr lang="en-US" sz="3200" dirty="0"/>
              <a:t> ở </a:t>
            </a:r>
            <a:r>
              <a:rPr lang="en-US" sz="3200" dirty="0" err="1"/>
              <a:t>vùng</a:t>
            </a:r>
            <a:r>
              <a:rPr lang="en-US" sz="3200" dirty="0"/>
              <a:t> Nam </a:t>
            </a:r>
            <a:r>
              <a:rPr lang="en-US" sz="3200" dirty="0" err="1"/>
              <a:t>Bộ</a:t>
            </a:r>
            <a:r>
              <a:rPr lang="en-US" sz="3200" dirty="0"/>
              <a:t> </a:t>
            </a:r>
            <a:r>
              <a:rPr lang="en-US" sz="3200" dirty="0" err="1"/>
              <a:t>trên</a:t>
            </a:r>
            <a:r>
              <a:rPr lang="en-US" sz="3200" dirty="0"/>
              <a:t> </a:t>
            </a:r>
            <a:r>
              <a:rPr lang="en-US" sz="3200" dirty="0" err="1"/>
              <a:t>lược</a:t>
            </a:r>
            <a:r>
              <a:rPr lang="en-US" sz="3200" dirty="0"/>
              <a:t> </a:t>
            </a:r>
            <a:r>
              <a:rPr lang="en-US" sz="3200" dirty="0" err="1"/>
              <a:t>đồ</a:t>
            </a:r>
            <a:endParaRPr lang="en-US" sz="3200" dirty="0"/>
          </a:p>
        </p:txBody>
      </p:sp>
      <p:sp>
        <p:nvSpPr>
          <p:cNvPr id="12" name="Rectangle 11"/>
          <p:cNvSpPr/>
          <p:nvPr/>
        </p:nvSpPr>
        <p:spPr>
          <a:xfrm>
            <a:off x="8414358" y="3527772"/>
            <a:ext cx="3018056" cy="584775"/>
          </a:xfrm>
          <a:prstGeom prst="rect">
            <a:avLst/>
          </a:prstGeom>
          <a:solidFill>
            <a:schemeClr val="accent1">
              <a:lumMod val="60000"/>
              <a:lumOff val="40000"/>
            </a:schemeClr>
          </a:solidFill>
        </p:spPr>
        <p:txBody>
          <a:bodyPr wrap="square">
            <a:spAutoFit/>
          </a:bodyPr>
          <a:lstStyle/>
          <a:p>
            <a:pPr algn="ctr"/>
            <a:r>
              <a:rPr lang="en-US" sz="3200" dirty="0" err="1"/>
              <a:t>Sông</a:t>
            </a:r>
            <a:r>
              <a:rPr lang="en-US" sz="3200" dirty="0"/>
              <a:t> </a:t>
            </a:r>
            <a:r>
              <a:rPr lang="en-US" sz="3200" dirty="0" err="1"/>
              <a:t>Tiền</a:t>
            </a:r>
            <a:endParaRPr lang="en-US" sz="3200" dirty="0"/>
          </a:p>
        </p:txBody>
      </p:sp>
      <p:sp>
        <p:nvSpPr>
          <p:cNvPr id="15" name="Rectangle 14"/>
          <p:cNvSpPr/>
          <p:nvPr/>
        </p:nvSpPr>
        <p:spPr>
          <a:xfrm>
            <a:off x="8414358" y="4194863"/>
            <a:ext cx="3018056" cy="584775"/>
          </a:xfrm>
          <a:prstGeom prst="rect">
            <a:avLst/>
          </a:prstGeom>
          <a:solidFill>
            <a:schemeClr val="accent1">
              <a:lumMod val="60000"/>
              <a:lumOff val="40000"/>
            </a:schemeClr>
          </a:solidFill>
        </p:spPr>
        <p:txBody>
          <a:bodyPr wrap="square">
            <a:spAutoFit/>
          </a:bodyPr>
          <a:lstStyle/>
          <a:p>
            <a:pPr algn="ctr"/>
            <a:r>
              <a:rPr lang="en-US" sz="3200" dirty="0" err="1"/>
              <a:t>Sông</a:t>
            </a:r>
            <a:r>
              <a:rPr lang="en-US" sz="3200" dirty="0"/>
              <a:t> </a:t>
            </a:r>
            <a:r>
              <a:rPr lang="en-US" sz="3200" dirty="0" err="1"/>
              <a:t>Hậu</a:t>
            </a:r>
            <a:endParaRPr lang="en-US" sz="3200" dirty="0"/>
          </a:p>
        </p:txBody>
      </p:sp>
      <p:sp>
        <p:nvSpPr>
          <p:cNvPr id="16" name="Rectangle 15"/>
          <p:cNvSpPr/>
          <p:nvPr/>
        </p:nvSpPr>
        <p:spPr>
          <a:xfrm>
            <a:off x="8414358" y="4861954"/>
            <a:ext cx="3018056" cy="584775"/>
          </a:xfrm>
          <a:prstGeom prst="rect">
            <a:avLst/>
          </a:prstGeom>
          <a:solidFill>
            <a:schemeClr val="accent1">
              <a:lumMod val="60000"/>
              <a:lumOff val="40000"/>
            </a:schemeClr>
          </a:solidFill>
        </p:spPr>
        <p:txBody>
          <a:bodyPr wrap="square">
            <a:spAutoFit/>
          </a:bodyPr>
          <a:lstStyle/>
          <a:p>
            <a:pPr algn="ctr"/>
            <a:r>
              <a:rPr lang="en-US" sz="3200" dirty="0" err="1"/>
              <a:t>Sông</a:t>
            </a:r>
            <a:r>
              <a:rPr lang="en-US" sz="3200" dirty="0"/>
              <a:t> </a:t>
            </a:r>
            <a:r>
              <a:rPr lang="en-US" sz="3200" dirty="0" err="1"/>
              <a:t>Đồng</a:t>
            </a:r>
            <a:r>
              <a:rPr lang="en-US" sz="3200" dirty="0"/>
              <a:t> </a:t>
            </a:r>
            <a:r>
              <a:rPr lang="en-US" sz="3200" dirty="0" err="1"/>
              <a:t>Nai</a:t>
            </a:r>
            <a:endParaRPr lang="en-US" sz="3200" dirty="0"/>
          </a:p>
        </p:txBody>
      </p:sp>
      <p:sp>
        <p:nvSpPr>
          <p:cNvPr id="17" name="Rectangle 16"/>
          <p:cNvSpPr/>
          <p:nvPr/>
        </p:nvSpPr>
        <p:spPr>
          <a:xfrm>
            <a:off x="8414358" y="5530615"/>
            <a:ext cx="3018056" cy="584775"/>
          </a:xfrm>
          <a:prstGeom prst="rect">
            <a:avLst/>
          </a:prstGeom>
          <a:solidFill>
            <a:schemeClr val="accent1">
              <a:lumMod val="60000"/>
              <a:lumOff val="40000"/>
            </a:schemeClr>
          </a:solidFill>
        </p:spPr>
        <p:txBody>
          <a:bodyPr wrap="square">
            <a:spAutoFit/>
          </a:bodyPr>
          <a:lstStyle/>
          <a:p>
            <a:pPr algn="ctr"/>
            <a:r>
              <a:rPr lang="en-US" sz="3200" dirty="0" err="1"/>
              <a:t>Sông</a:t>
            </a:r>
            <a:r>
              <a:rPr lang="en-US" sz="3200" dirty="0"/>
              <a:t> </a:t>
            </a:r>
            <a:r>
              <a:rPr lang="en-US" sz="3200" dirty="0" err="1"/>
              <a:t>Sài</a:t>
            </a:r>
            <a:r>
              <a:rPr lang="en-US" sz="3200" dirty="0"/>
              <a:t> </a:t>
            </a:r>
            <a:r>
              <a:rPr lang="en-US" sz="3200" dirty="0" err="1"/>
              <a:t>Gòn</a:t>
            </a:r>
            <a:endParaRPr lang="en-US" sz="3200" dirty="0"/>
          </a:p>
        </p:txBody>
      </p:sp>
      <p:pic>
        <p:nvPicPr>
          <p:cNvPr id="4098" name="Picture 2" descr="Chỉ trên bản đồ Địa lí tự nhiên Việt Nam: sông Tiền, sông Hậu, sông Đồng  Nai, sông Sài Gòn và các vùng: Đồng Tháp Mười, Kiên Giang, Cà Mau. | Tech12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816" y="494452"/>
            <a:ext cx="7701003" cy="608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056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randombar(horizontal)">
                                      <p:cBhvr>
                                        <p:cTn id="4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274320"/>
            <a:ext cx="11267440" cy="638048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45845" y="4086292"/>
            <a:ext cx="3018056" cy="584775"/>
          </a:xfrm>
          <a:prstGeom prst="rect">
            <a:avLst/>
          </a:prstGeom>
          <a:solidFill>
            <a:schemeClr val="accent1">
              <a:lumMod val="60000"/>
              <a:lumOff val="40000"/>
            </a:schemeClr>
          </a:solidFill>
        </p:spPr>
        <p:txBody>
          <a:bodyPr wrap="square">
            <a:spAutoFit/>
          </a:bodyPr>
          <a:lstStyle/>
          <a:p>
            <a:pPr algn="ctr"/>
            <a:r>
              <a:rPr lang="en-US" sz="3200" dirty="0" err="1"/>
              <a:t>Sông</a:t>
            </a:r>
            <a:r>
              <a:rPr lang="en-US" sz="3200" dirty="0"/>
              <a:t> </a:t>
            </a:r>
            <a:r>
              <a:rPr lang="en-US" sz="3200" dirty="0" err="1"/>
              <a:t>Đồng</a:t>
            </a:r>
            <a:r>
              <a:rPr lang="en-US" sz="3200" dirty="0"/>
              <a:t> </a:t>
            </a:r>
            <a:r>
              <a:rPr lang="en-US" sz="3200" dirty="0" err="1"/>
              <a:t>Nai</a:t>
            </a:r>
            <a:endParaRPr lang="en-US" sz="3200" dirty="0"/>
          </a:p>
        </p:txBody>
      </p:sp>
      <p:sp>
        <p:nvSpPr>
          <p:cNvPr id="17" name="Rectangle 16"/>
          <p:cNvSpPr/>
          <p:nvPr/>
        </p:nvSpPr>
        <p:spPr>
          <a:xfrm>
            <a:off x="7667598" y="4086291"/>
            <a:ext cx="3018056" cy="584775"/>
          </a:xfrm>
          <a:prstGeom prst="rect">
            <a:avLst/>
          </a:prstGeom>
          <a:solidFill>
            <a:schemeClr val="accent1">
              <a:lumMod val="60000"/>
              <a:lumOff val="40000"/>
            </a:schemeClr>
          </a:solidFill>
        </p:spPr>
        <p:txBody>
          <a:bodyPr wrap="square">
            <a:spAutoFit/>
          </a:bodyPr>
          <a:lstStyle/>
          <a:p>
            <a:pPr algn="ctr"/>
            <a:r>
              <a:rPr lang="en-US" sz="3200" dirty="0" err="1"/>
              <a:t>Sông</a:t>
            </a:r>
            <a:r>
              <a:rPr lang="en-US" sz="3200" dirty="0"/>
              <a:t> </a:t>
            </a:r>
            <a:r>
              <a:rPr lang="en-US" sz="3200" dirty="0" err="1"/>
              <a:t>Sài</a:t>
            </a:r>
            <a:r>
              <a:rPr lang="en-US" sz="3200" dirty="0"/>
              <a:t> </a:t>
            </a:r>
            <a:r>
              <a:rPr lang="en-US" sz="3200" dirty="0" err="1"/>
              <a:t>Gòn</a:t>
            </a:r>
            <a:endParaRPr lang="en-US" sz="3200" dirty="0"/>
          </a:p>
        </p:txBody>
      </p:sp>
      <p:sp>
        <p:nvSpPr>
          <p:cNvPr id="5" name="TextBox 4"/>
          <p:cNvSpPr txBox="1"/>
          <p:nvPr/>
        </p:nvSpPr>
        <p:spPr>
          <a:xfrm>
            <a:off x="663108" y="4713602"/>
            <a:ext cx="5383530" cy="1938992"/>
          </a:xfrm>
          <a:prstGeom prst="rect">
            <a:avLst/>
          </a:prstGeom>
          <a:noFill/>
        </p:spPr>
        <p:txBody>
          <a:bodyPr wrap="square" rtlCol="0">
            <a:spAutoFit/>
          </a:bodyPr>
          <a:lstStyle/>
          <a:p>
            <a:pPr algn="just"/>
            <a:r>
              <a:rPr lang="vi-VN" sz="2000" dirty="0"/>
              <a:t>Sông Đồng Nai là con sông nội địa dài nhất Việt Nam, lớn thứ nhì Nam Bộ về lưu vực, chỉ sau sông Cửu Long. Sông Đồng Nai chảy qua các tỉnh Lâm Đồng, Đắk Nông, Bình Phước, Đồng Nai, Bình Dương, Thành phố Hồ Chí Minh với chiều dài 586 km</a:t>
            </a:r>
            <a:r>
              <a:rPr lang="en-US" sz="2000" dirty="0"/>
              <a:t>.</a:t>
            </a:r>
            <a:endParaRPr lang="en-US" sz="2400" dirty="0"/>
          </a:p>
        </p:txBody>
      </p:sp>
      <p:pic>
        <p:nvPicPr>
          <p:cNvPr id="3080" name="Picture 8" descr="UBND tỉnh Đồng N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08" y="503381"/>
            <a:ext cx="5112852" cy="33872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09476" y="4671066"/>
            <a:ext cx="5244324" cy="707886"/>
          </a:xfrm>
          <a:prstGeom prst="rect">
            <a:avLst/>
          </a:prstGeom>
        </p:spPr>
        <p:txBody>
          <a:bodyPr wrap="square">
            <a:spAutoFit/>
          </a:bodyPr>
          <a:lstStyle/>
          <a:p>
            <a:pPr algn="just"/>
            <a:r>
              <a:rPr lang="en-US" sz="2000" b="1" i="0" dirty="0" err="1">
                <a:solidFill>
                  <a:schemeClr val="tx1">
                    <a:lumMod val="95000"/>
                    <a:lumOff val="5000"/>
                  </a:schemeClr>
                </a:solidFill>
                <a:effectLst/>
                <a:latin typeface="arial" panose="020B0604020202020204" pitchFamily="34" charset="0"/>
              </a:rPr>
              <a:t>Sông</a:t>
            </a:r>
            <a:r>
              <a:rPr lang="en-US" sz="2000" b="1" i="0" dirty="0">
                <a:solidFill>
                  <a:schemeClr val="tx1">
                    <a:lumMod val="95000"/>
                    <a:lumOff val="5000"/>
                  </a:schemeClr>
                </a:solidFill>
                <a:effectLst/>
                <a:latin typeface="arial" panose="020B0604020202020204" pitchFamily="34" charset="0"/>
              </a:rPr>
              <a:t> </a:t>
            </a:r>
            <a:r>
              <a:rPr lang="en-US" sz="2000" b="1" i="0" dirty="0" err="1">
                <a:solidFill>
                  <a:schemeClr val="tx1">
                    <a:lumMod val="95000"/>
                    <a:lumOff val="5000"/>
                  </a:schemeClr>
                </a:solidFill>
                <a:effectLst/>
                <a:latin typeface="arial" panose="020B0604020202020204" pitchFamily="34" charset="0"/>
              </a:rPr>
              <a:t>Sài</a:t>
            </a:r>
            <a:r>
              <a:rPr lang="en-US" sz="2000" b="1" i="0" dirty="0">
                <a:solidFill>
                  <a:schemeClr val="tx1">
                    <a:lumMod val="95000"/>
                    <a:lumOff val="5000"/>
                  </a:schemeClr>
                </a:solidFill>
                <a:effectLst/>
                <a:latin typeface="arial" panose="020B0604020202020204" pitchFamily="34" charset="0"/>
              </a:rPr>
              <a:t> </a:t>
            </a:r>
            <a:r>
              <a:rPr lang="en-US" sz="2000" b="1" i="0" dirty="0" err="1">
                <a:solidFill>
                  <a:schemeClr val="tx1">
                    <a:lumMod val="95000"/>
                    <a:lumOff val="5000"/>
                  </a:schemeClr>
                </a:solidFill>
                <a:effectLst/>
                <a:latin typeface="arial" panose="020B0604020202020204" pitchFamily="34" charset="0"/>
              </a:rPr>
              <a:t>Gòn</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dài</a:t>
            </a:r>
            <a:r>
              <a:rPr lang="en-US" sz="2000" b="0" i="0" dirty="0">
                <a:solidFill>
                  <a:schemeClr val="tx1">
                    <a:lumMod val="95000"/>
                    <a:lumOff val="5000"/>
                  </a:schemeClr>
                </a:solidFill>
                <a:effectLst/>
                <a:latin typeface="arial" panose="020B0604020202020204" pitchFamily="34" charset="0"/>
              </a:rPr>
              <a:t> 256 km, </a:t>
            </a:r>
            <a:r>
              <a:rPr lang="en-US" sz="2000" b="0" i="0" dirty="0" err="1">
                <a:solidFill>
                  <a:schemeClr val="tx1">
                    <a:lumMod val="95000"/>
                    <a:lumOff val="5000"/>
                  </a:schemeClr>
                </a:solidFill>
                <a:effectLst/>
                <a:latin typeface="arial" panose="020B0604020202020204" pitchFamily="34" charset="0"/>
              </a:rPr>
              <a:t>chảy</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dọc</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trên</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địa</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phận</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Thành</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phố</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Hồ</a:t>
            </a:r>
            <a:r>
              <a:rPr lang="en-US" sz="2000" b="0" i="0" dirty="0">
                <a:solidFill>
                  <a:schemeClr val="tx1">
                    <a:lumMod val="95000"/>
                    <a:lumOff val="5000"/>
                  </a:schemeClr>
                </a:solidFill>
                <a:effectLst/>
                <a:latin typeface="arial" panose="020B0604020202020204" pitchFamily="34" charset="0"/>
              </a:rPr>
              <a:t> </a:t>
            </a:r>
            <a:r>
              <a:rPr lang="en-US" sz="2000" b="0" i="0" dirty="0" err="1">
                <a:solidFill>
                  <a:schemeClr val="tx1">
                    <a:lumMod val="95000"/>
                    <a:lumOff val="5000"/>
                  </a:schemeClr>
                </a:solidFill>
                <a:effectLst/>
                <a:latin typeface="arial" panose="020B0604020202020204" pitchFamily="34" charset="0"/>
              </a:rPr>
              <a:t>Chí</a:t>
            </a:r>
            <a:r>
              <a:rPr lang="en-US" sz="2000" b="0" i="0" dirty="0">
                <a:solidFill>
                  <a:schemeClr val="tx1">
                    <a:lumMod val="95000"/>
                    <a:lumOff val="5000"/>
                  </a:schemeClr>
                </a:solidFill>
                <a:effectLst/>
                <a:latin typeface="arial" panose="020B0604020202020204" pitchFamily="34" charset="0"/>
              </a:rPr>
              <a:t> Minh </a:t>
            </a:r>
            <a:r>
              <a:rPr lang="en-US" sz="2000" b="0" i="0" dirty="0" err="1">
                <a:solidFill>
                  <a:schemeClr val="tx1">
                    <a:lumMod val="95000"/>
                    <a:lumOff val="5000"/>
                  </a:schemeClr>
                </a:solidFill>
                <a:effectLst/>
                <a:latin typeface="arial" panose="020B0604020202020204" pitchFamily="34" charset="0"/>
              </a:rPr>
              <a:t>khoảng</a:t>
            </a:r>
            <a:r>
              <a:rPr lang="en-US" sz="2000" b="0" i="0" dirty="0">
                <a:solidFill>
                  <a:schemeClr val="tx1">
                    <a:lumMod val="95000"/>
                    <a:lumOff val="5000"/>
                  </a:schemeClr>
                </a:solidFill>
                <a:effectLst/>
                <a:latin typeface="arial" panose="020B0604020202020204" pitchFamily="34" charset="0"/>
              </a:rPr>
              <a:t> 80 km.</a:t>
            </a:r>
            <a:endParaRPr lang="en-US" sz="2000" dirty="0">
              <a:solidFill>
                <a:schemeClr val="tx1">
                  <a:lumMod val="95000"/>
                  <a:lumOff val="5000"/>
                </a:schemeClr>
              </a:solidFill>
            </a:endParaRPr>
          </a:p>
        </p:txBody>
      </p:sp>
      <p:pic>
        <p:nvPicPr>
          <p:cNvPr id="3082" name="Picture 10" descr="Thống nhất làm đường ven sông Sài Gòn, sông Đồng Nai kết nối Đông Nam Bộ -  Đài Truyền hình TP.HC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639" y="504641"/>
            <a:ext cx="5307162" cy="338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9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randombar(horizontal)">
                                      <p:cBhvr>
                                        <p:cTn id="7" dur="500"/>
                                        <p:tgtEl>
                                          <p:spTgt spid="308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082"/>
                                        </p:tgtEl>
                                        <p:attrNameLst>
                                          <p:attrName>style.visibility</p:attrName>
                                        </p:attrNameLst>
                                      </p:cBhvr>
                                      <p:to>
                                        <p:strVal val="visible"/>
                                      </p:to>
                                    </p:set>
                                    <p:animEffect transition="in" filter="wipe(down)">
                                      <p:cBhvr>
                                        <p:cTn id="21" dur="500"/>
                                        <p:tgtEl>
                                          <p:spTgt spid="308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7" grpId="0"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274320"/>
            <a:ext cx="11267440" cy="638048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45845" y="4086292"/>
            <a:ext cx="3018056" cy="584775"/>
          </a:xfrm>
          <a:prstGeom prst="rect">
            <a:avLst/>
          </a:prstGeom>
          <a:solidFill>
            <a:schemeClr val="accent2">
              <a:lumMod val="50000"/>
            </a:schemeClr>
          </a:solidFill>
        </p:spPr>
        <p:txBody>
          <a:bodyPr wrap="square">
            <a:spAutoFit/>
          </a:bodyPr>
          <a:lstStyle/>
          <a:p>
            <a:pPr algn="ctr"/>
            <a:r>
              <a:rPr lang="en-US" sz="3200" dirty="0" err="1">
                <a:solidFill>
                  <a:schemeClr val="bg1"/>
                </a:solidFill>
              </a:rPr>
              <a:t>Sông</a:t>
            </a:r>
            <a:r>
              <a:rPr lang="en-US" sz="3200" dirty="0">
                <a:solidFill>
                  <a:schemeClr val="bg1"/>
                </a:solidFill>
              </a:rPr>
              <a:t> </a:t>
            </a:r>
            <a:r>
              <a:rPr lang="en-US" sz="3200" dirty="0" err="1">
                <a:solidFill>
                  <a:schemeClr val="bg1"/>
                </a:solidFill>
              </a:rPr>
              <a:t>Tiền</a:t>
            </a:r>
            <a:endParaRPr lang="en-US" sz="3200" dirty="0">
              <a:solidFill>
                <a:schemeClr val="bg1"/>
              </a:solidFill>
            </a:endParaRPr>
          </a:p>
        </p:txBody>
      </p:sp>
      <p:sp>
        <p:nvSpPr>
          <p:cNvPr id="15" name="Rectangle 14"/>
          <p:cNvSpPr/>
          <p:nvPr/>
        </p:nvSpPr>
        <p:spPr>
          <a:xfrm>
            <a:off x="7276832" y="4093919"/>
            <a:ext cx="3018056" cy="584775"/>
          </a:xfrm>
          <a:prstGeom prst="rect">
            <a:avLst/>
          </a:prstGeom>
          <a:solidFill>
            <a:schemeClr val="accent2">
              <a:lumMod val="50000"/>
            </a:schemeClr>
          </a:solidFill>
        </p:spPr>
        <p:txBody>
          <a:bodyPr wrap="square">
            <a:spAutoFit/>
          </a:bodyPr>
          <a:lstStyle/>
          <a:p>
            <a:pPr algn="ctr"/>
            <a:r>
              <a:rPr lang="en-US" sz="3200" dirty="0" err="1">
                <a:solidFill>
                  <a:schemeClr val="bg1"/>
                </a:solidFill>
              </a:rPr>
              <a:t>Sông</a:t>
            </a:r>
            <a:r>
              <a:rPr lang="en-US" sz="3200" dirty="0">
                <a:solidFill>
                  <a:schemeClr val="bg1"/>
                </a:solidFill>
              </a:rPr>
              <a:t> </a:t>
            </a:r>
            <a:r>
              <a:rPr lang="en-US" sz="3200" dirty="0" err="1">
                <a:solidFill>
                  <a:schemeClr val="bg1"/>
                </a:solidFill>
              </a:rPr>
              <a:t>Hậu</a:t>
            </a:r>
            <a:endParaRPr lang="en-US" sz="3200" dirty="0">
              <a:solidFill>
                <a:schemeClr val="bg1"/>
              </a:solidFill>
            </a:endParaRPr>
          </a:p>
        </p:txBody>
      </p:sp>
      <p:sp>
        <p:nvSpPr>
          <p:cNvPr id="5" name="TextBox 4"/>
          <p:cNvSpPr txBox="1"/>
          <p:nvPr/>
        </p:nvSpPr>
        <p:spPr>
          <a:xfrm>
            <a:off x="585470" y="4678694"/>
            <a:ext cx="5383530" cy="1938992"/>
          </a:xfrm>
          <a:prstGeom prst="rect">
            <a:avLst/>
          </a:prstGeom>
          <a:noFill/>
        </p:spPr>
        <p:txBody>
          <a:bodyPr wrap="square" rtlCol="0">
            <a:spAutoFit/>
          </a:bodyPr>
          <a:lstStyle/>
          <a:p>
            <a:pPr algn="just"/>
            <a:r>
              <a:rPr lang="vi-VN" sz="2000" dirty="0"/>
              <a:t>Sông Tiền chảy qua các tỉnh An Giang, Đồng Tháp, Tiền Giang, Vĩnh Long, Trà Vinh và Bến Tre, rồi đổ ra Biển Đông. Sông Tiền có tổng chiều dài chính thức là hơn 234 km.</a:t>
            </a:r>
            <a:endParaRPr lang="en-US" sz="2000" dirty="0"/>
          </a:p>
          <a:p>
            <a:pPr algn="just"/>
            <a:r>
              <a:rPr lang="vi-VN" sz="2000" b="1" dirty="0"/>
              <a:t>Sông Tiền</a:t>
            </a:r>
            <a:r>
              <a:rPr lang="vi-VN" sz="2000" dirty="0"/>
              <a:t> (giống như sông Hậu) chảy theo hướng Tây Bắc – Đông Nam.</a:t>
            </a:r>
            <a:endParaRPr lang="en-US" sz="2000" dirty="0"/>
          </a:p>
        </p:txBody>
      </p:sp>
      <p:pic>
        <p:nvPicPr>
          <p:cNvPr id="3078" name="Picture 6" descr="Chùm ảnh: Sông Tiền - dòng sông huyền thoại của miền Tây Nam Bộ - Redsvn.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08" y="454738"/>
            <a:ext cx="5234772" cy="35890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046638" y="454738"/>
            <a:ext cx="5345183" cy="3585986"/>
          </a:xfrm>
          <a:prstGeom prst="rect">
            <a:avLst/>
          </a:prstGeom>
        </p:spPr>
      </p:pic>
      <p:sp>
        <p:nvSpPr>
          <p:cNvPr id="7" name="Rectangle 6"/>
          <p:cNvSpPr/>
          <p:nvPr/>
        </p:nvSpPr>
        <p:spPr>
          <a:xfrm>
            <a:off x="6046638" y="4678694"/>
            <a:ext cx="5345183" cy="1938992"/>
          </a:xfrm>
          <a:prstGeom prst="rect">
            <a:avLst/>
          </a:prstGeom>
        </p:spPr>
        <p:txBody>
          <a:bodyPr wrap="square">
            <a:spAutoFit/>
          </a:bodyPr>
          <a:lstStyle/>
          <a:p>
            <a:pPr algn="just"/>
            <a:r>
              <a:rPr lang="vi-VN" sz="2000" b="1" dirty="0">
                <a:solidFill>
                  <a:schemeClr val="tx1">
                    <a:lumMod val="95000"/>
                    <a:lumOff val="5000"/>
                  </a:schemeClr>
                </a:solidFill>
              </a:rPr>
              <a:t>Sông Hậu</a:t>
            </a:r>
            <a:r>
              <a:rPr lang="vi-VN" sz="2000" dirty="0">
                <a:solidFill>
                  <a:schemeClr val="tx1">
                    <a:lumMod val="95000"/>
                    <a:lumOff val="5000"/>
                  </a:schemeClr>
                </a:solidFill>
              </a:rPr>
              <a:t>, </a:t>
            </a:r>
            <a:r>
              <a:rPr lang="vi-VN" sz="2000" b="1" dirty="0">
                <a:solidFill>
                  <a:schemeClr val="tx1">
                    <a:lumMod val="95000"/>
                    <a:lumOff val="5000"/>
                  </a:schemeClr>
                </a:solidFill>
              </a:rPr>
              <a:t>Hậu Giang</a:t>
            </a:r>
            <a:r>
              <a:rPr lang="vi-VN" sz="2000" dirty="0">
                <a:solidFill>
                  <a:schemeClr val="tx1">
                    <a:lumMod val="95000"/>
                    <a:lumOff val="5000"/>
                  </a:schemeClr>
                </a:solidFill>
              </a:rPr>
              <a:t> là một trong hai phân lưu của sông Mê Kông. Phân lưu còn lại là sông Tiền.</a:t>
            </a:r>
            <a:r>
              <a:rPr lang="en-US" sz="2000" dirty="0">
                <a:solidFill>
                  <a:schemeClr val="tx1">
                    <a:lumMod val="95000"/>
                    <a:lumOff val="5000"/>
                  </a:schemeClr>
                </a:solidFill>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Sông</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Hậu</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chảy</a:t>
            </a:r>
            <a:r>
              <a:rPr lang="en-US" sz="2000" dirty="0">
                <a:solidFill>
                  <a:schemeClr val="tx1">
                    <a:lumMod val="95000"/>
                    <a:lumOff val="5000"/>
                  </a:schemeClr>
                </a:solidFill>
                <a:latin typeface="Arial" panose="020B0604020202020204" pitchFamily="34" charset="0"/>
                <a:cs typeface="Arial" panose="020B0604020202020204" pitchFamily="34" charset="0"/>
              </a:rPr>
              <a:t> qua </a:t>
            </a:r>
            <a:r>
              <a:rPr lang="en-US" sz="2000" dirty="0" err="1">
                <a:solidFill>
                  <a:schemeClr val="tx1">
                    <a:lumMod val="95000"/>
                    <a:lumOff val="5000"/>
                  </a:schemeClr>
                </a:solidFill>
                <a:latin typeface="Arial" panose="020B0604020202020204" pitchFamily="34" charset="0"/>
                <a:cs typeface="Arial" panose="020B0604020202020204" pitchFamily="34" charset="0"/>
              </a:rPr>
              <a:t>các</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tỉnh</a:t>
            </a:r>
            <a:r>
              <a:rPr lang="en-US" sz="2000" dirty="0">
                <a:solidFill>
                  <a:schemeClr val="tx1">
                    <a:lumMod val="95000"/>
                    <a:lumOff val="5000"/>
                  </a:schemeClr>
                </a:solidFill>
                <a:latin typeface="Arial" panose="020B0604020202020204" pitchFamily="34" charset="0"/>
                <a:cs typeface="Arial" panose="020B0604020202020204" pitchFamily="34" charset="0"/>
              </a:rPr>
              <a:t> An </a:t>
            </a:r>
            <a:r>
              <a:rPr lang="en-US" sz="2000" dirty="0" err="1">
                <a:solidFill>
                  <a:schemeClr val="tx1">
                    <a:lumMod val="95000"/>
                    <a:lumOff val="5000"/>
                  </a:schemeClr>
                </a:solidFill>
                <a:latin typeface="Arial" panose="020B0604020202020204" pitchFamily="34" charset="0"/>
                <a:cs typeface="Arial" panose="020B0604020202020204" pitchFamily="34" charset="0"/>
              </a:rPr>
              <a:t>Gian</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Đồng</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Tháp</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Trà</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Vinh</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Vĩnh</a:t>
            </a:r>
            <a:r>
              <a:rPr lang="en-US" sz="2000" dirty="0">
                <a:solidFill>
                  <a:schemeClr val="tx1">
                    <a:lumMod val="95000"/>
                    <a:lumOff val="5000"/>
                  </a:schemeClr>
                </a:solidFill>
                <a:latin typeface="Arial" panose="020B0604020202020204" pitchFamily="34" charset="0"/>
                <a:cs typeface="Arial" panose="020B0604020202020204" pitchFamily="34" charset="0"/>
              </a:rPr>
              <a:t> Long, </a:t>
            </a:r>
            <a:r>
              <a:rPr lang="en-US" sz="2000" dirty="0" err="1">
                <a:solidFill>
                  <a:schemeClr val="tx1">
                    <a:lumMod val="95000"/>
                    <a:lumOff val="5000"/>
                  </a:schemeClr>
                </a:solidFill>
                <a:latin typeface="Arial" panose="020B0604020202020204" pitchFamily="34" charset="0"/>
                <a:cs typeface="Arial" panose="020B0604020202020204" pitchFamily="34" charset="0"/>
              </a:rPr>
              <a:t>Cần</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Thơ</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Hậu</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Giang</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Sóc</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Trăng</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Sông</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dài</a:t>
            </a:r>
            <a:r>
              <a:rPr lang="en-US" sz="2000" dirty="0">
                <a:solidFill>
                  <a:schemeClr val="tx1">
                    <a:lumMod val="95000"/>
                    <a:lumOff val="5000"/>
                  </a:schemeClr>
                </a:solidFill>
                <a:latin typeface="Arial" panose="020B0604020202020204" pitchFamily="34" charset="0"/>
                <a:cs typeface="Arial" panose="020B0604020202020204" pitchFamily="34" charset="0"/>
              </a:rPr>
              <a:t> 229,5 km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986" y="591533"/>
            <a:ext cx="9028959" cy="3794774"/>
          </a:xfrm>
          <a:prstGeom prst="rect">
            <a:avLst/>
          </a:prstGeom>
        </p:spPr>
      </p:pic>
      <p:sp>
        <p:nvSpPr>
          <p:cNvPr id="14" name="Rectangle 13"/>
          <p:cNvSpPr/>
          <p:nvPr/>
        </p:nvSpPr>
        <p:spPr>
          <a:xfrm>
            <a:off x="2899216" y="1477819"/>
            <a:ext cx="6380190" cy="1938992"/>
          </a:xfrm>
          <a:prstGeom prst="rect">
            <a:avLst/>
          </a:prstGeom>
        </p:spPr>
        <p:txBody>
          <a:bodyPr wrap="square">
            <a:spAutoFit/>
          </a:bodyPr>
          <a:lstStyle/>
          <a:p>
            <a:pPr algn="ctr"/>
            <a:r>
              <a:rPr lang="en-US" sz="4000" dirty="0" err="1">
                <a:ea typeface="Calibri" panose="020F0502020204030204" pitchFamily="34" charset="0"/>
              </a:rPr>
              <a:t>Cùng</a:t>
            </a:r>
            <a:r>
              <a:rPr lang="en-US" sz="4000" dirty="0">
                <a:ea typeface="Calibri" panose="020F0502020204030204" pitchFamily="34" charset="0"/>
              </a:rPr>
              <a:t> </a:t>
            </a:r>
            <a:r>
              <a:rPr lang="en-US" sz="4000" dirty="0" err="1">
                <a:ea typeface="Calibri" panose="020F0502020204030204" pitchFamily="34" charset="0"/>
              </a:rPr>
              <a:t>nhau</a:t>
            </a:r>
            <a:r>
              <a:rPr lang="en-US" sz="4000" dirty="0">
                <a:ea typeface="Calibri" panose="020F0502020204030204" pitchFamily="34" charset="0"/>
              </a:rPr>
              <a:t> </a:t>
            </a:r>
            <a:r>
              <a:rPr lang="en-US" sz="4000" dirty="0" err="1">
                <a:ea typeface="Calibri" panose="020F0502020204030204" pitchFamily="34" charset="0"/>
              </a:rPr>
              <a:t>xem</a:t>
            </a:r>
            <a:r>
              <a:rPr lang="en-US" sz="4000" dirty="0">
                <a:ea typeface="Calibri" panose="020F0502020204030204" pitchFamily="34" charset="0"/>
              </a:rPr>
              <a:t> </a:t>
            </a:r>
            <a:r>
              <a:rPr lang="en-US" sz="4000" dirty="0" err="1">
                <a:ea typeface="Calibri" panose="020F0502020204030204" pitchFamily="34" charset="0"/>
              </a:rPr>
              <a:t>đoạn</a:t>
            </a:r>
            <a:r>
              <a:rPr lang="en-US" sz="4000" dirty="0">
                <a:ea typeface="Calibri" panose="020F0502020204030204" pitchFamily="34" charset="0"/>
              </a:rPr>
              <a:t> </a:t>
            </a:r>
            <a:r>
              <a:rPr lang="en-US" sz="4000" dirty="0" err="1">
                <a:ea typeface="Calibri" panose="020F0502020204030204" pitchFamily="34" charset="0"/>
              </a:rPr>
              <a:t>phim</a:t>
            </a:r>
            <a:r>
              <a:rPr lang="en-US" sz="4000" dirty="0">
                <a:ea typeface="Calibri" panose="020F0502020204030204" pitchFamily="34" charset="0"/>
              </a:rPr>
              <a:t> </a:t>
            </a:r>
            <a:r>
              <a:rPr lang="en-US" sz="4000" dirty="0" err="1">
                <a:ea typeface="Calibri" panose="020F0502020204030204" pitchFamily="34" charset="0"/>
              </a:rPr>
              <a:t>để</a:t>
            </a:r>
            <a:r>
              <a:rPr lang="en-US" sz="4000" dirty="0">
                <a:ea typeface="Calibri" panose="020F0502020204030204" pitchFamily="34" charset="0"/>
              </a:rPr>
              <a:t> </a:t>
            </a:r>
            <a:r>
              <a:rPr lang="en-US" sz="4000" dirty="0" err="1">
                <a:ea typeface="Calibri" panose="020F0502020204030204" pitchFamily="34" charset="0"/>
              </a:rPr>
              <a:t>khám</a:t>
            </a:r>
            <a:r>
              <a:rPr lang="en-US" sz="4000" dirty="0">
                <a:ea typeface="Calibri" panose="020F0502020204030204" pitchFamily="34" charset="0"/>
              </a:rPr>
              <a:t> </a:t>
            </a:r>
            <a:r>
              <a:rPr lang="en-US" sz="4000" dirty="0" err="1">
                <a:ea typeface="Calibri" panose="020F0502020204030204" pitchFamily="34" charset="0"/>
              </a:rPr>
              <a:t>phá</a:t>
            </a:r>
            <a:r>
              <a:rPr lang="en-US" sz="4000" dirty="0">
                <a:ea typeface="Calibri" panose="020F0502020204030204" pitchFamily="34" charset="0"/>
              </a:rPr>
              <a:t> </a:t>
            </a:r>
            <a:r>
              <a:rPr lang="en-US" sz="4000" dirty="0" err="1">
                <a:ea typeface="Calibri" panose="020F0502020204030204" pitchFamily="34" charset="0"/>
              </a:rPr>
              <a:t>sông</a:t>
            </a:r>
            <a:r>
              <a:rPr lang="en-US" sz="4000" dirty="0">
                <a:ea typeface="Calibri" panose="020F0502020204030204" pitchFamily="34" charset="0"/>
              </a:rPr>
              <a:t> </a:t>
            </a:r>
            <a:r>
              <a:rPr lang="en-US" sz="4000" dirty="0" err="1">
                <a:ea typeface="Calibri" panose="020F0502020204030204" pitchFamily="34" charset="0"/>
              </a:rPr>
              <a:t>Tiền</a:t>
            </a:r>
            <a:r>
              <a:rPr lang="en-US" sz="4000" dirty="0">
                <a:ea typeface="Calibri" panose="020F0502020204030204" pitchFamily="34" charset="0"/>
              </a:rPr>
              <a:t> </a:t>
            </a:r>
            <a:r>
              <a:rPr lang="en-US" sz="4000" dirty="0" err="1">
                <a:ea typeface="Calibri" panose="020F0502020204030204" pitchFamily="34" charset="0"/>
              </a:rPr>
              <a:t>và</a:t>
            </a:r>
            <a:r>
              <a:rPr lang="en-US" sz="4000" dirty="0">
                <a:ea typeface="Calibri" panose="020F0502020204030204" pitchFamily="34" charset="0"/>
              </a:rPr>
              <a:t> </a:t>
            </a:r>
            <a:r>
              <a:rPr lang="en-US" sz="4000" dirty="0" err="1">
                <a:ea typeface="Calibri" panose="020F0502020204030204" pitchFamily="34" charset="0"/>
              </a:rPr>
              <a:t>sông</a:t>
            </a:r>
            <a:r>
              <a:rPr lang="en-US" sz="4000" dirty="0">
                <a:ea typeface="Calibri" panose="020F0502020204030204" pitchFamily="34" charset="0"/>
              </a:rPr>
              <a:t> </a:t>
            </a:r>
            <a:r>
              <a:rPr lang="en-US" sz="4000" dirty="0" err="1">
                <a:ea typeface="Calibri" panose="020F0502020204030204" pitchFamily="34" charset="0"/>
              </a:rPr>
              <a:t>Hậu</a:t>
            </a:r>
            <a:r>
              <a:rPr lang="en-US" sz="4000" dirty="0">
                <a:ea typeface="Calibri" panose="020F0502020204030204" pitchFamily="34" charset="0"/>
              </a:rPr>
              <a:t> </a:t>
            </a:r>
            <a:r>
              <a:rPr lang="en-US" sz="4000" dirty="0" err="1">
                <a:ea typeface="Calibri" panose="020F0502020204030204" pitchFamily="34" charset="0"/>
              </a:rPr>
              <a:t>này</a:t>
            </a:r>
            <a:r>
              <a:rPr lang="en-US" sz="4000" dirty="0">
                <a:ea typeface="Calibri" panose="020F0502020204030204" pitchFamily="34" charset="0"/>
              </a:rPr>
              <a:t> </a:t>
            </a:r>
            <a:r>
              <a:rPr lang="en-US" sz="4000" dirty="0" err="1">
                <a:ea typeface="Calibri" panose="020F0502020204030204" pitchFamily="34" charset="0"/>
              </a:rPr>
              <a:t>từ</a:t>
            </a:r>
            <a:r>
              <a:rPr lang="en-US" sz="4000" dirty="0">
                <a:ea typeface="Calibri" panose="020F0502020204030204" pitchFamily="34" charset="0"/>
              </a:rPr>
              <a:t> </a:t>
            </a:r>
            <a:r>
              <a:rPr lang="en-US" sz="4000" dirty="0" err="1">
                <a:ea typeface="Calibri" panose="020F0502020204030204" pitchFamily="34" charset="0"/>
              </a:rPr>
              <a:t>trên</a:t>
            </a:r>
            <a:r>
              <a:rPr lang="en-US" sz="4000" dirty="0">
                <a:ea typeface="Calibri" panose="020F0502020204030204" pitchFamily="34" charset="0"/>
              </a:rPr>
              <a:t> </a:t>
            </a:r>
            <a:r>
              <a:rPr lang="en-US" sz="4000" dirty="0" err="1">
                <a:ea typeface="Calibri" panose="020F0502020204030204" pitchFamily="34" charset="0"/>
              </a:rPr>
              <a:t>cao</a:t>
            </a:r>
            <a:r>
              <a:rPr lang="en-US" sz="4000" dirty="0">
                <a:ea typeface="Calibri" panose="020F0502020204030204" pitchFamily="34" charset="0"/>
              </a:rPr>
              <a:t> </a:t>
            </a:r>
            <a:r>
              <a:rPr lang="en-US" sz="4000" dirty="0" err="1">
                <a:ea typeface="Calibri" panose="020F0502020204030204" pitchFamily="34" charset="0"/>
              </a:rPr>
              <a:t>nhé</a:t>
            </a:r>
            <a:r>
              <a:rPr lang="en-US" sz="4000" dirty="0">
                <a:ea typeface="Calibri" panose="020F0502020204030204" pitchFamily="34" charset="0"/>
              </a:rPr>
              <a:t>!</a:t>
            </a:r>
            <a:endParaRPr lang="en-US" sz="4000" dirty="0"/>
          </a:p>
        </p:txBody>
      </p:sp>
    </p:spTree>
    <p:extLst>
      <p:ext uri="{BB962C8B-B14F-4D97-AF65-F5344CB8AC3E}">
        <p14:creationId xmlns:p14="http://schemas.microsoft.com/office/powerpoint/2010/main" val="1074267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5"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670560"/>
            <a:ext cx="11267440" cy="5984240"/>
          </a:xfrm>
          <a:prstGeom prst="roundRect">
            <a:avLst>
              <a:gd name="adj" fmla="val 3923"/>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41476" y="1950684"/>
            <a:ext cx="5925024" cy="4524315"/>
          </a:xfrm>
          <a:prstGeom prst="rect">
            <a:avLst/>
          </a:prstGeom>
          <a:noFill/>
        </p:spPr>
        <p:txBody>
          <a:bodyPr wrap="square" rtlCol="0">
            <a:spAutoFit/>
          </a:bodyPr>
          <a:lstStyle/>
          <a:p>
            <a:pPr algn="just"/>
            <a:r>
              <a:rPr lang="en-US" sz="3200" dirty="0" err="1"/>
              <a:t>Sông</a:t>
            </a:r>
            <a:r>
              <a:rPr lang="en-US" sz="3200" dirty="0"/>
              <a:t> </a:t>
            </a:r>
            <a:r>
              <a:rPr lang="en-US" sz="3200" dirty="0" err="1"/>
              <a:t>Mê</a:t>
            </a:r>
            <a:r>
              <a:rPr lang="en-US" sz="3200" dirty="0"/>
              <a:t> </a:t>
            </a:r>
            <a:r>
              <a:rPr lang="en-US" sz="3200" dirty="0" err="1"/>
              <a:t>Công</a:t>
            </a:r>
            <a:r>
              <a:rPr lang="en-US" sz="3200" dirty="0"/>
              <a:t> </a:t>
            </a:r>
            <a:r>
              <a:rPr lang="en-US" sz="3200" dirty="0" err="1"/>
              <a:t>chảy</a:t>
            </a:r>
            <a:r>
              <a:rPr lang="en-US" sz="3200" dirty="0"/>
              <a:t> </a:t>
            </a:r>
            <a:r>
              <a:rPr lang="en-US" sz="3200" dirty="0" err="1"/>
              <a:t>về</a:t>
            </a:r>
            <a:r>
              <a:rPr lang="en-US" sz="3200" dirty="0"/>
              <a:t> </a:t>
            </a:r>
            <a:r>
              <a:rPr lang="en-US" sz="3200" dirty="0" err="1"/>
              <a:t>đồng</a:t>
            </a:r>
            <a:r>
              <a:rPr lang="en-US" sz="3200" dirty="0"/>
              <a:t> </a:t>
            </a:r>
            <a:r>
              <a:rPr lang="en-US" sz="3200" dirty="0" err="1"/>
              <a:t>bằng</a:t>
            </a:r>
            <a:r>
              <a:rPr lang="en-US" sz="3200" dirty="0"/>
              <a:t> </a:t>
            </a:r>
            <a:r>
              <a:rPr lang="en-US" sz="3200" dirty="0" err="1"/>
              <a:t>sông</a:t>
            </a:r>
            <a:r>
              <a:rPr lang="en-US" sz="3200" dirty="0"/>
              <a:t> </a:t>
            </a:r>
            <a:r>
              <a:rPr lang="en-US" sz="3200" dirty="0" err="1"/>
              <a:t>Cửu</a:t>
            </a:r>
            <a:r>
              <a:rPr lang="en-US" sz="3200" dirty="0"/>
              <a:t> Long chia </a:t>
            </a:r>
            <a:r>
              <a:rPr lang="en-US" sz="3200" dirty="0" err="1"/>
              <a:t>thành</a:t>
            </a:r>
            <a:r>
              <a:rPr lang="en-US" sz="3200" dirty="0"/>
              <a:t> chin </a:t>
            </a:r>
            <a:r>
              <a:rPr lang="en-US" sz="3200" dirty="0" err="1"/>
              <a:t>nhánh</a:t>
            </a:r>
            <a:r>
              <a:rPr lang="en-US" sz="3200" dirty="0"/>
              <a:t> </a:t>
            </a:r>
            <a:r>
              <a:rPr lang="en-US" sz="3200" dirty="0" err="1"/>
              <a:t>sông</a:t>
            </a:r>
            <a:r>
              <a:rPr lang="en-US" sz="3200" dirty="0"/>
              <a:t> </a:t>
            </a:r>
            <a:r>
              <a:rPr lang="en-US" sz="3200" dirty="0" err="1"/>
              <a:t>lớn</a:t>
            </a:r>
            <a:r>
              <a:rPr lang="en-US" sz="3200" dirty="0"/>
              <a:t> </a:t>
            </a:r>
            <a:r>
              <a:rPr lang="en-US" sz="3200" dirty="0" err="1"/>
              <a:t>là</a:t>
            </a:r>
            <a:r>
              <a:rPr lang="en-US" sz="3200" dirty="0"/>
              <a:t> </a:t>
            </a:r>
            <a:r>
              <a:rPr lang="en-US" sz="3200" dirty="0" err="1"/>
              <a:t>sông</a:t>
            </a:r>
            <a:r>
              <a:rPr lang="en-US" sz="3200" dirty="0"/>
              <a:t> </a:t>
            </a:r>
            <a:r>
              <a:rPr lang="en-US" sz="3200" dirty="0" err="1"/>
              <a:t>Tiền</a:t>
            </a:r>
            <a:r>
              <a:rPr lang="en-US" sz="3200" dirty="0"/>
              <a:t> </a:t>
            </a:r>
            <a:r>
              <a:rPr lang="en-US" sz="3200" dirty="0" err="1"/>
              <a:t>và</a:t>
            </a:r>
            <a:r>
              <a:rPr lang="en-US" sz="3200" dirty="0"/>
              <a:t> </a:t>
            </a:r>
            <a:r>
              <a:rPr lang="en-US" sz="3200" dirty="0" err="1"/>
              <a:t>sông</a:t>
            </a:r>
            <a:r>
              <a:rPr lang="en-US" sz="3200" dirty="0"/>
              <a:t> </a:t>
            </a:r>
            <a:r>
              <a:rPr lang="en-US" sz="3200" dirty="0" err="1"/>
              <a:t>Hậu</a:t>
            </a:r>
            <a:r>
              <a:rPr lang="en-US" sz="3200" dirty="0"/>
              <a:t>. </a:t>
            </a:r>
            <a:r>
              <a:rPr lang="en-US" sz="3200" dirty="0" err="1"/>
              <a:t>Trước</a:t>
            </a:r>
            <a:r>
              <a:rPr lang="en-US" sz="3200" dirty="0"/>
              <a:t> </a:t>
            </a:r>
            <a:r>
              <a:rPr lang="en-US" sz="3200" dirty="0" err="1"/>
              <a:t>kia</a:t>
            </a:r>
            <a:r>
              <a:rPr lang="en-US" sz="3200" dirty="0"/>
              <a:t>, </a:t>
            </a:r>
            <a:r>
              <a:rPr lang="en-US" sz="3200" dirty="0" err="1"/>
              <a:t>sông</a:t>
            </a:r>
            <a:r>
              <a:rPr lang="en-US" sz="3200" dirty="0"/>
              <a:t> </a:t>
            </a:r>
            <a:r>
              <a:rPr lang="en-US" sz="3200" dirty="0" err="1"/>
              <a:t>đổ</a:t>
            </a:r>
            <a:r>
              <a:rPr lang="en-US" sz="3200" dirty="0"/>
              <a:t> </a:t>
            </a:r>
            <a:r>
              <a:rPr lang="en-US" sz="3200" dirty="0" err="1"/>
              <a:t>ra</a:t>
            </a:r>
            <a:r>
              <a:rPr lang="en-US" sz="3200" dirty="0"/>
              <a:t> </a:t>
            </a:r>
            <a:r>
              <a:rPr lang="en-US" sz="3200" dirty="0" err="1"/>
              <a:t>Biển</a:t>
            </a:r>
            <a:r>
              <a:rPr lang="en-US" sz="3200" dirty="0"/>
              <a:t> </a:t>
            </a:r>
            <a:r>
              <a:rPr lang="en-US" sz="3200" dirty="0" err="1"/>
              <a:t>Đông</a:t>
            </a:r>
            <a:r>
              <a:rPr lang="en-US" sz="3200" dirty="0"/>
              <a:t> qua </a:t>
            </a:r>
            <a:r>
              <a:rPr lang="en-US" sz="3200" dirty="0" err="1"/>
              <a:t>chín</a:t>
            </a:r>
            <a:r>
              <a:rPr lang="en-US" sz="3200" dirty="0"/>
              <a:t> </a:t>
            </a:r>
            <a:r>
              <a:rPr lang="en-US" sz="3200" dirty="0" err="1"/>
              <a:t>cửa</a:t>
            </a:r>
            <a:r>
              <a:rPr lang="en-US" sz="3200" dirty="0"/>
              <a:t> </a:t>
            </a:r>
            <a:r>
              <a:rPr lang="en-US" sz="3200" dirty="0" err="1"/>
              <a:t>nên</a:t>
            </a:r>
            <a:r>
              <a:rPr lang="en-US" sz="3200" dirty="0"/>
              <a:t> </a:t>
            </a:r>
            <a:r>
              <a:rPr lang="en-US" sz="3200" dirty="0" err="1"/>
              <a:t>còn</a:t>
            </a:r>
            <a:r>
              <a:rPr lang="en-US" sz="3200" dirty="0"/>
              <a:t>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sông</a:t>
            </a:r>
            <a:r>
              <a:rPr lang="en-US" sz="3200" dirty="0"/>
              <a:t> </a:t>
            </a:r>
            <a:r>
              <a:rPr lang="en-US" sz="3200" dirty="0" err="1"/>
              <a:t>Cửu</a:t>
            </a:r>
            <a:r>
              <a:rPr lang="en-US" sz="3200" dirty="0"/>
              <a:t> Long (</a:t>
            </a:r>
            <a:r>
              <a:rPr lang="en-US" sz="3200" dirty="0" err="1"/>
              <a:t>chín</a:t>
            </a:r>
            <a:r>
              <a:rPr lang="en-US" sz="3200" dirty="0"/>
              <a:t> con </a:t>
            </a:r>
            <a:r>
              <a:rPr lang="en-US" sz="3200" dirty="0" err="1"/>
              <a:t>rồng</a:t>
            </a:r>
            <a:r>
              <a:rPr lang="en-US" sz="3200" dirty="0"/>
              <a:t>), </a:t>
            </a:r>
            <a:r>
              <a:rPr lang="en-US" sz="3200" dirty="0" err="1"/>
              <a:t>hiện</a:t>
            </a:r>
            <a:r>
              <a:rPr lang="en-US" sz="3200" dirty="0"/>
              <a:t> nay </a:t>
            </a:r>
            <a:r>
              <a:rPr lang="en-US" sz="3200" dirty="0" err="1"/>
              <a:t>một</a:t>
            </a:r>
            <a:r>
              <a:rPr lang="en-US" sz="3200" dirty="0"/>
              <a:t> </a:t>
            </a:r>
            <a:r>
              <a:rPr lang="en-US" sz="3200" dirty="0" err="1"/>
              <a:t>cửa</a:t>
            </a:r>
            <a:r>
              <a:rPr lang="en-US" sz="3200" dirty="0"/>
              <a:t> </a:t>
            </a:r>
            <a:r>
              <a:rPr lang="en-US" sz="3200" dirty="0" err="1"/>
              <a:t>sông</a:t>
            </a:r>
            <a:r>
              <a:rPr lang="en-US" sz="3200" dirty="0"/>
              <a:t> (</a:t>
            </a:r>
            <a:r>
              <a:rPr lang="en-US" sz="3200" dirty="0" err="1"/>
              <a:t>Bát</a:t>
            </a:r>
            <a:r>
              <a:rPr lang="en-US" sz="3200" dirty="0"/>
              <a:t> </a:t>
            </a:r>
            <a:r>
              <a:rPr lang="en-US" sz="3200" dirty="0" err="1"/>
              <a:t>Xắc</a:t>
            </a:r>
            <a:r>
              <a:rPr lang="en-US" sz="3200" dirty="0"/>
              <a:t>) </a:t>
            </a:r>
            <a:r>
              <a:rPr lang="en-US" sz="3200" dirty="0" err="1"/>
              <a:t>đã</a:t>
            </a:r>
            <a:r>
              <a:rPr lang="en-US" sz="3200" dirty="0"/>
              <a:t> </a:t>
            </a:r>
            <a:r>
              <a:rPr lang="en-US" sz="3200" dirty="0" err="1"/>
              <a:t>không</a:t>
            </a:r>
            <a:r>
              <a:rPr lang="en-US" sz="3200" dirty="0"/>
              <a:t> </a:t>
            </a:r>
            <a:r>
              <a:rPr lang="en-US" sz="3200" dirty="0" err="1"/>
              <a:t>còn</a:t>
            </a:r>
            <a:r>
              <a:rPr lang="en-US" sz="3200" dirty="0"/>
              <a:t> do </a:t>
            </a:r>
            <a:r>
              <a:rPr lang="en-US" sz="3200" dirty="0" err="1"/>
              <a:t>phù</a:t>
            </a:r>
            <a:r>
              <a:rPr lang="en-US" sz="3200" dirty="0"/>
              <a:t> </a:t>
            </a:r>
            <a:r>
              <a:rPr lang="en-US" sz="3200" dirty="0" err="1"/>
              <a:t>sa</a:t>
            </a:r>
            <a:r>
              <a:rPr lang="en-US" sz="3200" dirty="0"/>
              <a:t> </a:t>
            </a:r>
            <a:r>
              <a:rPr lang="en-US" sz="3200" dirty="0" err="1"/>
              <a:t>bồi</a:t>
            </a:r>
            <a:r>
              <a:rPr lang="en-US" sz="3200" dirty="0"/>
              <a:t> </a:t>
            </a:r>
            <a:r>
              <a:rPr lang="en-US" sz="3200" dirty="0" err="1"/>
              <a:t>đắp</a:t>
            </a:r>
            <a:r>
              <a:rPr lang="en-US" sz="3200" dirty="0"/>
              <a:t>.</a:t>
            </a:r>
          </a:p>
        </p:txBody>
      </p:sp>
      <p:sp>
        <p:nvSpPr>
          <p:cNvPr id="9" name="TextBox 8"/>
          <p:cNvSpPr txBox="1"/>
          <p:nvPr/>
        </p:nvSpPr>
        <p:spPr>
          <a:xfrm>
            <a:off x="4405129" y="759700"/>
            <a:ext cx="7197591" cy="1077218"/>
          </a:xfrm>
          <a:prstGeom prst="rect">
            <a:avLst/>
          </a:prstGeom>
          <a:noFill/>
        </p:spPr>
        <p:txBody>
          <a:bodyPr wrap="square" rtlCol="0">
            <a:spAutoFit/>
          </a:bodyPr>
          <a:lstStyle/>
          <a:p>
            <a:pPr algn="ctr"/>
            <a:r>
              <a:rPr lang="en-US" sz="3200" b="1" dirty="0" err="1">
                <a:solidFill>
                  <a:srgbClr val="C00000"/>
                </a:solidFill>
              </a:rPr>
              <a:t>Vì</a:t>
            </a:r>
            <a:r>
              <a:rPr lang="en-US" sz="3200" b="1" dirty="0">
                <a:solidFill>
                  <a:srgbClr val="C00000"/>
                </a:solidFill>
              </a:rPr>
              <a:t> </a:t>
            </a:r>
            <a:r>
              <a:rPr lang="en-US" sz="3200" b="1" dirty="0" err="1">
                <a:solidFill>
                  <a:srgbClr val="C00000"/>
                </a:solidFill>
              </a:rPr>
              <a:t>sao</a:t>
            </a:r>
            <a:r>
              <a:rPr lang="en-US" sz="3200" b="1" dirty="0">
                <a:solidFill>
                  <a:srgbClr val="C00000"/>
                </a:solidFill>
              </a:rPr>
              <a:t> </a:t>
            </a:r>
            <a:r>
              <a:rPr lang="en-US" sz="3200" b="1" dirty="0" err="1">
                <a:solidFill>
                  <a:srgbClr val="C00000"/>
                </a:solidFill>
              </a:rPr>
              <a:t>sông</a:t>
            </a:r>
            <a:r>
              <a:rPr lang="en-US" sz="3200" b="1" dirty="0">
                <a:solidFill>
                  <a:srgbClr val="C00000"/>
                </a:solidFill>
              </a:rPr>
              <a:t> </a:t>
            </a:r>
            <a:r>
              <a:rPr lang="en-US" sz="3200" b="1" dirty="0" err="1">
                <a:solidFill>
                  <a:srgbClr val="C00000"/>
                </a:solidFill>
              </a:rPr>
              <a:t>Cửu</a:t>
            </a:r>
            <a:r>
              <a:rPr lang="en-US" sz="3200" b="1" dirty="0">
                <a:solidFill>
                  <a:srgbClr val="C00000"/>
                </a:solidFill>
              </a:rPr>
              <a:t> Long </a:t>
            </a:r>
            <a:r>
              <a:rPr lang="en-US" sz="3200" b="1" dirty="0" err="1">
                <a:solidFill>
                  <a:srgbClr val="C00000"/>
                </a:solidFill>
              </a:rPr>
              <a:t>có</a:t>
            </a:r>
            <a:r>
              <a:rPr lang="en-US" sz="3200" b="1" dirty="0">
                <a:solidFill>
                  <a:srgbClr val="C00000"/>
                </a:solidFill>
              </a:rPr>
              <a:t> </a:t>
            </a:r>
            <a:r>
              <a:rPr lang="en-US" sz="3200" b="1" dirty="0" err="1">
                <a:solidFill>
                  <a:srgbClr val="C00000"/>
                </a:solidFill>
              </a:rPr>
              <a:t>tên</a:t>
            </a:r>
            <a:r>
              <a:rPr lang="en-US" sz="3200" b="1" dirty="0">
                <a:solidFill>
                  <a:srgbClr val="C00000"/>
                </a:solidFill>
              </a:rPr>
              <a:t> </a:t>
            </a:r>
            <a:r>
              <a:rPr lang="en-US" sz="3200" b="1" dirty="0" err="1">
                <a:solidFill>
                  <a:srgbClr val="C00000"/>
                </a:solidFill>
              </a:rPr>
              <a:t>gọi</a:t>
            </a:r>
            <a:r>
              <a:rPr lang="en-US" sz="3200" b="1" dirty="0">
                <a:solidFill>
                  <a:srgbClr val="C00000"/>
                </a:solidFill>
              </a:rPr>
              <a:t> </a:t>
            </a:r>
            <a:r>
              <a:rPr lang="en-US" sz="3200" b="1" dirty="0" err="1">
                <a:solidFill>
                  <a:srgbClr val="C00000"/>
                </a:solidFill>
              </a:rPr>
              <a:t>như</a:t>
            </a:r>
            <a:r>
              <a:rPr lang="en-US" sz="3200" b="1" dirty="0">
                <a:solidFill>
                  <a:srgbClr val="C00000"/>
                </a:solidFill>
              </a:rPr>
              <a:t> </a:t>
            </a:r>
            <a:r>
              <a:rPr lang="en-US" sz="3200" b="1" dirty="0" err="1">
                <a:solidFill>
                  <a:srgbClr val="C00000"/>
                </a:solidFill>
              </a:rPr>
              <a:t>vậy</a:t>
            </a:r>
            <a:r>
              <a:rPr lang="en-US" sz="3200" b="1" dirty="0">
                <a:solidFill>
                  <a:srgbClr val="C00000"/>
                </a:solidFill>
              </a:rPr>
              <a:t>? </a:t>
            </a:r>
          </a:p>
          <a:p>
            <a:pPr algn="ctr"/>
            <a:r>
              <a:rPr lang="en-US" sz="3200" b="1" dirty="0" err="1">
                <a:solidFill>
                  <a:srgbClr val="C00000"/>
                </a:solidFill>
              </a:rPr>
              <a:t>Hãy</a:t>
            </a:r>
            <a:r>
              <a:rPr lang="en-US" sz="3200" b="1" dirty="0">
                <a:solidFill>
                  <a:srgbClr val="C00000"/>
                </a:solidFill>
              </a:rPr>
              <a:t> chia </a:t>
            </a:r>
            <a:r>
              <a:rPr lang="en-US" sz="3200" b="1" dirty="0" err="1">
                <a:solidFill>
                  <a:srgbClr val="C00000"/>
                </a:solidFill>
              </a:rPr>
              <a:t>sẻ</a:t>
            </a:r>
            <a:r>
              <a:rPr lang="en-US" sz="3200" b="1" dirty="0">
                <a:solidFill>
                  <a:srgbClr val="C00000"/>
                </a:solidFill>
              </a:rPr>
              <a:t> </a:t>
            </a:r>
            <a:r>
              <a:rPr lang="en-US" sz="3200" b="1" dirty="0" err="1">
                <a:solidFill>
                  <a:srgbClr val="C00000"/>
                </a:solidFill>
              </a:rPr>
              <a:t>những</a:t>
            </a:r>
            <a:r>
              <a:rPr lang="en-US" sz="3200" b="1" dirty="0">
                <a:solidFill>
                  <a:srgbClr val="C00000"/>
                </a:solidFill>
              </a:rPr>
              <a:t> </a:t>
            </a:r>
            <a:r>
              <a:rPr lang="en-US" sz="3200" b="1" dirty="0" err="1">
                <a:solidFill>
                  <a:srgbClr val="C00000"/>
                </a:solidFill>
              </a:rPr>
              <a:t>điều</a:t>
            </a:r>
            <a:r>
              <a:rPr lang="en-US" sz="3200" b="1" dirty="0">
                <a:solidFill>
                  <a:srgbClr val="C00000"/>
                </a:solidFill>
              </a:rPr>
              <a:t> </a:t>
            </a:r>
            <a:r>
              <a:rPr lang="en-US" sz="3200" b="1" dirty="0" err="1">
                <a:solidFill>
                  <a:srgbClr val="C00000"/>
                </a:solidFill>
              </a:rPr>
              <a:t>em</a:t>
            </a:r>
            <a:r>
              <a:rPr lang="en-US" sz="3200" b="1" dirty="0">
                <a:solidFill>
                  <a:srgbClr val="C00000"/>
                </a:solidFill>
              </a:rPr>
              <a:t> </a:t>
            </a:r>
            <a:r>
              <a:rPr lang="en-US" sz="3200" b="1" dirty="0" err="1">
                <a:solidFill>
                  <a:srgbClr val="C00000"/>
                </a:solidFill>
              </a:rPr>
              <a:t>biết</a:t>
            </a:r>
            <a:r>
              <a:rPr lang="en-US" sz="3200" b="1" dirty="0">
                <a:solidFill>
                  <a:srgbClr val="C00000"/>
                </a:solidFill>
              </a:rPr>
              <a:t>.</a:t>
            </a:r>
          </a:p>
        </p:txBody>
      </p:sp>
      <p:pic>
        <p:nvPicPr>
          <p:cNvPr id="7173" name="Picture 5" descr="Phát triển đô thị vùng Đồng bằng Sông Cửu Long: Cần kiến tạo đặc biệt để  thích ứng nước biển dâng - Nhịp sống kinh tế Việt Nam &amp; Thế giới"/>
          <p:cNvPicPr>
            <a:picLocks noChangeAspect="1" noChangeArrowheads="1"/>
          </p:cNvPicPr>
          <p:nvPr/>
        </p:nvPicPr>
        <p:blipFill rotWithShape="1">
          <a:blip r:embed="rId3">
            <a:extLst>
              <a:ext uri="{28A0092B-C50C-407E-A947-70E740481C1C}">
                <a14:useLocalDpi xmlns:a14="http://schemas.microsoft.com/office/drawing/2010/main" val="0"/>
              </a:ext>
            </a:extLst>
          </a:blip>
          <a:srcRect t="21722"/>
          <a:stretch/>
        </p:blipFill>
        <p:spPr bwMode="auto">
          <a:xfrm>
            <a:off x="1830060" y="2291676"/>
            <a:ext cx="3611416" cy="3154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061961" y="265050"/>
            <a:ext cx="3273836" cy="1457070"/>
          </a:xfrm>
          <a:prstGeom prst="rect">
            <a:avLst/>
          </a:prstGeom>
        </p:spPr>
      </p:pic>
    </p:spTree>
    <p:extLst>
      <p:ext uri="{BB962C8B-B14F-4D97-AF65-F5344CB8AC3E}">
        <p14:creationId xmlns:p14="http://schemas.microsoft.com/office/powerpoint/2010/main" val="943341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ppt_x"/>
                                          </p:val>
                                        </p:tav>
                                        <p:tav tm="100000">
                                          <p:val>
                                            <p:strVal val="#ppt_x"/>
                                          </p:val>
                                        </p:tav>
                                      </p:tavLst>
                                    </p:anim>
                                    <p:anim calcmode="lin" valueType="num">
                                      <p:cBhvr additive="base">
                                        <p:cTn id="20"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584</Words>
  <Application>Microsoft Office PowerPoint</Application>
  <PresentationFormat>Màn hình rộng</PresentationFormat>
  <Paragraphs>43</Paragraphs>
  <Slides>17</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17</vt:i4>
      </vt:variant>
    </vt:vector>
  </HeadingPairs>
  <TitlesOfParts>
    <vt:vector size="22" baseType="lpstr">
      <vt:lpstr>arial</vt:lpstr>
      <vt:lpstr>arial</vt:lpstr>
      <vt:lpstr>Calibri</vt:lpstr>
      <vt:lpstr>Calibri Light</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Windows 10</cp:lastModifiedBy>
  <cp:revision>18</cp:revision>
  <dcterms:created xsi:type="dcterms:W3CDTF">2024-03-17T12:47:18Z</dcterms:created>
  <dcterms:modified xsi:type="dcterms:W3CDTF">2024-03-31T11:40:21Z</dcterms:modified>
</cp:coreProperties>
</file>