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70" r:id="rId4"/>
    <p:sldId id="278" r:id="rId5"/>
  </p:sldIdLst>
  <p:sldSz cx="18288000" cy="10287000"/>
  <p:notesSz cx="6858000" cy="9144000"/>
  <p:embeddedFontLst>
    <p:embeddedFont>
      <p:font typeface="#9Slide05 Aphrodite Pro" panose="020B0604020202020204" charset="0"/>
      <p:regular r:id="rId6"/>
    </p:embeddedFont>
    <p:embeddedFont>
      <p:font typeface="#9Slide07 HoneyCream" panose="020B0604020202020204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Nunito ExtraLight" pitchFamily="2" charset="0"/>
      <p:regular r:id="rId12"/>
      <p:italic r:id="rId13"/>
    </p:embeddedFont>
    <p:embeddedFont>
      <p:font typeface="Open Sans Light Bold" panose="020B0604020202020204" charset="0"/>
      <p:regular r:id="rId14"/>
    </p:embeddedFont>
    <p:embeddedFont>
      <p:font typeface="Paytone One" panose="020B0604020202020204" charset="0"/>
      <p:regular r:id="rId15"/>
    </p:embeddedFont>
    <p:embeddedFont>
      <p:font typeface="SVN-Newton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10576286"/>
            <a:ext cx="2432012" cy="2669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12319176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128044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92583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15087600" y="571500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alpha val="45000"/>
                  </a:scheme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alpha val="45000"/>
                </a:scheme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907" r="-17315" b="-1888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472568"/>
            <a:ext cx="18288000" cy="9321800"/>
          </a:xfrm>
          <a:custGeom>
            <a:avLst/>
            <a:gdLst/>
            <a:ahLst/>
            <a:cxnLst/>
            <a:rect l="l" t="t" r="r" b="b"/>
            <a:pathLst>
              <a:path w="18288000" h="9321800">
                <a:moveTo>
                  <a:pt x="0" y="0"/>
                </a:moveTo>
                <a:lnTo>
                  <a:pt x="18288000" y="0"/>
                </a:lnTo>
                <a:lnTo>
                  <a:pt x="18288000" y="9321800"/>
                </a:lnTo>
                <a:lnTo>
                  <a:pt x="0" y="9321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57839" y="414491"/>
            <a:ext cx="8924472" cy="6546232"/>
            <a:chOff x="0" y="0"/>
            <a:chExt cx="4198620" cy="3079750"/>
          </a:xfrm>
        </p:grpSpPr>
        <p:sp>
          <p:nvSpPr>
            <p:cNvPr id="7" name="Freeform 7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4"/>
              <a:stretch>
                <a:fillRect l="-13412" r="-1341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0" y="5160352"/>
            <a:ext cx="5037996" cy="2292619"/>
          </a:xfrm>
          <a:custGeom>
            <a:avLst/>
            <a:gdLst/>
            <a:ahLst/>
            <a:cxnLst/>
            <a:rect l="l" t="t" r="r" b="b"/>
            <a:pathLst>
              <a:path w="5037996" h="2292619">
                <a:moveTo>
                  <a:pt x="0" y="0"/>
                </a:moveTo>
                <a:lnTo>
                  <a:pt x="5037996" y="0"/>
                </a:lnTo>
                <a:lnTo>
                  <a:pt x="5037996" y="2292619"/>
                </a:lnTo>
                <a:lnTo>
                  <a:pt x="0" y="2292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551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2400" y="9154822"/>
            <a:ext cx="1242592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sz="6600" spc="930" dirty="0">
                <a:solidFill>
                  <a:srgbClr val="EBBD88"/>
                </a:solidFill>
                <a:latin typeface="Open Sans Light Bold"/>
              </a:rPr>
              <a:t>ĐỒNG BÀO TÂY NGUYÊN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81200" y="7051354"/>
            <a:ext cx="16116300" cy="1894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400" spc="443" dirty="0">
                <a:solidFill>
                  <a:srgbClr val="D6D7DA"/>
                </a:solidFill>
                <a:latin typeface="Nunito ExtraLight" panose="00000300000000000000" pitchFamily="2" charset="0"/>
              </a:rPr>
              <a:t>MỘT SỐ NÉT VĂN HÓA VÀ </a:t>
            </a:r>
            <a:r>
              <a:rPr lang="vi-VN" sz="5400" spc="443" dirty="0">
                <a:solidFill>
                  <a:srgbClr val="D6D7DA"/>
                </a:solidFill>
                <a:latin typeface="Nunito ExtraLight" panose="00000300000000000000" pitchFamily="2" charset="0"/>
              </a:rPr>
              <a:t>TRUYỀN THỐNG YÊU NƯỚC, CÁCH MẠNG </a:t>
            </a:r>
            <a:r>
              <a:rPr lang="en-US" sz="5400" spc="443" dirty="0">
                <a:solidFill>
                  <a:srgbClr val="D6D7DA"/>
                </a:solidFill>
                <a:latin typeface="Nunito ExtraLight" panose="00000300000000000000" pitchFamily="2" charset="0"/>
              </a:rPr>
              <a:t>CỦA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44" b="-924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933270" y="2705324"/>
            <a:ext cx="9524999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7823" dirty="0">
                <a:solidFill>
                  <a:srgbClr val="FEF3EA"/>
                </a:solidFill>
                <a:latin typeface="Paytone One"/>
              </a:rPr>
              <a:t>NHÀ </a:t>
            </a:r>
            <a:r>
              <a:rPr lang="vi-VN" sz="7823" dirty="0">
                <a:solidFill>
                  <a:srgbClr val="FEF3EA"/>
                </a:solidFill>
                <a:latin typeface="Paytone One"/>
              </a:rPr>
              <a:t>Ở VÀ </a:t>
            </a:r>
          </a:p>
          <a:p>
            <a:pPr algn="ctr">
              <a:lnSpc>
                <a:spcPts val="10170"/>
              </a:lnSpc>
            </a:pPr>
            <a:r>
              <a:rPr lang="vi-VN" sz="7823" dirty="0">
                <a:solidFill>
                  <a:srgbClr val="FEF3EA"/>
                </a:solidFill>
                <a:latin typeface="Paytone One"/>
              </a:rPr>
              <a:t>NHÀ SINH </a:t>
            </a:r>
            <a:r>
              <a:rPr lang="vi-VN" sz="7823">
                <a:solidFill>
                  <a:srgbClr val="FEF3EA"/>
                </a:solidFill>
                <a:latin typeface="Paytone One"/>
              </a:rPr>
              <a:t>HOẠT ỘNG </a:t>
            </a:r>
            <a:r>
              <a:rPr lang="vi-VN" sz="7823" dirty="0">
                <a:solidFill>
                  <a:srgbClr val="FEF3EA"/>
                </a:solidFill>
                <a:latin typeface="Paytone One"/>
              </a:rPr>
              <a:t>ĐỒNG</a:t>
            </a:r>
            <a:endParaRPr lang="en-US" sz="7823" dirty="0">
              <a:solidFill>
                <a:srgbClr val="FEF3EA"/>
              </a:solidFill>
              <a:latin typeface="Paytone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67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trang phục truyền thống của người êđê | Trang phụ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5300"/>
            <a:ext cx="12276145" cy="9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13563600" y="3695700"/>
            <a:ext cx="3848791" cy="1225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vi-VN" sz="7823" dirty="0">
                <a:solidFill>
                  <a:srgbClr val="FEF3EA"/>
                </a:solidFill>
                <a:latin typeface="Paytone One"/>
              </a:rPr>
              <a:t>Ê- ĐÊ</a:t>
            </a:r>
            <a:endParaRPr lang="en-US" sz="7823" dirty="0">
              <a:solidFill>
                <a:srgbClr val="FEF3EA"/>
              </a:solidFill>
              <a:latin typeface="Paytone One"/>
            </a:endParaRPr>
          </a:p>
        </p:txBody>
      </p:sp>
      <p:pic>
        <p:nvPicPr>
          <p:cNvPr id="3076" name="Picture 4" descr="Đám cưới người Gia R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" y="463062"/>
            <a:ext cx="12267844" cy="9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ang Phục Truyền Thống Của đồng Bào Xơ Đă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8" y="312057"/>
            <a:ext cx="12274090" cy="921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"/>
          <p:cNvSpPr txBox="1"/>
          <p:nvPr/>
        </p:nvSpPr>
        <p:spPr>
          <a:xfrm>
            <a:off x="13127771" y="5521114"/>
            <a:ext cx="51816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vi-VN" sz="7823" dirty="0">
                <a:solidFill>
                  <a:srgbClr val="FEF3EA"/>
                </a:solidFill>
                <a:latin typeface="Paytone One"/>
              </a:rPr>
              <a:t>XƠ-ĐĂNG</a:t>
            </a:r>
            <a:endParaRPr lang="en-US" sz="7823" dirty="0">
              <a:solidFill>
                <a:srgbClr val="FEF3EA"/>
              </a:solidFill>
              <a:latin typeface="Paytone One"/>
            </a:endParaRPr>
          </a:p>
        </p:txBody>
      </p:sp>
      <p:pic>
        <p:nvPicPr>
          <p:cNvPr id="3080" name="Picture 8" descr="Những họa tiết độc đáo được trang trí trên trang phục của người Ba Na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2" y="528159"/>
            <a:ext cx="12381636" cy="92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ễ hội đua Voi ở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16"/>
            <a:ext cx="10134601" cy="1030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6741253" y="1912461"/>
            <a:ext cx="10518047" cy="6462078"/>
            <a:chOff x="0" y="0"/>
            <a:chExt cx="14024063" cy="8616104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4024063" cy="8616104"/>
            </a:xfrm>
            <a:prstGeom prst="rect">
              <a:avLst/>
            </a:prstGeom>
            <a:solidFill>
              <a:srgbClr val="806753"/>
            </a:solidFill>
          </p:spPr>
        </p:sp>
        <p:sp>
          <p:nvSpPr>
            <p:cNvPr id="5" name="AutoShape 5"/>
            <p:cNvSpPr/>
            <p:nvPr/>
          </p:nvSpPr>
          <p:spPr>
            <a:xfrm>
              <a:off x="1469703" y="2071581"/>
              <a:ext cx="11183187" cy="124491"/>
            </a:xfrm>
            <a:prstGeom prst="rect">
              <a:avLst/>
            </a:prstGeom>
            <a:solidFill>
              <a:srgbClr val="FEF3E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328148" y="2649965"/>
              <a:ext cx="13462000" cy="5613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vi-VN" sz="4000" spc="83" dirty="0">
                  <a:solidFill>
                    <a:srgbClr val="FEF3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 tổ chức hai năm một lần vào tháng Ba âm lịch tại Buôn Đôn, Đ</a:t>
              </a:r>
              <a:r>
                <a:rPr lang="en-US" sz="4000" spc="83" dirty="0">
                  <a:solidFill>
                    <a:srgbClr val="FEF3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ắ</a:t>
              </a:r>
              <a:r>
                <a:rPr lang="vi-VN" sz="4000" spc="83" dirty="0">
                  <a:solidFill>
                    <a:srgbClr val="FEF3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 L</a:t>
              </a:r>
              <a:r>
                <a:rPr lang="en-US" sz="4000" spc="83" dirty="0">
                  <a:solidFill>
                    <a:srgbClr val="FEF3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ắ</a:t>
              </a:r>
              <a:r>
                <a:rPr lang="vi-VN" sz="4000" spc="83" dirty="0">
                  <a:solidFill>
                    <a:srgbClr val="FEF3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k. Đây là một trong những lễ hội cổ truyền độc đáo của đồng bào các dân tộc ở Tây Nguyên nhằm tôn vinh tinh thần thượng võ và tài nghệ thuần dưỡng voi.</a:t>
              </a:r>
              <a:endParaRPr lang="en-US" sz="4000" spc="83" dirty="0">
                <a:solidFill>
                  <a:srgbClr val="FEF3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69703" y="474160"/>
              <a:ext cx="11178892" cy="1249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45"/>
                </a:lnSpc>
              </a:pPr>
              <a:r>
                <a:rPr lang="vi-VN" sz="5675" spc="113" dirty="0">
                  <a:solidFill>
                    <a:srgbClr val="FEF3EA"/>
                  </a:solidFill>
                  <a:latin typeface="Paytone One"/>
                </a:rPr>
                <a:t>LỄ HỘI ĐUA VOI</a:t>
              </a:r>
              <a:endParaRPr lang="en-US" sz="5675" spc="113" dirty="0">
                <a:solidFill>
                  <a:srgbClr val="FEF3EA"/>
                </a:solidFill>
                <a:latin typeface="Paytone On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90</Words>
  <Application>Microsoft Office PowerPoint</Application>
  <PresentationFormat>Tùy chỉnh</PresentationFormat>
  <Paragraphs>8</Paragraphs>
  <Slides>4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</vt:i4>
      </vt:variant>
    </vt:vector>
  </HeadingPairs>
  <TitlesOfParts>
    <vt:vector size="14" baseType="lpstr">
      <vt:lpstr>Paytone One</vt:lpstr>
      <vt:lpstr>#9Slide05 Aphrodite Pro</vt:lpstr>
      <vt:lpstr>Arial</vt:lpstr>
      <vt:lpstr>Calibri</vt:lpstr>
      <vt:lpstr>#9Slide07 HoneyCream</vt:lpstr>
      <vt:lpstr>Nunito ExtraLight</vt:lpstr>
      <vt:lpstr>SVN-Newton</vt:lpstr>
      <vt:lpstr>Open Sans Light Bold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T26_LSDL_NETVANHOATAYNGUYENTIET1_MNT_KNTT.pptx</dc:title>
  <dc:creator>MANG NON</dc:creator>
  <cp:lastModifiedBy>Windows 10</cp:lastModifiedBy>
  <cp:revision>34</cp:revision>
  <dcterms:created xsi:type="dcterms:W3CDTF">2006-08-16T00:00:00Z</dcterms:created>
  <dcterms:modified xsi:type="dcterms:W3CDTF">2024-04-19T07:43:28Z</dcterms:modified>
  <dc:identifier>DAF9gNw6Zcg</dc:identifier>
</cp:coreProperties>
</file>