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8" r:id="rId3"/>
    <p:sldId id="259" r:id="rId4"/>
    <p:sldId id="380" r:id="rId5"/>
    <p:sldId id="354" r:id="rId6"/>
    <p:sldId id="382" r:id="rId7"/>
    <p:sldId id="383" r:id="rId8"/>
    <p:sldId id="374" r:id="rId9"/>
    <p:sldId id="370" r:id="rId10"/>
    <p:sldId id="371" r:id="rId11"/>
    <p:sldId id="372" r:id="rId12"/>
    <p:sldId id="384" r:id="rId13"/>
    <p:sldId id="385" r:id="rId14"/>
    <p:sldId id="386" r:id="rId15"/>
    <p:sldId id="369" r:id="rId16"/>
    <p:sldId id="388" r:id="rId17"/>
    <p:sldId id="387" r:id="rId18"/>
    <p:sldId id="389" r:id="rId19"/>
    <p:sldId id="381" r:id="rId20"/>
    <p:sldId id="390" r:id="rId21"/>
    <p:sldId id="391" r:id="rId22"/>
    <p:sldId id="392" r:id="rId23"/>
    <p:sldId id="393" r:id="rId24"/>
    <p:sldId id="355" r:id="rId25"/>
    <p:sldId id="394" r:id="rId26"/>
  </p:sldIdLst>
  <p:sldSz cx="18288000" cy="10287000"/>
  <p:notesSz cx="6858000" cy="9144000"/>
  <p:embeddedFontLst>
    <p:embeddedFont>
      <p:font typeface="#9Slide07 HoneyCream" charset="0"/>
      <p:regular r:id="rId28"/>
    </p:embeddedFont>
    <p:embeddedFont>
      <p:font typeface="#9Slide03 Bebas Neue Bold" charset="0"/>
      <p:bold r:id="rId29"/>
    </p:embeddedFont>
    <p:embeddedFont>
      <p:font typeface="Calibri" pitchFamily="34" charset="0"/>
      <p:regular r:id="rId30"/>
      <p:bold r:id="rId31"/>
      <p:italic r:id="rId32"/>
      <p:boldItalic r:id="rId33"/>
    </p:embeddedFont>
    <p:embeddedFont>
      <p:font typeface="Cambria"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94689" autoAdjust="0"/>
  </p:normalViewPr>
  <p:slideViewPr>
    <p:cSldViewPr>
      <p:cViewPr varScale="1">
        <p:scale>
          <a:sx n="42" d="100"/>
          <a:sy n="42" d="100"/>
        </p:scale>
        <p:origin x="-66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x-none" smtClean="0"/>
              <a:t>09/03/2024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x-none" smtClean="0"/>
              <a:t>‹#›</a:t>
            </a:fld>
            <a:endParaRPr lang="x-none"/>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5</a:t>
            </a:fld>
            <a:endParaRPr lang="x-none"/>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6</a:t>
            </a:fld>
            <a:endParaRPr lang="x-none"/>
          </a:p>
        </p:txBody>
      </p:sp>
    </p:spTree>
    <p:extLst>
      <p:ext uri="{BB962C8B-B14F-4D97-AF65-F5344CB8AC3E}">
        <p14:creationId xmlns:p14="http://schemas.microsoft.com/office/powerpoint/2010/main" val="17986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14</a:t>
            </a:fld>
            <a:endParaRPr lang="x-none"/>
          </a:p>
        </p:txBody>
      </p:sp>
    </p:spTree>
    <p:extLst>
      <p:ext uri="{BB962C8B-B14F-4D97-AF65-F5344CB8AC3E}">
        <p14:creationId xmlns:p14="http://schemas.microsoft.com/office/powerpoint/2010/main" val="79156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17</a:t>
            </a:fld>
            <a:endParaRPr lang="x-none"/>
          </a:p>
        </p:txBody>
      </p:sp>
    </p:spTree>
    <p:extLst>
      <p:ext uri="{BB962C8B-B14F-4D97-AF65-F5344CB8AC3E}">
        <p14:creationId xmlns:p14="http://schemas.microsoft.com/office/powerpoint/2010/main" val="347606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18</a:t>
            </a:fld>
            <a:endParaRPr lang="x-none"/>
          </a:p>
        </p:txBody>
      </p:sp>
    </p:spTree>
    <p:extLst>
      <p:ext uri="{BB962C8B-B14F-4D97-AF65-F5344CB8AC3E}">
        <p14:creationId xmlns:p14="http://schemas.microsoft.com/office/powerpoint/2010/main" val="178235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20</a:t>
            </a:fld>
            <a:endParaRPr lang="x-none"/>
          </a:p>
        </p:txBody>
      </p:sp>
    </p:spTree>
    <p:extLst>
      <p:ext uri="{BB962C8B-B14F-4D97-AF65-F5344CB8AC3E}">
        <p14:creationId xmlns:p14="http://schemas.microsoft.com/office/powerpoint/2010/main" val="5775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21</a:t>
            </a:fld>
            <a:endParaRPr lang="x-none"/>
          </a:p>
        </p:txBody>
      </p:sp>
    </p:spTree>
    <p:extLst>
      <p:ext uri="{BB962C8B-B14F-4D97-AF65-F5344CB8AC3E}">
        <p14:creationId xmlns:p14="http://schemas.microsoft.com/office/powerpoint/2010/main" val="277632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22</a:t>
            </a:fld>
            <a:endParaRPr lang="x-none"/>
          </a:p>
        </p:txBody>
      </p:sp>
    </p:spTree>
    <p:extLst>
      <p:ext uri="{BB962C8B-B14F-4D97-AF65-F5344CB8AC3E}">
        <p14:creationId xmlns:p14="http://schemas.microsoft.com/office/powerpoint/2010/main" val="294092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19.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29.emf"/></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emf"/><Relationship Id="rId5" Type="http://schemas.microsoft.com/office/2007/relationships/hdphoto" Target="../media/hdphoto3.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emf"/><Relationship Id="rId5" Type="http://schemas.microsoft.com/office/2007/relationships/hdphoto" Target="../media/hdphoto4.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xmlns=""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xmlns=""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Freeform 3">
            <a:extLst>
              <a:ext uri="{FF2B5EF4-FFF2-40B4-BE49-F238E27FC236}">
                <a16:creationId xmlns:a16="http://schemas.microsoft.com/office/drawing/2014/main" xmlns=""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xmlns=""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xmlns="" id="{0A639FFE-05B8-DA49-8D16-018A6F3D0E32}"/>
              </a:ext>
            </a:extLst>
          </p:cNvPr>
          <p:cNvPicPr>
            <a:picLocks noChangeAspect="1"/>
          </p:cNvPicPr>
          <p:nvPr/>
        </p:nvPicPr>
        <p:blipFill>
          <a:blip r:embed="rId6"/>
          <a:stretch>
            <a:fillRect/>
          </a:stretch>
        </p:blipFill>
        <p:spPr>
          <a:xfrm>
            <a:off x="838200" y="4000500"/>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C1A2AC3B-5768-BE46-8ED6-1B11F83FF656}"/>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360389" y="2039958"/>
              <a:ext cx="9417712" cy="3077765"/>
            </a:xfrm>
            <a:prstGeom prst="rect">
              <a:avLst/>
            </a:prstGeom>
            <a:noFill/>
          </p:spPr>
          <p:txBody>
            <a:bodyPr wrap="square" rtlCol="0">
              <a:spAutoFit/>
            </a:bodyPr>
            <a:lstStyle/>
            <a:p>
              <a:pPr algn="just"/>
              <a:r>
                <a:rPr lang="vi-VN" sz="42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xmlns="" id="{F783EF1B-6D6E-E140-94C5-CE412E9400DC}"/>
              </a:ext>
            </a:extLst>
          </p:cNvPr>
          <p:cNvGrpSpPr/>
          <p:nvPr/>
        </p:nvGrpSpPr>
        <p:grpSpPr>
          <a:xfrm>
            <a:off x="1292833" y="1943100"/>
            <a:ext cx="10508784" cy="1254264"/>
            <a:chOff x="4867835" y="2700023"/>
            <a:chExt cx="6218759" cy="1973321"/>
          </a:xfrm>
        </p:grpSpPr>
        <p:sp>
          <p:nvSpPr>
            <p:cNvPr id="4" name="Rectangle 3">
              <a:extLst>
                <a:ext uri="{FF2B5EF4-FFF2-40B4-BE49-F238E27FC236}">
                  <a16:creationId xmlns:a16="http://schemas.microsoft.com/office/drawing/2014/main" xmlns=""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b) Hội quán của người Hoa</a:t>
              </a:r>
              <a:endParaRPr lang="x-none" sz="9000" dirty="0">
                <a:latin typeface="Cambria" panose="02040503050406030204" pitchFamily="18" charset="0"/>
              </a:endParaRPr>
            </a:p>
          </p:txBody>
        </p:sp>
      </p:grpSp>
      <p:pic>
        <p:nvPicPr>
          <p:cNvPr id="8" name="Picture 7">
            <a:extLst>
              <a:ext uri="{FF2B5EF4-FFF2-40B4-BE49-F238E27FC236}">
                <a16:creationId xmlns:a16="http://schemas.microsoft.com/office/drawing/2014/main" xmlns=""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pic>
        <p:nvPicPr>
          <p:cNvPr id="13" name="Picture 12">
            <a:extLst>
              <a:ext uri="{FF2B5EF4-FFF2-40B4-BE49-F238E27FC236}">
                <a16:creationId xmlns:a16="http://schemas.microsoft.com/office/drawing/2014/main" xmlns=""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636" y="1910576"/>
            <a:ext cx="5384800" cy="4334764"/>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360390" y="2078884"/>
              <a:ext cx="8738196" cy="3077765"/>
            </a:xfrm>
            <a:prstGeom prst="rect">
              <a:avLst/>
            </a:prstGeom>
            <a:noFill/>
          </p:spPr>
          <p:txBody>
            <a:bodyPr wrap="square" rtlCol="0">
              <a:spAutoFit/>
            </a:bodyPr>
            <a:lstStyle/>
            <a:p>
              <a:pPr algn="just"/>
              <a:r>
                <a:rPr lang="vi-VN" sz="42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xmlns="" id="{F783EF1B-6D6E-E140-94C5-CE412E9400DC}"/>
              </a:ext>
            </a:extLst>
          </p:cNvPr>
          <p:cNvGrpSpPr/>
          <p:nvPr/>
        </p:nvGrpSpPr>
        <p:grpSpPr>
          <a:xfrm>
            <a:off x="1292833" y="1943100"/>
            <a:ext cx="9534437" cy="1254264"/>
            <a:chOff x="4867835" y="2700023"/>
            <a:chExt cx="6218759" cy="1973321"/>
          </a:xfrm>
        </p:grpSpPr>
        <p:sp>
          <p:nvSpPr>
            <p:cNvPr id="4" name="Rectangle 3">
              <a:extLst>
                <a:ext uri="{FF2B5EF4-FFF2-40B4-BE49-F238E27FC236}">
                  <a16:creationId xmlns:a16="http://schemas.microsoft.com/office/drawing/2014/main" xmlns=""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c) Chùa Cầu</a:t>
              </a:r>
              <a:endParaRPr lang="x-none" sz="9000" dirty="0">
                <a:latin typeface="Cambria" panose="02040503050406030204" pitchFamily="18" charset="0"/>
              </a:endParaRPr>
            </a:p>
          </p:txBody>
        </p:sp>
      </p:grpSp>
      <p:pic>
        <p:nvPicPr>
          <p:cNvPr id="8" name="Picture 7">
            <a:extLst>
              <a:ext uri="{FF2B5EF4-FFF2-40B4-BE49-F238E27FC236}">
                <a16:creationId xmlns:a16="http://schemas.microsoft.com/office/drawing/2014/main" xmlns=""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417" y="4963026"/>
            <a:ext cx="4594530" cy="4594530"/>
          </a:xfrm>
          <a:prstGeom prst="rect">
            <a:avLst/>
          </a:prstGeom>
        </p:spPr>
      </p:pic>
      <p:pic>
        <p:nvPicPr>
          <p:cNvPr id="14" name="Picture 13">
            <a:extLst>
              <a:ext uri="{FF2B5EF4-FFF2-40B4-BE49-F238E27FC236}">
                <a16:creationId xmlns:a16="http://schemas.microsoft.com/office/drawing/2014/main" xmlns=""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390" y="1518043"/>
            <a:ext cx="4594530" cy="3951296"/>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xmlns=""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8" y="1302063"/>
            <a:ext cx="12265609" cy="8233290"/>
          </a:xfrm>
          <a:prstGeom prst="rect">
            <a:avLst/>
          </a:prstGeom>
        </p:spPr>
      </p:pic>
      <p:pic>
        <p:nvPicPr>
          <p:cNvPr id="13" name="Picture 12">
            <a:extLst>
              <a:ext uri="{FF2B5EF4-FFF2-40B4-BE49-F238E27FC236}">
                <a16:creationId xmlns:a16="http://schemas.microsoft.com/office/drawing/2014/main" xmlns=""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2600" y="4317968"/>
            <a:ext cx="6096000" cy="6096000"/>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xmlns=""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xmlns=""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866621" y="1261559"/>
              <a:ext cx="9420379" cy="4472807"/>
            </a:xfrm>
            <a:prstGeom prst="rect">
              <a:avLst/>
            </a:prstGeom>
          </p:spPr>
          <p:txBody>
            <a:bodyPr wrap="square" lIns="0" tIns="0" rIns="0" bIns="0" rtlCol="0" anchor="t">
              <a:spAutoFit/>
            </a:bodyPr>
            <a:lstStyle/>
            <a:p>
              <a:pPr>
                <a:lnSpc>
                  <a:spcPct val="115000"/>
                </a:lnSpc>
                <a:spcAft>
                  <a:spcPts val="800"/>
                </a:spcAft>
              </a:pP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hình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thành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gắn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liền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với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phong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cách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truyền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thống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kính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đầy</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ấn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tượng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Trải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qua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những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từ</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ảnh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hưởng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bởi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văn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hóa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khác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nhau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là</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nơi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giao</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hòa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của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kiểu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đáo</a:t>
              </a:r>
              <a:r>
                <a:rPr lang="pt-BR" sz="4000" dirty="0">
                  <a:effectLst/>
                  <a:latin typeface="Cambria" panose="02040503050406030204" pitchFamily="18" charset="0"/>
                  <a:ea typeface="Times New Roman" panose="02020603050405020304" pitchFamily="18" charset="0"/>
                </a:rPr>
                <a:t>.</a:t>
              </a:r>
              <a:r>
                <a:rPr lang="x-none" sz="4000" dirty="0">
                  <a:effectLst/>
                  <a:latin typeface="Cambria" panose="02040503050406030204" pitchFamily="18" charset="0"/>
                </a:rPr>
                <a:t> </a:t>
              </a:r>
              <a:endParaRPr lang="x-none" sz="40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xmlns=""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xmlns=""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xmlns=""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xmlns=""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a:t>
              </a:r>
              <a:r>
                <a:rPr lang="vi-VN" sz="3200" dirty="0" smtClean="0">
                  <a:latin typeface="Cambria" panose="02040503050406030204" pitchFamily="18" charset="0"/>
                </a:rPr>
                <a:t>tích</a:t>
              </a:r>
              <a:r>
                <a:rPr lang="en-US" sz="3200" dirty="0" smtClean="0">
                  <a:latin typeface="Cambria" panose="02040503050406030204" pitchFamily="18" charset="0"/>
                </a:rPr>
                <a:t>.</a:t>
              </a:r>
              <a:endParaRPr lang="x-none" sz="3200" dirty="0">
                <a:latin typeface="Cambria" panose="02040503050406030204" pitchFamily="18" charset="0"/>
              </a:endParaRPr>
            </a:p>
          </p:txBody>
        </p:sp>
      </p:grpSp>
      <p:sp>
        <p:nvSpPr>
          <p:cNvPr id="12" name="TextBox 11">
            <a:extLst>
              <a:ext uri="{FF2B5EF4-FFF2-40B4-BE49-F238E27FC236}">
                <a16:creationId xmlns:a16="http://schemas.microsoft.com/office/drawing/2014/main" xmlns=""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x-none"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xmlns=""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xmlns="" id="{E3CD5CA3-6077-C946-A981-7A3901A304C9}"/>
              </a:ext>
            </a:extLst>
          </p:cNvPr>
          <p:cNvSpPr txBox="1"/>
          <p:nvPr/>
        </p:nvSpPr>
        <p:spPr>
          <a:xfrm>
            <a:off x="2345376" y="7609753"/>
            <a:ext cx="10964839" cy="1200329"/>
          </a:xfrm>
          <a:prstGeom prst="rect">
            <a:avLst/>
          </a:prstGeom>
          <a:solidFill>
            <a:schemeClr val="accent2"/>
          </a:solidFill>
          <a:ln>
            <a:solidFill>
              <a:schemeClr val="tx1"/>
            </a:solidFill>
          </a:ln>
        </p:spPr>
        <p:txBody>
          <a:bodyPr wrap="square" rtlCol="0">
            <a:spAutoFit/>
          </a:bodyPr>
          <a:lstStyle/>
          <a:p>
            <a:pPr algn="ctr"/>
            <a:r>
              <a:rPr lang="en-US" sz="3600" dirty="0" err="1">
                <a:solidFill>
                  <a:schemeClr val="bg1"/>
                </a:solidFill>
                <a:effectLst/>
                <a:latin typeface="Cambria" panose="02040503050406030204" pitchFamily="18" charset="0"/>
                <a:ea typeface="Times New Roman" panose="02020603050405020304" pitchFamily="18" charset="0"/>
              </a:rPr>
              <a:t>Vì</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sao</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phố</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cổ</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Hội</a:t>
            </a:r>
            <a:r>
              <a:rPr lang="en-US" sz="3600" dirty="0">
                <a:solidFill>
                  <a:schemeClr val="bg1"/>
                </a:solidFill>
                <a:effectLst/>
                <a:latin typeface="Cambria" panose="02040503050406030204" pitchFamily="18" charset="0"/>
                <a:ea typeface="Times New Roman" panose="02020603050405020304" pitchFamily="18" charset="0"/>
              </a:rPr>
              <a:t> An </a:t>
            </a:r>
            <a:r>
              <a:rPr lang="en-US" sz="3600" dirty="0" err="1">
                <a:solidFill>
                  <a:schemeClr val="bg1"/>
                </a:solidFill>
                <a:effectLst/>
                <a:latin typeface="Cambria" panose="02040503050406030204" pitchFamily="18" charset="0"/>
                <a:ea typeface="Times New Roman" panose="02020603050405020304" pitchFamily="18" charset="0"/>
              </a:rPr>
              <a:t>là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điểm</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thu</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hút</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nhiều</a:t>
            </a:r>
            <a:r>
              <a:rPr lang="en-US" sz="3600" dirty="0">
                <a:solidFill>
                  <a:schemeClr val="bg1"/>
                </a:solidFill>
                <a:effectLst/>
                <a:latin typeface="Cambria" panose="02040503050406030204" pitchFamily="18" charset="0"/>
                <a:ea typeface="Times New Roman" panose="02020603050405020304" pitchFamily="18" charset="0"/>
              </a:rPr>
              <a:t> du </a:t>
            </a:r>
            <a:r>
              <a:rPr lang="en-US" sz="3600" dirty="0" err="1">
                <a:solidFill>
                  <a:schemeClr val="bg1"/>
                </a:solidFill>
                <a:effectLst/>
                <a:latin typeface="Cambria" panose="02040503050406030204" pitchFamily="18" charset="0"/>
                <a:ea typeface="Times New Roman" panose="02020603050405020304" pitchFamily="18" charset="0"/>
              </a:rPr>
              <a:t>khách</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trong</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nước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và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quốc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tế</a:t>
            </a:r>
            <a:r>
              <a:rPr lang="en-US" sz="3600" dirty="0">
                <a:solidFill>
                  <a:schemeClr val="bg1"/>
                </a:solidFill>
                <a:effectLst/>
                <a:latin typeface="Cambria" panose="02040503050406030204" pitchFamily="18" charset="0"/>
                <a:ea typeface="Times New Roman" panose="02020603050405020304" pitchFamily="18" charset="0"/>
              </a:rPr>
              <a:t>?</a:t>
            </a:r>
            <a:endParaRPr lang="x-none" sz="3600" dirty="0">
              <a:solidFill>
                <a:schemeClr val="bg1"/>
              </a:solidFill>
              <a:effectLst/>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xmlns=""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xmlns="" id="{CEE43B54-BF9F-9E4B-85DB-487CA1BBA858}"/>
              </a:ext>
            </a:extLst>
          </p:cNvPr>
          <p:cNvGrpSpPr/>
          <p:nvPr/>
        </p:nvGrpSpPr>
        <p:grpSpPr>
          <a:xfrm>
            <a:off x="362626" y="1333500"/>
            <a:ext cx="9829800" cy="6362700"/>
            <a:chOff x="457200" y="876300"/>
            <a:chExt cx="9829800" cy="6362700"/>
          </a:xfrm>
        </p:grpSpPr>
        <p:sp>
          <p:nvSpPr>
            <p:cNvPr id="3" name="Rounded Rectangular Callout 2">
              <a:extLst>
                <a:ext uri="{FF2B5EF4-FFF2-40B4-BE49-F238E27FC236}">
                  <a16:creationId xmlns:a16="http://schemas.microsoft.com/office/drawing/2014/main" xmlns=""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1060347" y="1358228"/>
              <a:ext cx="8623506" cy="5257145"/>
            </a:xfrm>
            <a:prstGeom prst="rect">
              <a:avLst/>
            </a:prstGeom>
          </p:spPr>
          <p:txBody>
            <a:bodyPr wrap="square" lIns="0" tIns="0" rIns="0" bIns="0" rtlCol="0" anchor="t">
              <a:spAutoFit/>
            </a:bodyPr>
            <a:lstStyle/>
            <a:p>
              <a:pPr algn="just">
                <a:lnSpc>
                  <a:spcPct val="120000"/>
                </a:lnSpc>
              </a:pPr>
              <a:r>
                <a:rPr lang="en-US" sz="3600" dirty="0" err="1">
                  <a:solidFill>
                    <a:srgbClr val="000000"/>
                  </a:solidFill>
                  <a:effectLst/>
                  <a:latin typeface="Cambria" panose="02040503050406030204" pitchFamily="18" charset="0"/>
                  <a:ea typeface="Times New Roman" panose="02020603050405020304" pitchFamily="18" charset="0"/>
                </a:rPr>
                <a:t>Hiện</a:t>
              </a:r>
              <a:r>
                <a:rPr lang="en-US" sz="3600" dirty="0">
                  <a:solidFill>
                    <a:srgbClr val="000000"/>
                  </a:solidFill>
                  <a:effectLst/>
                  <a:latin typeface="Cambria" panose="02040503050406030204" pitchFamily="18" charset="0"/>
                  <a:ea typeface="Times New Roman" panose="02020603050405020304" pitchFamily="18" charset="0"/>
                </a:rPr>
                <a:t> nay,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bảo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tồn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trị</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đặc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trình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kiến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trúc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tiêu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biểu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mặt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chính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người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dân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còn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tạo</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phẩm</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lịch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đáo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như</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Đêm</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Lễ</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đèn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lồng</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thuyền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đã</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hút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trong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nước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quốc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tế</a:t>
              </a:r>
              <a:r>
                <a:rPr lang="en-US" sz="3600" dirty="0">
                  <a:solidFill>
                    <a:srgbClr val="000000"/>
                  </a:solidFill>
                  <a:effectLst/>
                  <a:latin typeface="Cambria" panose="02040503050406030204" pitchFamily="18" charset="0"/>
                  <a:ea typeface="Times New Roman" panose="02020603050405020304" pitchFamily="18" charset="0"/>
                </a:rPr>
                <a:t>.</a:t>
              </a:r>
              <a:r>
                <a:rPr lang="x-none" sz="3600" dirty="0">
                  <a:effectLst/>
                  <a:latin typeface="Cambria" panose="02040503050406030204" pitchFamily="18" charset="0"/>
                </a:rPr>
                <a:t> </a:t>
              </a:r>
              <a:endParaRPr lang="x-none" sz="3600" dirty="0">
                <a:effectLst/>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xmlns="" id="{1927458B-923E-1346-A04D-6D26ACC7B2B6}"/>
              </a:ext>
            </a:extLst>
          </p:cNvPr>
          <p:cNvSpPr/>
          <p:nvPr/>
        </p:nvSpPr>
        <p:spPr>
          <a:xfrm>
            <a:off x="10615793" y="1028700"/>
            <a:ext cx="7511865" cy="63627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xmlns=""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xmlns="" id="{CEE43B54-BF9F-9E4B-85DB-487CA1BBA858}"/>
              </a:ext>
            </a:extLst>
          </p:cNvPr>
          <p:cNvGrpSpPr/>
          <p:nvPr/>
        </p:nvGrpSpPr>
        <p:grpSpPr>
          <a:xfrm>
            <a:off x="3772726" y="1447800"/>
            <a:ext cx="9829800" cy="7391400"/>
            <a:chOff x="457200" y="876300"/>
            <a:chExt cx="9829800" cy="7391400"/>
          </a:xfrm>
        </p:grpSpPr>
        <p:sp>
          <p:nvSpPr>
            <p:cNvPr id="3" name="Rounded Rectangular Callout 2">
              <a:extLst>
                <a:ext uri="{FF2B5EF4-FFF2-40B4-BE49-F238E27FC236}">
                  <a16:creationId xmlns:a16="http://schemas.microsoft.com/office/drawing/2014/main" xmlns=""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1060347" y="1358228"/>
              <a:ext cx="8623506" cy="6445804"/>
            </a:xfrm>
            <a:prstGeom prst="rect">
              <a:avLst/>
            </a:prstGeom>
          </p:spPr>
          <p:txBody>
            <a:bodyPr wrap="square" lIns="0" tIns="0" rIns="0" bIns="0" rtlCol="0" anchor="t">
              <a:spAutoFit/>
            </a:bodyPr>
            <a:lstStyle/>
            <a:p>
              <a:pPr algn="just">
                <a:lnSpc>
                  <a:spcPct val="120000"/>
                </a:lnSpc>
              </a:pPr>
              <a:r>
                <a:rPr lang="en-US" sz="3200" dirty="0" err="1">
                  <a:solidFill>
                    <a:srgbClr val="000000"/>
                  </a:solidFill>
                  <a:effectLst/>
                  <a:latin typeface="Cambria" panose="02040503050406030204" pitchFamily="18" charset="0"/>
                  <a:ea typeface="Times New Roman" panose="02020603050405020304" pitchFamily="18" charset="0"/>
                </a:rPr>
                <a:t>Ngày</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còn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smtClean="0">
                  <a:solidFill>
                    <a:srgbClr val="000000"/>
                  </a:solidFill>
                  <a:effectLst/>
                  <a:latin typeface="Cambria" panose="02040503050406030204" pitchFamily="18" charset="0"/>
                  <a:ea typeface="Times New Roman" panose="02020603050405020304" pitchFamily="18" charset="0"/>
                </a:rPr>
                <a:t>Nhà</a:t>
              </a:r>
              <a:r>
                <a:rPr lang="en-US" sz="3200" dirty="0" smtClean="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Đức</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Thái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Phiên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Tấn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đẹp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dựng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kỉ</a:t>
              </a:r>
              <a:r>
                <a:rPr lang="en-US" sz="3200" dirty="0">
                  <a:solidFill>
                    <a:srgbClr val="000000"/>
                  </a:solidFill>
                  <a:effectLst/>
                  <a:latin typeface="Cambria" panose="02040503050406030204" pitchFamily="18" charset="0"/>
                  <a:ea typeface="Times New Roman" panose="02020603050405020304" pitchFamily="18" charset="0"/>
                </a:rPr>
                <a:t> XVIII, </a:t>
              </a:r>
              <a:r>
                <a:rPr lang="en-US" sz="3200" dirty="0" err="1">
                  <a:solidFill>
                    <a:srgbClr val="000000"/>
                  </a:solidFill>
                  <a:effectLst/>
                  <a:latin typeface="Cambria" panose="02040503050406030204" pitchFamily="18" charset="0"/>
                  <a:ea typeface="Times New Roman" panose="02020603050405020304" pitchFamily="18" charset="0"/>
                </a:rPr>
                <a:t>đến</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trải</a:t>
              </a:r>
              <a:r>
                <a:rPr lang="en-US" sz="3200" dirty="0">
                  <a:solidFill>
                    <a:srgbClr val="000000"/>
                  </a:solidFill>
                  <a:effectLst/>
                  <a:latin typeface="Cambria" panose="02040503050406030204" pitchFamily="18" charset="0"/>
                  <a:ea typeface="Times New Roman" panose="02020603050405020304" pitchFamily="18" charset="0"/>
                </a:rPr>
                <a:t> qua </a:t>
              </a:r>
              <a:r>
                <a:rPr lang="en-US" sz="3200" dirty="0" err="1">
                  <a:solidFill>
                    <a:srgbClr val="000000"/>
                  </a:solidFill>
                  <a:effectLst/>
                  <a:latin typeface="Cambria" panose="02040503050406030204" pitchFamily="18" charset="0"/>
                  <a:ea typeface="Times New Roman" panose="02020603050405020304" pitchFamily="18" charset="0"/>
                </a:rPr>
                <a:t>bảy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hệ</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vẫn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nguyên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vẹn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của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sự</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hợp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kiến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Nhật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Trung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Vật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liệu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trang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trí</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chủ</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yếu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chạm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smtClean="0">
                  <a:solidFill>
                    <a:srgbClr val="000000"/>
                  </a:solidFill>
                  <a:effectLst/>
                  <a:latin typeface="Cambria" panose="02040503050406030204" pitchFamily="18" charset="0"/>
                  <a:ea typeface="Times New Roman" panose="02020603050405020304" pitchFamily="18" charset="0"/>
                </a:rPr>
                <a:t>trổ</a:t>
              </a:r>
              <a:r>
                <a:rPr lang="en-US" sz="3200" dirty="0" smtClean="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tinh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với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hình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ảnh</a:t>
              </a:r>
              <a:r>
                <a:rPr lang="en-US" sz="3200" dirty="0">
                  <a:solidFill>
                    <a:srgbClr val="000000"/>
                  </a:solidFill>
                  <a:effectLst/>
                  <a:latin typeface="Cambria" panose="02040503050406030204" pitchFamily="18" charset="0"/>
                  <a:ea typeface="Times New Roman" panose="02020603050405020304" pitchFamily="18" charset="0"/>
                </a:rPr>
                <a:t> ý </a:t>
              </a:r>
              <a:r>
                <a:rPr lang="en-US" sz="3200" dirty="0" err="1">
                  <a:solidFill>
                    <a:srgbClr val="000000"/>
                  </a:solidFill>
                  <a:effectLst/>
                  <a:latin typeface="Cambria" panose="02040503050406030204" pitchFamily="18" charset="0"/>
                  <a:ea typeface="Times New Roman" panose="02020603050405020304" pitchFamily="18" charset="0"/>
                </a:rPr>
                <a:t>nghĩa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dơi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hòm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học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đạt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lựu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cái</a:t>
              </a:r>
              <a:r>
                <a:rPr lang="en-US" sz="3200" dirty="0">
                  <a:solidFill>
                    <a:srgbClr val="000000"/>
                  </a:solidFill>
                  <a:effectLst/>
                  <a:latin typeface="Cambria" panose="02040503050406030204" pitchFamily="18" charset="0"/>
                  <a:ea typeface="Times New Roman" panose="02020603050405020304" pitchFamily="18" charset="0"/>
                </a:rPr>
                <a:t>,…</a:t>
              </a:r>
              <a:r>
                <a:rPr lang="x-none" sz="3200" dirty="0">
                  <a:effectLst/>
                  <a:latin typeface="Cambria" panose="02040503050406030204" pitchFamily="18" charset="0"/>
                </a:rPr>
                <a:t> </a:t>
              </a:r>
              <a:endParaRPr lang="x-none" sz="3200"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xmlns=""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6126"/>
            <a:ext cx="5342243" cy="7550874"/>
          </a:xfrm>
          <a:prstGeom prst="rect">
            <a:avLst/>
          </a:prstGeom>
        </p:spPr>
      </p:pic>
      <p:sp>
        <p:nvSpPr>
          <p:cNvPr id="10" name="Freeform 4">
            <a:extLst>
              <a:ext uri="{FF2B5EF4-FFF2-40B4-BE49-F238E27FC236}">
                <a16:creationId xmlns:a16="http://schemas.microsoft.com/office/drawing/2014/main" xmlns="" id="{6CD55CDD-B51F-EB45-A3F2-1B96A0158B22}"/>
              </a:ext>
            </a:extLst>
          </p:cNvPr>
          <p:cNvSpPr/>
          <p:nvPr/>
        </p:nvSpPr>
        <p:spPr>
          <a:xfrm>
            <a:off x="14013779" y="1929728"/>
            <a:ext cx="4076700" cy="337632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xmlns="" id="{851338F7-DD56-5B4F-B5CB-5518CD0EBAD4}"/>
              </a:ext>
            </a:extLst>
          </p:cNvPr>
          <p:cNvSpPr/>
          <p:nvPr/>
        </p:nvSpPr>
        <p:spPr>
          <a:xfrm>
            <a:off x="14013779" y="5462880"/>
            <a:ext cx="4076700" cy="337632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xmlns="" id="{C401F3A5-88CB-F541-BCF4-18918A3C974C}"/>
              </a:ext>
            </a:extLst>
          </p:cNvPr>
          <p:cNvPicPr>
            <a:picLocks noChangeAspect="1"/>
          </p:cNvPicPr>
          <p:nvPr/>
        </p:nvPicPr>
        <p:blipFill>
          <a:blip r:embed="rId6"/>
          <a:stretch>
            <a:fillRect/>
          </a:stretch>
        </p:blipFill>
        <p:spPr>
          <a:xfrm>
            <a:off x="127000" y="1778000"/>
            <a:ext cx="6273800" cy="1460500"/>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x-none" sz="3200" dirty="0">
                <a:latin typeface="Cambria" panose="02040503050406030204" pitchFamily="18" charset="0"/>
              </a:endParaRPr>
            </a:p>
          </p:txBody>
        </p:sp>
      </p:grpSp>
      <p:sp>
        <p:nvSpPr>
          <p:cNvPr id="12" name="TextBox 11">
            <a:extLst>
              <a:ext uri="{FF2B5EF4-FFF2-40B4-BE49-F238E27FC236}">
                <a16:creationId xmlns:a16="http://schemas.microsoft.com/office/drawing/2014/main" xmlns=""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x-none"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xmlns=""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xmlns="" id="{E3CD5CA3-6077-C946-A981-7A3901A304C9}"/>
              </a:ext>
            </a:extLst>
          </p:cNvPr>
          <p:cNvSpPr txBox="1"/>
          <p:nvPr/>
        </p:nvSpPr>
        <p:spPr>
          <a:xfrm>
            <a:off x="2350952" y="7486033"/>
            <a:ext cx="10964839" cy="1447769"/>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i="1" dirty="0" err="1">
                <a:solidFill>
                  <a:schemeClr val="bg1"/>
                </a:solidFill>
                <a:effectLst/>
                <a:latin typeface="Cambria" panose="02040503050406030204" pitchFamily="18" charset="0"/>
              </a:rPr>
              <a:t>Nêu</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một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số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biện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góp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phần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bảo</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tồn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và</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huy</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giá</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trị</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cổ</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Hội</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An</a:t>
            </a:r>
            <a:r>
              <a:rPr lang="pt-BR" sz="4000" i="1" dirty="0">
                <a:solidFill>
                  <a:schemeClr val="bg1"/>
                </a:solidFill>
                <a:effectLst/>
                <a:latin typeface="Cambria" panose="02040503050406030204" pitchFamily="18" charset="0"/>
              </a:rPr>
              <a:t>?</a:t>
            </a:r>
            <a:endParaRPr lang="x-none" sz="4000" i="1"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xmlns=""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322730" y="1085343"/>
            <a:ext cx="17368595" cy="811631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xmlns="" id="{4675B20B-FD63-1A48-92F5-C6C1597B855B}"/>
              </a:ext>
            </a:extLst>
          </p:cNvPr>
          <p:cNvSpPr txBox="1"/>
          <p:nvPr/>
        </p:nvSpPr>
        <p:spPr>
          <a:xfrm>
            <a:off x="3389290" y="1705332"/>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x-none" sz="44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xmlns="" id="{E3CD5CA3-6077-C946-A981-7A3901A304C9}"/>
              </a:ext>
            </a:extLst>
          </p:cNvPr>
          <p:cNvSpPr txBox="1"/>
          <p:nvPr/>
        </p:nvSpPr>
        <p:spPr>
          <a:xfrm>
            <a:off x="1453534"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effectLst/>
                <a:latin typeface="Cambria" panose="02040503050406030204" pitchFamily="18" charset="0"/>
              </a:rPr>
              <a:t>Nên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x-none" sz="4000"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xmlns=""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a:extLst>
              <a:ext uri="{FF2B5EF4-FFF2-40B4-BE49-F238E27FC236}">
                <a16:creationId xmlns:a16="http://schemas.microsoft.com/office/drawing/2014/main" xmlns="" id="{763307D2-7902-D949-9757-3E8D2F113166}"/>
              </a:ext>
            </a:extLst>
          </p:cNvPr>
          <p:cNvSpPr txBox="1"/>
          <p:nvPr/>
        </p:nvSpPr>
        <p:spPr>
          <a:xfrm>
            <a:off x="9525000"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latin typeface="Cambria" panose="02040503050406030204" pitchFamily="18" charset="0"/>
              </a:rPr>
              <a:t>Không</a:t>
            </a:r>
            <a:r>
              <a:rPr lang="pt-BR" sz="4000" dirty="0">
                <a:solidFill>
                  <a:schemeClr val="bg1"/>
                </a:solidFill>
                <a:latin typeface="Cambria" panose="02040503050406030204" pitchFamily="18" charset="0"/>
              </a:rPr>
              <a:t> </a:t>
            </a:r>
            <a:r>
              <a:rPr lang="pt-BR" sz="4000" dirty="0" err="1">
                <a:solidFill>
                  <a:schemeClr val="bg1"/>
                </a:solidFill>
                <a:latin typeface="Cambria" panose="02040503050406030204" pitchFamily="18" charset="0"/>
              </a:rPr>
              <a:t>n</a:t>
            </a:r>
            <a:r>
              <a:rPr lang="pt-BR" sz="4000" dirty="0" err="1">
                <a:solidFill>
                  <a:schemeClr val="bg1"/>
                </a:solidFill>
                <a:effectLst/>
                <a:latin typeface="Cambria" panose="02040503050406030204" pitchFamily="18" charset="0"/>
              </a:rPr>
              <a:t>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x-none" sz="4000" dirty="0">
              <a:solidFill>
                <a:schemeClr val="bg1"/>
              </a:solidFill>
              <a:effectLst/>
              <a:latin typeface="Cambria" panose="02040503050406030204" pitchFamily="18" charset="0"/>
            </a:endParaRPr>
          </a:p>
        </p:txBody>
      </p:sp>
      <p:cxnSp>
        <p:nvCxnSpPr>
          <p:cNvPr id="3" name="Straight Connector 2">
            <a:extLst>
              <a:ext uri="{FF2B5EF4-FFF2-40B4-BE49-F238E27FC236}">
                <a16:creationId xmlns:a16="http://schemas.microsoft.com/office/drawing/2014/main" xmlns="" id="{2A5045D7-F069-FB44-A38E-4CA3CBCD6D9D}"/>
              </a:ext>
            </a:extLst>
          </p:cNvPr>
          <p:cNvCxnSpPr/>
          <p:nvPr/>
        </p:nvCxnSpPr>
        <p:spPr>
          <a:xfrm>
            <a:off x="8991600" y="3238500"/>
            <a:ext cx="0" cy="517293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A682D41C-5BA6-9647-95D8-67D3A77DA3C4}"/>
              </a:ext>
            </a:extLst>
          </p:cNvPr>
          <p:cNvSpPr txBox="1"/>
          <p:nvPr/>
        </p:nvSpPr>
        <p:spPr>
          <a:xfrm>
            <a:off x="920135" y="4174759"/>
            <a:ext cx="7538066" cy="4031873"/>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Tổ chức các lễ hội văn hoá mang đậm nét đặc sắc của địa phương</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Bảo tồn, tu bổ, phục dựng các di tích</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Tuyên truyền, giáo dục nâng cao ý thức trách nhiệm của người dân.</a:t>
            </a:r>
            <a:endParaRPr lang="x-none" sz="3200" b="0" i="0" dirty="0">
              <a:effectLst/>
              <a:latin typeface="Cambria" panose="02040503050406030204" pitchFamily="18" charset="0"/>
            </a:endParaRPr>
          </a:p>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Tích</a:t>
            </a:r>
            <a:r>
              <a:rPr lang="en-US" sz="3200" b="0" i="0" dirty="0">
                <a:effectLst/>
                <a:latin typeface="Cambria" panose="02040503050406030204" pitchFamily="18" charset="0"/>
              </a:rPr>
              <a:t> </a:t>
            </a:r>
            <a:r>
              <a:rPr lang="en-US" sz="3200" b="0" i="0" dirty="0" err="1">
                <a:effectLst/>
                <a:latin typeface="Cambria" panose="02040503050406030204" pitchFamily="18" charset="0"/>
              </a:rPr>
              <a:t>cực</a:t>
            </a:r>
            <a:r>
              <a:rPr lang="en-US" sz="3200" b="0" i="0" dirty="0">
                <a:effectLst/>
                <a:latin typeface="Cambria" panose="02040503050406030204" pitchFamily="18" charset="0"/>
              </a:rPr>
              <a:t> </a:t>
            </a:r>
            <a:r>
              <a:rPr lang="en-US" sz="3200" b="0" i="0" dirty="0" err="1">
                <a:effectLst/>
                <a:latin typeface="Cambria" panose="02040503050406030204" pitchFamily="18" charset="0"/>
              </a:rPr>
              <a:t>tuyên</a:t>
            </a:r>
            <a:r>
              <a:rPr lang="en-US" sz="3200" b="0" i="0" dirty="0">
                <a:effectLst/>
                <a:latin typeface="Cambria" panose="02040503050406030204" pitchFamily="18" charset="0"/>
              </a:rPr>
              <a:t> </a:t>
            </a:r>
            <a:r>
              <a:rPr lang="en-US" sz="3200" b="0" i="0" dirty="0" err="1">
                <a:effectLst/>
                <a:latin typeface="Cambria" panose="02040503050406030204" pitchFamily="18" charset="0"/>
              </a:rPr>
              <a:t>truyền</a:t>
            </a:r>
            <a:r>
              <a:rPr lang="en-US" sz="3200" b="0" i="0" dirty="0">
                <a:effectLst/>
                <a:latin typeface="Cambria" panose="02040503050406030204" pitchFamily="18" charset="0"/>
              </a:rPr>
              <a:t>, </a:t>
            </a:r>
            <a:r>
              <a:rPr lang="en-US" sz="3200" b="0" i="0" dirty="0" err="1">
                <a:effectLst/>
                <a:latin typeface="Cambria" panose="02040503050406030204" pitchFamily="18" charset="0"/>
              </a:rPr>
              <a:t>quảng</a:t>
            </a:r>
            <a:r>
              <a:rPr lang="en-US" sz="3200" b="0" i="0" dirty="0">
                <a:effectLst/>
                <a:latin typeface="Cambria" panose="02040503050406030204" pitchFamily="18" charset="0"/>
              </a:rPr>
              <a:t> </a:t>
            </a:r>
            <a:r>
              <a:rPr lang="en-US" sz="3200" b="0" i="0" dirty="0" err="1">
                <a:effectLst/>
                <a:latin typeface="Cambria" panose="02040503050406030204" pitchFamily="18" charset="0"/>
              </a:rPr>
              <a:t>báo</a:t>
            </a:r>
            <a:r>
              <a:rPr lang="en-US" sz="3200" b="0" i="0" dirty="0">
                <a:effectLst/>
                <a:latin typeface="Cambria" panose="02040503050406030204" pitchFamily="18" charset="0"/>
              </a:rPr>
              <a:t> </a:t>
            </a:r>
            <a:r>
              <a:rPr lang="en-US" sz="3200" b="0" i="0" dirty="0" err="1">
                <a:effectLst/>
                <a:latin typeface="Cambria" panose="02040503050406030204" pitchFamily="18" charset="0"/>
              </a:rPr>
              <a:t>vẻ</a:t>
            </a:r>
            <a:r>
              <a:rPr lang="en-US" sz="3200" b="0" i="0" dirty="0">
                <a:effectLst/>
                <a:latin typeface="Cambria" panose="02040503050406030204" pitchFamily="18" charset="0"/>
              </a:rPr>
              <a:t> </a:t>
            </a:r>
            <a:r>
              <a:rPr lang="en-US" sz="3200" b="0" i="0" dirty="0" err="1">
                <a:effectLst/>
                <a:latin typeface="Cambria" panose="02040503050406030204" pitchFamily="18" charset="0"/>
              </a:rPr>
              <a:t>đẹp</a:t>
            </a:r>
            <a:r>
              <a:rPr lang="en-US" sz="3200" b="0" i="0" dirty="0">
                <a:effectLst/>
                <a:latin typeface="Cambria" panose="02040503050406030204" pitchFamily="18" charset="0"/>
              </a:rPr>
              <a:t> </a:t>
            </a:r>
            <a:r>
              <a:rPr lang="en-US" sz="3200" b="0" i="0" dirty="0" err="1">
                <a:effectLst/>
                <a:latin typeface="Cambria" panose="02040503050406030204" pitchFamily="18" charset="0"/>
              </a:rPr>
              <a:t>của</a:t>
            </a:r>
            <a:r>
              <a:rPr lang="en-US" sz="3200" b="0" i="0" dirty="0">
                <a:effectLst/>
                <a:latin typeface="Cambria" panose="02040503050406030204" pitchFamily="18" charset="0"/>
              </a:rPr>
              <a:t> </a:t>
            </a:r>
            <a:r>
              <a:rPr lang="en-US" sz="3200" b="0" i="0" dirty="0" err="1">
                <a:effectLst/>
                <a:latin typeface="Cambria" panose="02040503050406030204" pitchFamily="18" charset="0"/>
              </a:rPr>
              <a:t>phố</a:t>
            </a:r>
            <a:r>
              <a:rPr lang="en-US" sz="3200" b="0" i="0" dirty="0">
                <a:effectLst/>
                <a:latin typeface="Cambria" panose="02040503050406030204" pitchFamily="18" charset="0"/>
              </a:rPr>
              <a:t> </a:t>
            </a:r>
            <a:r>
              <a:rPr lang="en-US" sz="3200" b="0" i="0" dirty="0" err="1">
                <a:effectLst/>
                <a:latin typeface="Cambria" panose="02040503050406030204" pitchFamily="18" charset="0"/>
              </a:rPr>
              <a:t>cổ</a:t>
            </a:r>
            <a:r>
              <a:rPr lang="en-US" sz="3200" b="0" i="0" dirty="0">
                <a:effectLst/>
                <a:latin typeface="Cambria" panose="02040503050406030204" pitchFamily="18" charset="0"/>
              </a:rPr>
              <a:t> </a:t>
            </a:r>
            <a:r>
              <a:rPr lang="en-US" sz="3200" b="0" i="0" dirty="0" err="1">
                <a:effectLst/>
                <a:latin typeface="Cambria" panose="02040503050406030204" pitchFamily="18" charset="0"/>
              </a:rPr>
              <a:t>Hội</a:t>
            </a:r>
            <a:r>
              <a:rPr lang="en-US" sz="3200" b="0" i="0" dirty="0">
                <a:effectLst/>
                <a:latin typeface="Cambria" panose="02040503050406030204" pitchFamily="18" charset="0"/>
              </a:rPr>
              <a:t> An.</a:t>
            </a:r>
          </a:p>
          <a:p>
            <a:pPr marL="571500" indent="-571500" algn="just">
              <a:spcAft>
                <a:spcPts val="0"/>
              </a:spcAft>
              <a:buFont typeface="Arial" panose="020B0604020202020204" pitchFamily="34" charset="0"/>
              <a:buChar char="•"/>
            </a:pPr>
            <a:r>
              <a:rPr lang="en-US" sz="3200" dirty="0">
                <a:latin typeface="Cambria" panose="02040503050406030204" pitchFamily="18" charset="0"/>
              </a:rPr>
              <a:t>….</a:t>
            </a:r>
            <a:endParaRPr lang="vi-VN" sz="3200" b="0" i="0" dirty="0">
              <a:effectLst/>
              <a:latin typeface="Cambria" panose="02040503050406030204" pitchFamily="18" charset="0"/>
            </a:endParaRPr>
          </a:p>
        </p:txBody>
      </p:sp>
      <p:sp>
        <p:nvSpPr>
          <p:cNvPr id="16" name="TextBox 15">
            <a:extLst>
              <a:ext uri="{FF2B5EF4-FFF2-40B4-BE49-F238E27FC236}">
                <a16:creationId xmlns:a16="http://schemas.microsoft.com/office/drawing/2014/main" xmlns="" id="{3DE05843-0071-E646-A974-893D241168BE}"/>
              </a:ext>
            </a:extLst>
          </p:cNvPr>
          <p:cNvSpPr txBox="1"/>
          <p:nvPr/>
        </p:nvSpPr>
        <p:spPr>
          <a:xfrm>
            <a:off x="9375073" y="4237725"/>
            <a:ext cx="7538066" cy="3046988"/>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Xả</a:t>
            </a:r>
            <a:r>
              <a:rPr lang="en-US" sz="3200" b="0" i="0" dirty="0">
                <a:effectLst/>
                <a:latin typeface="Cambria" panose="02040503050406030204" pitchFamily="18" charset="0"/>
              </a:rPr>
              <a:t> </a:t>
            </a:r>
            <a:r>
              <a:rPr lang="en-US" sz="3200" b="0" i="0" dirty="0" err="1">
                <a:effectLst/>
                <a:latin typeface="Cambria" panose="02040503050406030204" pitchFamily="18" charset="0"/>
              </a:rPr>
              <a:t>rác</a:t>
            </a:r>
            <a:r>
              <a:rPr lang="en-US" sz="3200" b="0" i="0" dirty="0">
                <a:effectLst/>
                <a:latin typeface="Cambria" panose="02040503050406030204" pitchFamily="18" charset="0"/>
              </a:rPr>
              <a:t>, </a:t>
            </a:r>
            <a:r>
              <a:rPr lang="en-US" sz="3200" b="0" i="0" dirty="0" err="1">
                <a:effectLst/>
                <a:latin typeface="Cambria" panose="02040503050406030204" pitchFamily="18" charset="0"/>
              </a:rPr>
              <a:t>vẽ</a:t>
            </a:r>
            <a:r>
              <a:rPr lang="en-US" sz="3200" b="0" i="0" dirty="0">
                <a:effectLst/>
                <a:latin typeface="Cambria" panose="02040503050406030204" pitchFamily="18" charset="0"/>
              </a:rPr>
              <a:t> </a:t>
            </a:r>
            <a:r>
              <a:rPr lang="en-US" sz="3200" b="0" i="0" dirty="0" err="1">
                <a:effectLst/>
                <a:latin typeface="Cambria" panose="02040503050406030204" pitchFamily="18" charset="0"/>
              </a:rPr>
              <a:t>bậy</a:t>
            </a:r>
            <a:r>
              <a:rPr lang="en-US" sz="3200" b="0" i="0" dirty="0">
                <a:effectLst/>
                <a:latin typeface="Cambria" panose="02040503050406030204" pitchFamily="18" charset="0"/>
              </a:rPr>
              <a:t>, </a:t>
            </a:r>
            <a:r>
              <a:rPr lang="en-US" sz="3200" b="0" i="0" dirty="0" err="1">
                <a:effectLst/>
                <a:latin typeface="Cambria" panose="02040503050406030204" pitchFamily="18" charset="0"/>
              </a:rPr>
              <a:t>có</a:t>
            </a:r>
            <a:r>
              <a:rPr lang="en-US" sz="3200" b="0" i="0" dirty="0">
                <a:effectLst/>
                <a:latin typeface="Cambria" panose="02040503050406030204" pitchFamily="18" charset="0"/>
              </a:rPr>
              <a:t> </a:t>
            </a:r>
            <a:r>
              <a:rPr lang="en-US" sz="3200" b="0" i="0" dirty="0" err="1">
                <a:effectLst/>
                <a:latin typeface="Cambria" panose="02040503050406030204" pitchFamily="18" charset="0"/>
              </a:rPr>
              <a:t>những</a:t>
            </a:r>
            <a:r>
              <a:rPr lang="en-US" sz="3200" b="0" i="0" dirty="0">
                <a:effectLst/>
                <a:latin typeface="Cambria" panose="02040503050406030204" pitchFamily="18" charset="0"/>
              </a:rPr>
              <a:t> </a:t>
            </a:r>
            <a:r>
              <a:rPr lang="en-US" sz="3200" b="0" i="0" dirty="0" err="1">
                <a:effectLst/>
                <a:latin typeface="Cambria" panose="02040503050406030204" pitchFamily="18" charset="0"/>
              </a:rPr>
              <a:t>hành</a:t>
            </a:r>
            <a:r>
              <a:rPr lang="en-US" sz="3200" b="0" i="0" dirty="0">
                <a:effectLst/>
                <a:latin typeface="Cambria" panose="02040503050406030204" pitchFamily="18" charset="0"/>
              </a:rPr>
              <a:t> vi </a:t>
            </a:r>
            <a:r>
              <a:rPr lang="en-US" sz="3200" b="0" i="0" dirty="0" err="1">
                <a:effectLst/>
                <a:latin typeface="Cambria" panose="02040503050406030204" pitchFamily="18" charset="0"/>
              </a:rPr>
              <a:t>gây</a:t>
            </a:r>
            <a:r>
              <a:rPr lang="en-US" sz="3200" b="0" i="0" dirty="0">
                <a:effectLst/>
                <a:latin typeface="Cambria" panose="02040503050406030204" pitchFamily="18" charset="0"/>
              </a:rPr>
              <a:t> </a:t>
            </a:r>
            <a:r>
              <a:rPr lang="en-US" sz="3200" b="0" i="0" dirty="0" err="1">
                <a:effectLst/>
                <a:latin typeface="Cambria" panose="02040503050406030204" pitchFamily="18" charset="0"/>
              </a:rPr>
              <a:t>mất</a:t>
            </a:r>
            <a:r>
              <a:rPr lang="en-US" sz="3200" b="0" i="0" dirty="0">
                <a:effectLst/>
                <a:latin typeface="Cambria" panose="02040503050406030204" pitchFamily="18" charset="0"/>
              </a:rPr>
              <a:t> </a:t>
            </a:r>
            <a:r>
              <a:rPr lang="en-US" sz="3200" b="0" i="0" dirty="0" err="1">
                <a:effectLst/>
                <a:latin typeface="Cambria" panose="02040503050406030204" pitchFamily="18" charset="0"/>
              </a:rPr>
              <a:t>mỹ</a:t>
            </a:r>
            <a:r>
              <a:rPr lang="en-US" sz="3200" b="0" i="0" dirty="0">
                <a:effectLst/>
                <a:latin typeface="Cambria" panose="02040503050406030204" pitchFamily="18" charset="0"/>
              </a:rPr>
              <a:t> </a:t>
            </a:r>
            <a:r>
              <a:rPr lang="en-US" sz="3200" b="0" i="0" dirty="0" err="1">
                <a:effectLst/>
                <a:latin typeface="Cambria" panose="02040503050406030204" pitchFamily="18" charset="0"/>
              </a:rPr>
              <a:t>quan</a:t>
            </a:r>
            <a:r>
              <a:rPr lang="en-US" sz="3200" b="0" i="0" dirty="0">
                <a:effectLst/>
                <a:latin typeface="Cambria" panose="02040503050406030204" pitchFamily="18" charset="0"/>
              </a:rPr>
              <a:t> </a:t>
            </a:r>
            <a:r>
              <a:rPr lang="en-US" sz="3200" b="0" i="0" dirty="0" err="1">
                <a:effectLst/>
                <a:latin typeface="Cambria" panose="02040503050406030204" pitchFamily="18" charset="0"/>
              </a:rPr>
              <a:t>chung</a:t>
            </a:r>
            <a:r>
              <a:rPr lang="en-US" sz="3200" b="0" i="0" dirty="0">
                <a:effectLst/>
                <a:latin typeface="Cambria" panose="02040503050406030204" pitchFamily="18" charset="0"/>
              </a:rPr>
              <a:t> </a:t>
            </a:r>
          </a:p>
          <a:p>
            <a:pPr marL="571500" indent="-571500" algn="just">
              <a:spcAft>
                <a:spcPts val="0"/>
              </a:spcAft>
              <a:buFont typeface="Arial" panose="020B0604020202020204" pitchFamily="34" charset="0"/>
              <a:buChar char="•"/>
            </a:pPr>
            <a:r>
              <a:rPr lang="en-US" sz="3200" dirty="0" err="1">
                <a:latin typeface="Cambria" panose="02040503050406030204" pitchFamily="18" charset="0"/>
              </a:rPr>
              <a:t>Tuyên</a:t>
            </a:r>
            <a:r>
              <a:rPr lang="en-US" sz="3200" dirty="0">
                <a:latin typeface="Cambria" panose="02040503050406030204" pitchFamily="18" charset="0"/>
              </a:rPr>
              <a:t> </a:t>
            </a:r>
            <a:r>
              <a:rPr lang="en-US" sz="3200" dirty="0" err="1">
                <a:latin typeface="Cambria" panose="02040503050406030204" pitchFamily="18" charset="0"/>
              </a:rPr>
              <a:t>truyền</a:t>
            </a:r>
            <a:r>
              <a:rPr lang="en-US" sz="3200" dirty="0">
                <a:latin typeface="Cambria" panose="02040503050406030204" pitchFamily="18" charset="0"/>
              </a:rPr>
              <a:t> </a:t>
            </a:r>
            <a:r>
              <a:rPr lang="en-US" sz="3200" dirty="0" err="1">
                <a:latin typeface="Cambria" panose="02040503050406030204" pitchFamily="18" charset="0"/>
              </a:rPr>
              <a:t>thông</a:t>
            </a:r>
            <a:r>
              <a:rPr lang="en-US" sz="3200" dirty="0">
                <a:latin typeface="Cambria" panose="02040503050406030204" pitchFamily="18" charset="0"/>
              </a:rPr>
              <a:t> tin </a:t>
            </a:r>
            <a:r>
              <a:rPr lang="en-US" sz="3200" dirty="0" err="1">
                <a:latin typeface="Cambria" panose="02040503050406030204" pitchFamily="18" charset="0"/>
              </a:rPr>
              <a:t>sai</a:t>
            </a:r>
            <a:r>
              <a:rPr lang="en-US" sz="3200" dirty="0">
                <a:latin typeface="Cambria" panose="02040503050406030204" pitchFamily="18" charset="0"/>
              </a:rPr>
              <a:t> </a:t>
            </a:r>
            <a:r>
              <a:rPr lang="en-US" sz="3200" dirty="0" err="1">
                <a:latin typeface="Cambria" panose="02040503050406030204" pitchFamily="18" charset="0"/>
              </a:rPr>
              <a:t>lệch</a:t>
            </a:r>
            <a:r>
              <a:rPr lang="en-US" sz="3200" dirty="0">
                <a:latin typeface="Cambria" panose="02040503050406030204" pitchFamily="18" charset="0"/>
              </a:rPr>
              <a:t>, </a:t>
            </a:r>
            <a:r>
              <a:rPr lang="en-US" sz="3200" dirty="0" err="1">
                <a:latin typeface="Cambria" panose="02040503050406030204" pitchFamily="18" charset="0"/>
              </a:rPr>
              <a:t>bêu</a:t>
            </a:r>
            <a:r>
              <a:rPr lang="en-US" sz="3200" dirty="0">
                <a:latin typeface="Cambria" panose="02040503050406030204" pitchFamily="18" charset="0"/>
              </a:rPr>
              <a:t> </a:t>
            </a:r>
            <a:r>
              <a:rPr lang="en-US" sz="3200" dirty="0" err="1">
                <a:latin typeface="Cambria" panose="02040503050406030204" pitchFamily="18" charset="0"/>
              </a:rPr>
              <a:t>xấu</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ảnh</a:t>
            </a:r>
            <a:r>
              <a:rPr lang="en-US" sz="3200" dirty="0">
                <a:latin typeface="Cambria" panose="02040503050406030204" pitchFamily="18" charset="0"/>
              </a:rPr>
              <a:t> </a:t>
            </a:r>
          </a:p>
          <a:p>
            <a:pPr marL="571500" indent="-571500" algn="just">
              <a:spcAft>
                <a:spcPts val="0"/>
              </a:spcAft>
              <a:buFont typeface="Arial" panose="020B0604020202020204" pitchFamily="34" charset="0"/>
              <a:buChar char="•"/>
            </a:pPr>
            <a:r>
              <a:rPr lang="en-US" sz="3200" b="0" i="0" dirty="0">
                <a:effectLst/>
                <a:latin typeface="Cambria" panose="02040503050406030204" pitchFamily="18" charset="0"/>
              </a:rPr>
              <a:t>….</a:t>
            </a:r>
          </a:p>
          <a:p>
            <a:pPr marL="571500" indent="-571500" algn="just">
              <a:spcAft>
                <a:spcPts val="0"/>
              </a:spcAft>
              <a:buFont typeface="Arial" panose="020B0604020202020204" pitchFamily="34" charset="0"/>
              <a:buChar char="•"/>
            </a:pPr>
            <a:endParaRPr lang="vi-VN" sz="3200" b="0" i="0" dirty="0">
              <a:effectLst/>
              <a:latin typeface="Cambria" panose="02040503050406030204" pitchFamily="18" charset="0"/>
            </a:endParaRPr>
          </a:p>
        </p:txBody>
      </p:sp>
    </p:spTree>
    <p:extLst>
      <p:ext uri="{BB962C8B-B14F-4D97-AF65-F5344CB8AC3E}">
        <p14:creationId xmlns:p14="http://schemas.microsoft.com/office/powerpoint/2010/main" val="66267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xmlns=""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xmlns=""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Freeform 2">
            <a:extLst>
              <a:ext uri="{FF2B5EF4-FFF2-40B4-BE49-F238E27FC236}">
                <a16:creationId xmlns:a16="http://schemas.microsoft.com/office/drawing/2014/main" xmlns=""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xmlns=""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xmlns=""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Picture 1">
            <a:extLst>
              <a:ext uri="{FF2B5EF4-FFF2-40B4-BE49-F238E27FC236}">
                <a16:creationId xmlns:a16="http://schemas.microsoft.com/office/drawing/2014/main" xmlns="" id="{830BA32B-89FB-F944-A507-4C62C3FCFA63}"/>
              </a:ext>
            </a:extLst>
          </p:cNvPr>
          <p:cNvPicPr>
            <a:picLocks noChangeAspect="1"/>
          </p:cNvPicPr>
          <p:nvPr/>
        </p:nvPicPr>
        <p:blipFill>
          <a:blip r:embed="rId9"/>
          <a:stretch>
            <a:fillRect/>
          </a:stretch>
        </p:blipFill>
        <p:spPr>
          <a:xfrm>
            <a:off x="6684522" y="2118122"/>
            <a:ext cx="11404600" cy="3683000"/>
          </a:xfrm>
          <a:prstGeom prst="rect">
            <a:avLst/>
          </a:prstGeom>
        </p:spPr>
      </p:pic>
    </p:spTree>
    <p:extLst>
      <p:ext uri="{BB962C8B-B14F-4D97-AF65-F5344CB8AC3E}">
        <p14:creationId xmlns:p14="http://schemas.microsoft.com/office/powerpoint/2010/main" val="56289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xmlns=""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xmlns=""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Freeform 2">
            <a:extLst>
              <a:ext uri="{FF2B5EF4-FFF2-40B4-BE49-F238E27FC236}">
                <a16:creationId xmlns:a16="http://schemas.microsoft.com/office/drawing/2014/main" xmlns="" id="{6227FC8D-D86D-C44A-A9D0-977E7EF1710F}"/>
              </a:ext>
            </a:extLst>
          </p:cNvPr>
          <p:cNvSpPr/>
          <p:nvPr/>
        </p:nvSpPr>
        <p:spPr>
          <a:xfrm>
            <a:off x="11349372" y="5673244"/>
            <a:ext cx="4052390" cy="2713903"/>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xmlns=""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xmlns="" id="{28173F51-331C-834E-92E3-EB8DC9E41012}"/>
              </a:ext>
            </a:extLst>
          </p:cNvPr>
          <p:cNvSpPr/>
          <p:nvPr/>
        </p:nvSpPr>
        <p:spPr>
          <a:xfrm>
            <a:off x="15011400" y="6184101"/>
            <a:ext cx="1935112" cy="2203046"/>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4" name="Picture 3">
            <a:extLst>
              <a:ext uri="{FF2B5EF4-FFF2-40B4-BE49-F238E27FC236}">
                <a16:creationId xmlns:a16="http://schemas.microsoft.com/office/drawing/2014/main" xmlns="" id="{8387A2CE-807D-AF49-A486-322E2F562012}"/>
              </a:ext>
            </a:extLst>
          </p:cNvPr>
          <p:cNvPicPr>
            <a:picLocks noChangeAspect="1"/>
          </p:cNvPicPr>
          <p:nvPr/>
        </p:nvPicPr>
        <p:blipFill>
          <a:blip r:embed="rId9"/>
          <a:stretch>
            <a:fillRect/>
          </a:stretch>
        </p:blipFill>
        <p:spPr>
          <a:xfrm>
            <a:off x="6639932" y="2118122"/>
            <a:ext cx="11633200" cy="368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x-none"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xmlns="" id="{6C753488-5BEF-F54B-B749-3989E12E9C28}"/>
              </a:ext>
            </a:extLst>
          </p:cNvPr>
          <p:cNvGraphicFramePr>
            <a:graphicFrameLocks noGrp="1"/>
          </p:cNvGraphicFramePr>
          <p:nvPr>
            <p:extLst>
              <p:ext uri="{D42A27DB-BD31-4B8C-83A1-F6EECF244321}">
                <p14:modId xmlns:p14="http://schemas.microsoft.com/office/powerpoint/2010/main" val="1223306737"/>
              </p:ext>
            </p:extLst>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xmlns="" val="3201785066"/>
                    </a:ext>
                  </a:extLst>
                </a:gridCol>
                <a:gridCol w="7367998">
                  <a:extLst>
                    <a:ext uri="{9D8B030D-6E8A-4147-A177-3AD203B41FA5}">
                      <a16:colId xmlns:a16="http://schemas.microsoft.com/office/drawing/2014/main" xmlns="" val="2194011129"/>
                    </a:ext>
                  </a:extLst>
                </a:gridCol>
              </a:tblGrid>
              <a:tr h="1079227">
                <a:tc>
                  <a:txBody>
                    <a:bodyPr/>
                    <a:lstStyle/>
                    <a:p>
                      <a:pPr algn="ctr"/>
                      <a:r>
                        <a:rPr lang="x-none"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x-none"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4098726723"/>
                  </a:ext>
                </a:extLst>
              </a:tr>
              <a:tr h="1079227">
                <a:tc>
                  <a:txBody>
                    <a:bodyPr/>
                    <a:lstStyle/>
                    <a:p>
                      <a:pPr algn="l"/>
                      <a:r>
                        <a:rPr lang="x-none"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2291022"/>
                  </a:ext>
                </a:extLst>
              </a:tr>
              <a:tr h="1079227">
                <a:tc>
                  <a:txBody>
                    <a:bodyPr/>
                    <a:lstStyle/>
                    <a:p>
                      <a:pPr algn="ctr"/>
                      <a:r>
                        <a:rPr lang="x-none"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32382131"/>
                  </a:ext>
                </a:extLst>
              </a:tr>
            </a:tbl>
          </a:graphicData>
        </a:graphic>
      </p:graphicFrame>
      <p:pic>
        <p:nvPicPr>
          <p:cNvPr id="15" name="Picture 4" descr="Thảo luận nhóm">
            <a:extLst>
              <a:ext uri="{FF2B5EF4-FFF2-40B4-BE49-F238E27FC236}">
                <a16:creationId xmlns:a16="http://schemas.microsoft.com/office/drawing/2014/main" xmlns=""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A6DB93A-22BB-9247-9964-5AC5441554DD}"/>
              </a:ext>
            </a:extLst>
          </p:cNvPr>
          <p:cNvPicPr>
            <a:picLocks noChangeAspect="1"/>
          </p:cNvPicPr>
          <p:nvPr/>
        </p:nvPicPr>
        <p:blipFill>
          <a:blip r:embed="rId6"/>
          <a:stretch>
            <a:fillRect/>
          </a:stretch>
        </p:blipFill>
        <p:spPr>
          <a:xfrm>
            <a:off x="9144000" y="7745025"/>
            <a:ext cx="6832600" cy="1066800"/>
          </a:xfrm>
          <a:prstGeom prst="rect">
            <a:avLst/>
          </a:prstGeom>
        </p:spPr>
      </p:pic>
    </p:spTree>
    <p:extLst>
      <p:ext uri="{BB962C8B-B14F-4D97-AF65-F5344CB8AC3E}">
        <p14:creationId xmlns:p14="http://schemas.microsoft.com/office/powerpoint/2010/main" val="80144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x-none"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xmlns="" id="{6C753488-5BEF-F54B-B749-3989E12E9C28}"/>
              </a:ext>
            </a:extLst>
          </p:cNvPr>
          <p:cNvGraphicFramePr>
            <a:graphicFrameLocks noGrp="1"/>
          </p:cNvGraphicFramePr>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xmlns="" val="3201785066"/>
                    </a:ext>
                  </a:extLst>
                </a:gridCol>
                <a:gridCol w="7367998">
                  <a:extLst>
                    <a:ext uri="{9D8B030D-6E8A-4147-A177-3AD203B41FA5}">
                      <a16:colId xmlns:a16="http://schemas.microsoft.com/office/drawing/2014/main" xmlns="" val="2194011129"/>
                    </a:ext>
                  </a:extLst>
                </a:gridCol>
              </a:tblGrid>
              <a:tr h="1079227">
                <a:tc>
                  <a:txBody>
                    <a:bodyPr/>
                    <a:lstStyle/>
                    <a:p>
                      <a:pPr algn="ctr"/>
                      <a:r>
                        <a:rPr lang="x-none"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x-none"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4098726723"/>
                  </a:ext>
                </a:extLst>
              </a:tr>
              <a:tr h="1079227">
                <a:tc>
                  <a:txBody>
                    <a:bodyPr/>
                    <a:lstStyle/>
                    <a:p>
                      <a:pPr algn="l"/>
                      <a:r>
                        <a:rPr lang="x-none"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2291022"/>
                  </a:ext>
                </a:extLst>
              </a:tr>
              <a:tr h="1079227">
                <a:tc>
                  <a:txBody>
                    <a:bodyPr/>
                    <a:lstStyle/>
                    <a:p>
                      <a:pPr algn="ctr"/>
                      <a:r>
                        <a:rPr lang="x-none"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32382131"/>
                  </a:ext>
                </a:extLst>
              </a:tr>
            </a:tbl>
          </a:graphicData>
        </a:graphic>
      </p:graphicFrame>
      <p:pic>
        <p:nvPicPr>
          <p:cNvPr id="15" name="Picture 4" descr="Thảo luận nhóm">
            <a:extLst>
              <a:ext uri="{FF2B5EF4-FFF2-40B4-BE49-F238E27FC236}">
                <a16:creationId xmlns:a16="http://schemas.microsoft.com/office/drawing/2014/main" xmlns=""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E47D591-D7E2-674F-8DBB-2B22C08E4C6B}"/>
              </a:ext>
            </a:extLst>
          </p:cNvPr>
          <p:cNvPicPr>
            <a:picLocks noChangeAspect="1"/>
          </p:cNvPicPr>
          <p:nvPr/>
        </p:nvPicPr>
        <p:blipFill>
          <a:blip r:embed="rId6"/>
          <a:stretch>
            <a:fillRect/>
          </a:stretch>
        </p:blipFill>
        <p:spPr>
          <a:xfrm>
            <a:off x="9007026" y="7649293"/>
            <a:ext cx="6832600" cy="1066800"/>
          </a:xfrm>
          <a:prstGeom prst="rect">
            <a:avLst/>
          </a:prstGeom>
        </p:spPr>
      </p:pic>
    </p:spTree>
    <p:extLst>
      <p:ext uri="{BB962C8B-B14F-4D97-AF65-F5344CB8AC3E}">
        <p14:creationId xmlns:p14="http://schemas.microsoft.com/office/powerpoint/2010/main" val="291445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652246" y="1229536"/>
              <a:ext cx="9182277" cy="964367"/>
            </a:xfrm>
            <a:prstGeom prst="rect">
              <a:avLst/>
            </a:prstGeom>
            <a:noFill/>
          </p:spPr>
          <p:txBody>
            <a:bodyPr wrap="square" rtlCol="0">
              <a:spAutoFit/>
            </a:bodyPr>
            <a:lstStyle/>
            <a:p>
              <a:pPr algn="ctr"/>
              <a:r>
                <a:rPr lang="vi-VN" sz="4400" dirty="0">
                  <a:latin typeface="Cambria" panose="02040503050406030204" pitchFamily="18" charset="0"/>
                </a:rPr>
                <a:t>2. Theo em, cần làm gì để góp phần bảo tồn và phát huy giá trị phố cổ Hội An</a:t>
              </a:r>
              <a:endParaRPr lang="x-none" sz="9600" dirty="0">
                <a:latin typeface="Cambria" panose="02040503050406030204" pitchFamily="18" charset="0"/>
              </a:endParaRPr>
            </a:p>
          </p:txBody>
        </p:sp>
      </p:grpSp>
      <p:pic>
        <p:nvPicPr>
          <p:cNvPr id="15" name="Picture 4" descr="Thảo luận nhóm">
            <a:extLst>
              <a:ext uri="{FF2B5EF4-FFF2-40B4-BE49-F238E27FC236}">
                <a16:creationId xmlns:a16="http://schemas.microsoft.com/office/drawing/2014/main" xmlns=""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hố cổ Hội An 1">
            <a:extLst>
              <a:ext uri="{FF2B5EF4-FFF2-40B4-BE49-F238E27FC236}">
                <a16:creationId xmlns:a16="http://schemas.microsoft.com/office/drawing/2014/main" xmlns="" id="{C81054FE-9C94-614C-8255-70E8D4E87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79" y="1669379"/>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hố cổ Hội An 2">
            <a:extLst>
              <a:ext uri="{FF2B5EF4-FFF2-40B4-BE49-F238E27FC236}">
                <a16:creationId xmlns:a16="http://schemas.microsoft.com/office/drawing/2014/main" xmlns="" id="{CA315A17-58DC-8C41-B7D5-CF9BA3E13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ố cổ Hội An 3">
            <a:extLst>
              <a:ext uri="{FF2B5EF4-FFF2-40B4-BE49-F238E27FC236}">
                <a16:creationId xmlns:a16="http://schemas.microsoft.com/office/drawing/2014/main" xmlns="" id="{04ADDEDA-FEC1-8E45-8A9F-BD9374F0F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686"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hố cổ Hội An 5">
            <a:extLst>
              <a:ext uri="{FF2B5EF4-FFF2-40B4-BE49-F238E27FC236}">
                <a16:creationId xmlns:a16="http://schemas.microsoft.com/office/drawing/2014/main" xmlns="" id="{C86C640A-714C-D747-9B51-FE2ADADED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31" y="5143499"/>
            <a:ext cx="48005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8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xmlns=""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xmlns=""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Freeform 2">
            <a:extLst>
              <a:ext uri="{FF2B5EF4-FFF2-40B4-BE49-F238E27FC236}">
                <a16:creationId xmlns:a16="http://schemas.microsoft.com/office/drawing/2014/main" xmlns=""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xmlns=""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xmlns=""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Picture 1">
            <a:extLst>
              <a:ext uri="{FF2B5EF4-FFF2-40B4-BE49-F238E27FC236}">
                <a16:creationId xmlns:a16="http://schemas.microsoft.com/office/drawing/2014/main" xmlns="" id="{07B08D57-7EB8-AC4E-A380-E867D826AB15}"/>
              </a:ext>
            </a:extLst>
          </p:cNvPr>
          <p:cNvPicPr>
            <a:picLocks noChangeAspect="1"/>
          </p:cNvPicPr>
          <p:nvPr/>
        </p:nvPicPr>
        <p:blipFill>
          <a:blip r:embed="rId9"/>
          <a:stretch>
            <a:fillRect/>
          </a:stretch>
        </p:blipFill>
        <p:spPr>
          <a:xfrm>
            <a:off x="6684522" y="2094110"/>
            <a:ext cx="11404600" cy="3683000"/>
          </a:xfrm>
          <a:prstGeom prst="rect">
            <a:avLst/>
          </a:prstGeom>
        </p:spPr>
      </p:pic>
    </p:spTree>
    <p:extLst>
      <p:ext uri="{BB962C8B-B14F-4D97-AF65-F5344CB8AC3E}">
        <p14:creationId xmlns:p14="http://schemas.microsoft.com/office/powerpoint/2010/main" val="131536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66E11FB9-A59E-2E4C-A639-8D389C8C4DE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xmlns="" id="{3096F6E3-7569-544B-81B6-88AE49017749}"/>
              </a:ext>
            </a:extLst>
          </p:cNvPr>
          <p:cNvSpPr/>
          <p:nvPr/>
        </p:nvSpPr>
        <p:spPr>
          <a:xfrm>
            <a:off x="2438401" y="886307"/>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xmlns="" id="{934E3BC0-301E-EE44-903A-DDF7A48D4345}"/>
              </a:ext>
            </a:extLst>
          </p:cNvPr>
          <p:cNvSpPr txBox="1"/>
          <p:nvPr/>
        </p:nvSpPr>
        <p:spPr>
          <a:xfrm>
            <a:off x="3651999" y="2547766"/>
            <a:ext cx="12647378" cy="1642566"/>
          </a:xfrm>
          <a:prstGeom prst="rect">
            <a:avLst/>
          </a:prstGeom>
          <a:noFill/>
        </p:spPr>
        <p:txBody>
          <a:bodyPr wrap="square" rtlCol="0">
            <a:spAutoFit/>
          </a:bodyPr>
          <a:lstStyle/>
          <a:p>
            <a:pPr algn="ctr">
              <a:lnSpc>
                <a:spcPct val="120000"/>
              </a:lnSpc>
            </a:pPr>
            <a:r>
              <a:rPr lang="pt-BR" sz="4400" dirty="0" err="1">
                <a:effectLst/>
                <a:latin typeface="Cambria" panose="02040503050406030204" pitchFamily="18" charset="0"/>
                <a:ea typeface="Times New Roman" panose="02020603050405020304" pitchFamily="18" charset="0"/>
              </a:rPr>
              <a:t>Đóng</a:t>
            </a:r>
            <a:r>
              <a:rPr lang="pt-BR" sz="4400" dirty="0">
                <a:effectLst/>
                <a:latin typeface="Cambria" panose="02040503050406030204" pitchFamily="18" charset="0"/>
                <a:ea typeface="Times New Roman" panose="02020603050405020304" pitchFamily="18" charset="0"/>
              </a:rPr>
              <a:t> vai </a:t>
            </a:r>
            <a:r>
              <a:rPr lang="pt-BR" sz="4400" dirty="0" err="1">
                <a:effectLst/>
                <a:latin typeface="Cambria" panose="02040503050406030204" pitchFamily="18" charset="0"/>
                <a:ea typeface="Times New Roman" panose="02020603050405020304" pitchFamily="18" charset="0"/>
              </a:rPr>
              <a:t>hướng</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dẫn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viên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lịch</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để</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giới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thiệu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về</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phố</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cổ</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Hội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An</a:t>
            </a:r>
            <a:r>
              <a:rPr lang="x-none" sz="4400" dirty="0">
                <a:effectLst/>
                <a:latin typeface="Cambria" panose="02040503050406030204" pitchFamily="18" charset="0"/>
              </a:rPr>
              <a:t> </a:t>
            </a:r>
            <a:endParaRPr lang="x-none" sz="4400" dirty="0">
              <a:effectLst/>
              <a:latin typeface="Cambria" panose="020405030504060302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99A08333-3B51-A64D-B602-71D94E154778}"/>
              </a:ext>
            </a:extLst>
          </p:cNvPr>
          <p:cNvSpPr txBox="1"/>
          <p:nvPr/>
        </p:nvSpPr>
        <p:spPr>
          <a:xfrm>
            <a:off x="5052856" y="1497950"/>
            <a:ext cx="10253419" cy="1015663"/>
          </a:xfrm>
          <a:prstGeom prst="rect">
            <a:avLst/>
          </a:prstGeom>
          <a:noFill/>
        </p:spPr>
        <p:txBody>
          <a:bodyPr wrap="square" rtlCol="0">
            <a:spAutoFit/>
          </a:bodyPr>
          <a:lstStyle/>
          <a:p>
            <a:pPr algn="ctr"/>
            <a:r>
              <a:rPr lang="x-none" sz="6000" b="1" dirty="0">
                <a:solidFill>
                  <a:srgbClr val="C00000"/>
                </a:solidFill>
                <a:latin typeface="Cambria" panose="02040503050406030204" pitchFamily="18" charset="0"/>
              </a:rPr>
              <a:t>HƯỚNG DẪN VIÊN TÀI BA</a:t>
            </a:r>
          </a:p>
        </p:txBody>
      </p:sp>
      <p:pic>
        <p:nvPicPr>
          <p:cNvPr id="13" name="Picture 12">
            <a:extLst>
              <a:ext uri="{FF2B5EF4-FFF2-40B4-BE49-F238E27FC236}">
                <a16:creationId xmlns:a16="http://schemas.microsoft.com/office/drawing/2014/main" xmlns="" id="{0F35C61C-8DA1-6440-ABD6-B8EAE728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59" y="5051434"/>
            <a:ext cx="3724344" cy="5264090"/>
          </a:xfrm>
          <a:prstGeom prst="rect">
            <a:avLst/>
          </a:prstGeom>
        </p:spPr>
      </p:pic>
      <p:pic>
        <p:nvPicPr>
          <p:cNvPr id="15" name="Picture 14">
            <a:extLst>
              <a:ext uri="{FF2B5EF4-FFF2-40B4-BE49-F238E27FC236}">
                <a16:creationId xmlns:a16="http://schemas.microsoft.com/office/drawing/2014/main" xmlns="" id="{9F7E9BBF-34F0-3A49-B2D0-22422F74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7" y="3314700"/>
            <a:ext cx="6947210" cy="6947210"/>
          </a:xfrm>
          <a:prstGeom prst="rect">
            <a:avLst/>
          </a:prstGeom>
        </p:spPr>
      </p:pic>
      <p:pic>
        <p:nvPicPr>
          <p:cNvPr id="15362" name="Picture 2" descr="Đôi nét giới thiệu về Phố Cổ Hội An - Vẻ đẹp thời gian ngưng động - Da Nang  Tourism">
            <a:extLst>
              <a:ext uri="{FF2B5EF4-FFF2-40B4-BE49-F238E27FC236}">
                <a16:creationId xmlns:a16="http://schemas.microsoft.com/office/drawing/2014/main" xmlns="" id="{EAA60164-D6A6-D64C-9E6C-81CF26F58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520" y="4507344"/>
            <a:ext cx="7823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xmlns=""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xmlns=""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Freeform 3">
            <a:extLst>
              <a:ext uri="{FF2B5EF4-FFF2-40B4-BE49-F238E27FC236}">
                <a16:creationId xmlns:a16="http://schemas.microsoft.com/office/drawing/2014/main" xmlns=""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xmlns=""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 name="Picture 1">
            <a:extLst>
              <a:ext uri="{FF2B5EF4-FFF2-40B4-BE49-F238E27FC236}">
                <a16:creationId xmlns:a16="http://schemas.microsoft.com/office/drawing/2014/main" xmlns="" id="{3F8E9B45-FF16-D242-BE57-A14E180803DB}"/>
              </a:ext>
            </a:extLst>
          </p:cNvPr>
          <p:cNvPicPr>
            <a:picLocks noChangeAspect="1"/>
          </p:cNvPicPr>
          <p:nvPr/>
        </p:nvPicPr>
        <p:blipFill>
          <a:blip r:embed="rId6"/>
          <a:stretch>
            <a:fillRect/>
          </a:stretch>
        </p:blipFill>
        <p:spPr>
          <a:xfrm>
            <a:off x="1447800" y="3950242"/>
            <a:ext cx="7327900" cy="5803900"/>
          </a:xfrm>
          <a:prstGeom prst="rect">
            <a:avLst/>
          </a:prstGeom>
        </p:spPr>
      </p:pic>
    </p:spTree>
    <p:extLst>
      <p:ext uri="{BB962C8B-B14F-4D97-AF65-F5344CB8AC3E}">
        <p14:creationId xmlns:p14="http://schemas.microsoft.com/office/powerpoint/2010/main" val="22102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EDC08569-EA20-D64F-B86D-104B31311147}"/>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18" name="Group 17">
            <a:extLst>
              <a:ext uri="{FF2B5EF4-FFF2-40B4-BE49-F238E27FC236}">
                <a16:creationId xmlns:a16="http://schemas.microsoft.com/office/drawing/2014/main" xmlns="" id="{36C7CD54-32D1-D941-9779-38F21FD7A15E}"/>
              </a:ext>
            </a:extLst>
          </p:cNvPr>
          <p:cNvGrpSpPr/>
          <p:nvPr/>
        </p:nvGrpSpPr>
        <p:grpSpPr>
          <a:xfrm>
            <a:off x="1676400" y="2015545"/>
            <a:ext cx="9221639" cy="6116457"/>
            <a:chOff x="838200" y="2075043"/>
            <a:chExt cx="9221639" cy="6116457"/>
          </a:xfrm>
        </p:grpSpPr>
        <p:sp>
          <p:nvSpPr>
            <p:cNvPr id="17" name="Rounded Rectangle 16">
              <a:extLst>
                <a:ext uri="{FF2B5EF4-FFF2-40B4-BE49-F238E27FC236}">
                  <a16:creationId xmlns:a16="http://schemas.microsoft.com/office/drawing/2014/main" xmlns="" id="{C66EC8D2-D4E1-5D40-89EA-9936768996E6}"/>
                </a:ext>
              </a:extLst>
            </p:cNvPr>
            <p:cNvSpPr/>
            <p:nvPr/>
          </p:nvSpPr>
          <p:spPr>
            <a:xfrm>
              <a:off x="838200" y="2075043"/>
              <a:ext cx="7315200" cy="6116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10"/>
            <p:cNvSpPr txBox="1"/>
            <p:nvPr/>
          </p:nvSpPr>
          <p:spPr>
            <a:xfrm>
              <a:off x="1470312" y="2491139"/>
              <a:ext cx="6698328" cy="1859420"/>
            </a:xfrm>
            <a:prstGeom prst="rect">
              <a:avLst/>
            </a:prstGeom>
          </p:spPr>
          <p:txBody>
            <a:bodyPr wrap="square" lIns="0" tIns="0" rIns="0" bIns="0" rtlCol="0" anchor="t">
              <a:spAutoFit/>
            </a:bodyPr>
            <a:lstStyle/>
            <a:p>
              <a:pPr>
                <a:lnSpc>
                  <a:spcPts val="7700"/>
                </a:lnSpc>
              </a:pP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dưới</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đây</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giúp</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em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hiểu</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biết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điều</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a:t>
              </a:r>
              <a:r>
                <a:rPr lang="x-none" sz="4000" dirty="0">
                  <a:effectLst/>
                  <a:latin typeface="Cambria" panose="02040503050406030204" pitchFamily="18" charset="0"/>
                </a:rPr>
                <a:t> </a:t>
              </a:r>
              <a:endParaRPr lang="en-US" sz="4000" dirty="0">
                <a:latin typeface="Cambria" panose="02040503050406030204" pitchFamily="18" charset="0"/>
              </a:endParaRPr>
            </a:p>
          </p:txBody>
        </p:sp>
        <p:sp>
          <p:nvSpPr>
            <p:cNvPr id="12" name="TextBox 12"/>
            <p:cNvSpPr txBox="1"/>
            <p:nvPr/>
          </p:nvSpPr>
          <p:spPr>
            <a:xfrm>
              <a:off x="2815503" y="4666430"/>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Đặc</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điểm</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tự</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nhiên</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x-none" sz="3600" dirty="0">
                <a:effectLst/>
                <a:latin typeface="Cambria" panose="02040503050406030204" pitchFamily="18" charset="0"/>
                <a:ea typeface="Times New Roman" panose="02020603050405020304" pitchFamily="18" charset="0"/>
              </a:endParaRPr>
            </a:p>
          </p:txBody>
        </p:sp>
      </p:grpSp>
      <p:sp>
        <p:nvSpPr>
          <p:cNvPr id="20" name="Freeform 10">
            <a:extLst>
              <a:ext uri="{FF2B5EF4-FFF2-40B4-BE49-F238E27FC236}">
                <a16:creationId xmlns:a16="http://schemas.microsoft.com/office/drawing/2014/main" xmlns=""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3" name="Picture 2">
            <a:extLst>
              <a:ext uri="{FF2B5EF4-FFF2-40B4-BE49-F238E27FC236}">
                <a16:creationId xmlns:a16="http://schemas.microsoft.com/office/drawing/2014/main" xmlns="" id="{E3EF4AC7-EFC0-4840-AF06-28477F065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933" y="961153"/>
            <a:ext cx="7892203" cy="6116457"/>
          </a:xfrm>
          <a:prstGeom prst="rect">
            <a:avLst/>
          </a:prstGeom>
        </p:spPr>
      </p:pic>
      <p:pic>
        <p:nvPicPr>
          <p:cNvPr id="16" name="Picture 15">
            <a:extLst>
              <a:ext uri="{FF2B5EF4-FFF2-40B4-BE49-F238E27FC236}">
                <a16:creationId xmlns:a16="http://schemas.microsoft.com/office/drawing/2014/main" xmlns="" id="{8DB828AA-5FC8-854C-91A2-F8F5962CD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0" y="6240780"/>
            <a:ext cx="4046220" cy="4046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xmlns=""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xmlns=""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Freeform 2">
            <a:extLst>
              <a:ext uri="{FF2B5EF4-FFF2-40B4-BE49-F238E27FC236}">
                <a16:creationId xmlns:a16="http://schemas.microsoft.com/office/drawing/2014/main" xmlns=""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xmlns=""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xmlns=""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Picture 1">
            <a:extLst>
              <a:ext uri="{FF2B5EF4-FFF2-40B4-BE49-F238E27FC236}">
                <a16:creationId xmlns:a16="http://schemas.microsoft.com/office/drawing/2014/main" xmlns="" id="{1515318E-C596-5845-B990-24EC645FB6A5}"/>
              </a:ext>
            </a:extLst>
          </p:cNvPr>
          <p:cNvPicPr>
            <a:picLocks noChangeAspect="1"/>
          </p:cNvPicPr>
          <p:nvPr/>
        </p:nvPicPr>
        <p:blipFill>
          <a:blip r:embed="rId9"/>
          <a:stretch>
            <a:fillRect/>
          </a:stretch>
        </p:blipFill>
        <p:spPr>
          <a:xfrm>
            <a:off x="6684522" y="2087243"/>
            <a:ext cx="11404600" cy="3683000"/>
          </a:xfrm>
          <a:prstGeom prst="rect">
            <a:avLst/>
          </a:prstGeom>
        </p:spPr>
      </p:pic>
    </p:spTree>
    <p:extLst>
      <p:ext uri="{BB962C8B-B14F-4D97-AF65-F5344CB8AC3E}">
        <p14:creationId xmlns:p14="http://schemas.microsoft.com/office/powerpoint/2010/main" val="140414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4418242" y="1484662"/>
              <a:ext cx="7172157" cy="2934137"/>
            </a:xfrm>
            <a:prstGeom prst="rect">
              <a:avLst/>
            </a:prstGeom>
            <a:noFill/>
          </p:spPr>
          <p:txBody>
            <a:bodyPr wrap="square" rtlCol="0">
              <a:spAutoFit/>
            </a:bodyPr>
            <a:lstStyle/>
            <a:p>
              <a:pPr algn="just"/>
              <a:r>
                <a:rPr lang="vi-VN" sz="4000"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x-none" sz="8800" dirty="0">
                <a:latin typeface="Cambria" panose="02040503050406030204" pitchFamily="18" charset="0"/>
              </a:endParaRPr>
            </a:p>
          </p:txBody>
        </p:sp>
      </p:grpSp>
      <p:sp>
        <p:nvSpPr>
          <p:cNvPr id="12" name="TextBox 11">
            <a:extLst>
              <a:ext uri="{FF2B5EF4-FFF2-40B4-BE49-F238E27FC236}">
                <a16:creationId xmlns:a16="http://schemas.microsoft.com/office/drawing/2014/main" xmlns="" id="{4675B20B-FD63-1A48-92F5-C6C1597B855B}"/>
              </a:ext>
            </a:extLst>
          </p:cNvPr>
          <p:cNvSpPr txBox="1"/>
          <p:nvPr/>
        </p:nvSpPr>
        <p:spPr>
          <a:xfrm>
            <a:off x="10028274" y="1510407"/>
            <a:ext cx="6126126" cy="1015663"/>
          </a:xfrm>
          <a:prstGeom prst="rect">
            <a:avLst/>
          </a:prstGeom>
          <a:noFill/>
        </p:spPr>
        <p:txBody>
          <a:bodyPr wrap="square" rtlCol="0">
            <a:spAutoFit/>
          </a:bodyPr>
          <a:lstStyle/>
          <a:p>
            <a:pPr algn="ctr"/>
            <a:r>
              <a:rPr lang="x-none"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x-none" sz="6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xmlns=""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6404273"/>
            <a:ext cx="5410200" cy="4436364"/>
          </a:xfrm>
          <a:prstGeom prst="rect">
            <a:avLst/>
          </a:prstGeom>
        </p:spPr>
      </p:pic>
      <p:pic>
        <p:nvPicPr>
          <p:cNvPr id="6" name="Picture 5">
            <a:extLst>
              <a:ext uri="{FF2B5EF4-FFF2-40B4-BE49-F238E27FC236}">
                <a16:creationId xmlns:a16="http://schemas.microsoft.com/office/drawing/2014/main" xmlns=""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9527472" y="4368320"/>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x-none" sz="4000" dirty="0">
              <a:effectLst/>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xmlns=""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pic>
        <p:nvPicPr>
          <p:cNvPr id="1028" name="Picture 4" descr="Thảo luận nhóm">
            <a:extLst>
              <a:ext uri="{FF2B5EF4-FFF2-40B4-BE49-F238E27FC236}">
                <a16:creationId xmlns:a16="http://schemas.microsoft.com/office/drawing/2014/main" xmlns=""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9497273" y="5091127"/>
            <a:ext cx="7909373" cy="414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39A7EC6-16FF-BC42-B324-83E1A688DCDA}"/>
              </a:ext>
            </a:extLst>
          </p:cNvPr>
          <p:cNvSpPr txBox="1"/>
          <p:nvPr/>
        </p:nvSpPr>
        <p:spPr>
          <a:xfrm>
            <a:off x="9671029" y="2814077"/>
            <a:ext cx="7273646" cy="1323439"/>
          </a:xfrm>
          <a:prstGeom prst="rect">
            <a:avLst/>
          </a:prstGeom>
          <a:noFill/>
        </p:spPr>
        <p:txBody>
          <a:bodyPr wrap="square" rtlCol="0">
            <a:spAutoFit/>
          </a:bodyPr>
          <a:lstStyle/>
          <a:p>
            <a:r>
              <a:rPr lang="x-none" sz="4000"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xmlns="" id="{97A7E436-FEC6-B446-90C5-C88B7453A479}"/>
              </a:ext>
            </a:extLst>
          </p:cNvPr>
          <p:cNvSpPr txBox="1"/>
          <p:nvPr/>
        </p:nvSpPr>
        <p:spPr>
          <a:xfrm>
            <a:off x="10028274" y="1510407"/>
            <a:ext cx="6126126" cy="1015663"/>
          </a:xfrm>
          <a:prstGeom prst="rect">
            <a:avLst/>
          </a:prstGeom>
          <a:noFill/>
        </p:spPr>
        <p:txBody>
          <a:bodyPr wrap="square" rtlCol="0">
            <a:spAutoFit/>
          </a:bodyPr>
          <a:lstStyle/>
          <a:p>
            <a:pPr algn="ctr"/>
            <a:r>
              <a:rPr lang="x-none"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x-none" sz="6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xmlns=""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xmlns=""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661910" y="1478951"/>
              <a:ext cx="9420379" cy="3845156"/>
            </a:xfrm>
            <a:prstGeom prst="rect">
              <a:avLst/>
            </a:prstGeom>
          </p:spPr>
          <p:txBody>
            <a:bodyPr wrap="square" lIns="0" tIns="0" rIns="0" bIns="0" rtlCol="0" anchor="t">
              <a:spAutoFit/>
            </a:bodyPr>
            <a:lstStyle/>
            <a:p>
              <a:pPr marL="571500" indent="-571500">
                <a:lnSpc>
                  <a:spcPct val="115000"/>
                </a:lnSpc>
                <a:spcAft>
                  <a:spcPts val="800"/>
                </a:spcAft>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đô</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nằm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ở</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lưu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sông</a:t>
              </a:r>
              <a:r>
                <a:rPr lang="en-US" sz="3200" dirty="0">
                  <a:solidFill>
                    <a:srgbClr val="000000"/>
                  </a:solidFill>
                  <a:effectLst/>
                  <a:latin typeface="Cambria" panose="02040503050406030204" pitchFamily="18" charset="0"/>
                  <a:ea typeface="Times New Roman" panose="02020603050405020304" pitchFamily="18" charset="0"/>
                </a:rPr>
                <a:t> Thu </a:t>
              </a:r>
              <a:r>
                <a:rPr lang="en-US" sz="3200" dirty="0" err="1">
                  <a:solidFill>
                    <a:srgbClr val="000000"/>
                  </a:solidFill>
                  <a:effectLst/>
                  <a:latin typeface="Cambria" panose="02040503050406030204" pitchFamily="18" charset="0"/>
                  <a:ea typeface="Times New Roman" panose="02020603050405020304" pitchFamily="18" charset="0"/>
                </a:rPr>
                <a:t>Bồn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thuộc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đồng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ven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biển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tỉnh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Quảng</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khoảng</a:t>
              </a:r>
              <a:r>
                <a:rPr lang="en-US" sz="3200" dirty="0">
                  <a:solidFill>
                    <a:srgbClr val="000000"/>
                  </a:solidFill>
                  <a:effectLst/>
                  <a:latin typeface="Cambria" panose="02040503050406030204" pitchFamily="18" charset="0"/>
                  <a:ea typeface="Times New Roman" panose="02020603050405020304" pitchFamily="18" charset="0"/>
                </a:rPr>
                <a:t> 30km </a:t>
              </a:r>
              <a:r>
                <a:rPr lang="en-US" sz="3200" dirty="0" err="1">
                  <a:solidFill>
                    <a:srgbClr val="000000"/>
                  </a:solidFill>
                  <a:effectLst/>
                  <a:latin typeface="Cambria" panose="02040503050406030204" pitchFamily="18" charset="0"/>
                  <a:ea typeface="Times New Roman" panose="02020603050405020304" pitchFamily="18" charset="0"/>
                </a:rPr>
                <a:t>về</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phía</a:t>
              </a:r>
              <a:r>
                <a:rPr lang="en-US" sz="3200" dirty="0">
                  <a:solidFill>
                    <a:srgbClr val="000000"/>
                  </a:solidFill>
                  <a:effectLst/>
                  <a:latin typeface="Cambria" panose="02040503050406030204" pitchFamily="18" charset="0"/>
                  <a:ea typeface="Times New Roman" panose="02020603050405020304" pitchFamily="18" charset="0"/>
                </a:rPr>
                <a:t> Nam. </a:t>
              </a:r>
              <a:endParaRPr lang="x-none" sz="3200" dirty="0">
                <a:effectLst/>
                <a:latin typeface="Cambria" panose="02040503050406030204" pitchFamily="18" charset="0"/>
                <a:ea typeface="Calibri" panose="020F0502020204030204" pitchFamily="34" charset="0"/>
              </a:endParaRPr>
            </a:p>
            <a:p>
              <a:pPr marL="571500" indent="-571500">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công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nhận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di </a:t>
              </a:r>
              <a:r>
                <a:rPr lang="en-US" sz="3200" dirty="0" err="1">
                  <a:solidFill>
                    <a:srgbClr val="000000"/>
                  </a:solidFill>
                  <a:effectLst/>
                  <a:latin typeface="Cambria" panose="02040503050406030204" pitchFamily="18" charset="0"/>
                  <a:ea typeface="Times New Roman" panose="02020603050405020304" pitchFamily="18" charset="0"/>
                </a:rPr>
                <a:t>sản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giới</a:t>
              </a:r>
              <a:r>
                <a:rPr lang="en-US" sz="3200" dirty="0">
                  <a:solidFill>
                    <a:srgbClr val="000000"/>
                  </a:solidFill>
                  <a:effectLst/>
                  <a:latin typeface="Cambria" panose="02040503050406030204" pitchFamily="18" charset="0"/>
                  <a:ea typeface="Times New Roman" panose="02020603050405020304" pitchFamily="18" charset="0"/>
                </a:rPr>
                <a:t> UNESCO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năm</a:t>
              </a:r>
              <a:r>
                <a:rPr lang="en-US" sz="3200" dirty="0">
                  <a:solidFill>
                    <a:srgbClr val="000000"/>
                  </a:solidFill>
                  <a:effectLst/>
                  <a:latin typeface="Cambria" panose="02040503050406030204" pitchFamily="18" charset="0"/>
                  <a:ea typeface="Times New Roman" panose="02020603050405020304" pitchFamily="18" charset="0"/>
                </a:rPr>
                <a:t> 1999. </a:t>
              </a:r>
              <a:r>
                <a:rPr lang="en-US" sz="3200" dirty="0" err="1">
                  <a:solidFill>
                    <a:srgbClr val="000000"/>
                  </a:solidFill>
                  <a:effectLst/>
                  <a:latin typeface="Cambria" panose="02040503050406030204" pitchFamily="18" charset="0"/>
                  <a:ea typeface="Times New Roman" panose="02020603050405020304" pitchFamily="18" charset="0"/>
                </a:rPr>
                <a:t>Đây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địa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điểm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hút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khách</a:t>
              </a:r>
              <a:r>
                <a:rPr lang="en-US" sz="3200" dirty="0">
                  <a:solidFill>
                    <a:srgbClr val="000000"/>
                  </a:solidFill>
                  <a:effectLst/>
                  <a:latin typeface="Cambria" panose="02040503050406030204" pitchFamily="18" charset="0"/>
                  <a:ea typeface="Times New Roman" panose="02020603050405020304" pitchFamily="18" charset="0"/>
                </a:rPr>
                <a:t> du </a:t>
              </a:r>
              <a:r>
                <a:rPr lang="en-US" sz="3200" dirty="0" err="1">
                  <a:solidFill>
                    <a:srgbClr val="000000"/>
                  </a:solidFill>
                  <a:effectLst/>
                  <a:latin typeface="Cambria" panose="02040503050406030204" pitchFamily="18" charset="0"/>
                  <a:ea typeface="Times New Roman" panose="02020603050405020304" pitchFamily="18" charset="0"/>
                </a:rPr>
                <a:t>lịch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a:t>
              </a:r>
              <a:r>
                <a:rPr lang="x-none" sz="3200" dirty="0">
                  <a:effectLst/>
                  <a:latin typeface="Cambria" panose="02040503050406030204" pitchFamily="18" charset="0"/>
                </a:rPr>
                <a:t> </a:t>
              </a:r>
              <a:endParaRPr lang="x-none" sz="32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xmlns=""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xmlns=""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xmlns=""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xmlns=""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xmlns="" id="{B76951FC-633F-9643-A9A9-D228FD219654}"/>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xmlns="" id="{3096F6E3-7569-544B-81B6-88AE49017749}"/>
              </a:ext>
            </a:extLst>
          </p:cNvPr>
          <p:cNvSpPr/>
          <p:nvPr/>
        </p:nvSpPr>
        <p:spPr>
          <a:xfrm>
            <a:off x="1391188" y="799540"/>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xmlns="" id="{934E3BC0-301E-EE44-903A-DDF7A48D4345}"/>
              </a:ext>
            </a:extLst>
          </p:cNvPr>
          <p:cNvSpPr txBox="1"/>
          <p:nvPr/>
        </p:nvSpPr>
        <p:spPr>
          <a:xfrm>
            <a:off x="2185410" y="2143794"/>
            <a:ext cx="13961783" cy="2401619"/>
          </a:xfrm>
          <a:prstGeom prst="rect">
            <a:avLst/>
          </a:prstGeom>
          <a:noFill/>
        </p:spPr>
        <p:txBody>
          <a:bodyPr wrap="square" rtlCol="0">
            <a:spAutoFit/>
          </a:bodyPr>
          <a:lstStyle/>
          <a:p>
            <a:pPr algn="just">
              <a:lnSpc>
                <a:spcPct val="120000"/>
              </a:lnSpc>
            </a:pPr>
            <a:r>
              <a:rPr lang="en-US" sz="3200" b="1" dirty="0" err="1">
                <a:effectLst/>
                <a:latin typeface="Cambria" panose="02040503050406030204" pitchFamily="18" charset="0"/>
                <a:ea typeface="Times New Roman" panose="02020603050405020304" pitchFamily="18" charset="0"/>
              </a:rPr>
              <a:t>Phân</a:t>
            </a:r>
            <a:r>
              <a:rPr lang="en-US" sz="3200" b="1" dirty="0">
                <a:effectLst/>
                <a:latin typeface="Cambria" panose="02040503050406030204" pitchFamily="18" charset="0"/>
                <a:ea typeface="Times New Roman" panose="02020603050405020304" pitchFamily="18" charset="0"/>
              </a:rPr>
              <a:t> chia </a:t>
            </a:r>
            <a:r>
              <a:rPr lang="en-US" sz="3200" b="1" dirty="0" err="1">
                <a:effectLst/>
                <a:latin typeface="Cambria" panose="02040503050406030204" pitchFamily="18" charset="0"/>
                <a:ea typeface="Times New Roman" panose="02020603050405020304" pitchFamily="18" charset="0"/>
              </a:rPr>
              <a:t>nhiệm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vụ</a:t>
            </a:r>
            <a:r>
              <a:rPr lang="en-US" sz="3200" b="1" dirty="0">
                <a:effectLst/>
                <a:latin typeface="Cambria" panose="02040503050406030204" pitchFamily="18" charset="0"/>
                <a:ea typeface="Times New Roman" panose="02020603050405020304" pitchFamily="18" charset="0"/>
              </a:rPr>
              <a:t>: </a:t>
            </a:r>
            <a:endParaRPr lang="x-none" sz="3200" b="1"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1: </a:t>
            </a:r>
            <a:r>
              <a:rPr lang="en-US" sz="3200" dirty="0" err="1">
                <a:effectLst/>
                <a:latin typeface="Cambria" panose="02040503050406030204" pitchFamily="18" charset="0"/>
                <a:ea typeface="Times New Roman" panose="02020603050405020304" pitchFamily="18" charset="0"/>
              </a:rPr>
              <a:t>Nhà</a:t>
            </a:r>
            <a:r>
              <a:rPr lang="en-US" sz="3200" dirty="0">
                <a:effectLst/>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a:t>
            </a:r>
            <a:r>
              <a:rPr lang="en-US" sz="3200" dirty="0" err="1">
                <a:effectLst/>
                <a:latin typeface="Cambria" panose="02040503050406030204" pitchFamily="18" charset="0"/>
                <a:ea typeface="Times New Roman" panose="02020603050405020304" pitchFamily="18" charset="0"/>
              </a:rPr>
              <a:t>ổ</a:t>
            </a:r>
            <a:endParaRPr lang="x-none"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2: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Hoa</a:t>
            </a:r>
            <a:endParaRPr lang="x-none"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3: </a:t>
            </a:r>
            <a:r>
              <a:rPr lang="en-US" sz="3200" dirty="0" err="1">
                <a:effectLst/>
                <a:latin typeface="Cambria" panose="02040503050406030204" pitchFamily="18" charset="0"/>
                <a:ea typeface="Times New Roman" panose="02020603050405020304" pitchFamily="18" charset="0"/>
              </a:rPr>
              <a:t>Chùa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Cầu</a:t>
            </a:r>
            <a:endParaRPr lang="x-none" sz="3200" dirty="0">
              <a:effectLst/>
              <a:latin typeface="Cambria" panose="0204050305040603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xmlns="" id="{49E94929-2E30-0348-8998-E2F0EC8052C8}"/>
              </a:ext>
            </a:extLst>
          </p:cNvPr>
          <p:cNvSpPr txBox="1"/>
          <p:nvPr/>
        </p:nvSpPr>
        <p:spPr>
          <a:xfrm>
            <a:off x="2185410" y="4783931"/>
            <a:ext cx="7971492" cy="4174412"/>
          </a:xfrm>
          <a:prstGeom prst="rect">
            <a:avLst/>
          </a:prstGeom>
          <a:noFill/>
        </p:spPr>
        <p:txBody>
          <a:bodyPr wrap="square" rtlCol="0">
            <a:spAutoFit/>
          </a:bodyPr>
          <a:lstStyle/>
          <a:p>
            <a:pPr algn="just">
              <a:lnSpc>
                <a:spcPct val="120000"/>
              </a:lnSpc>
            </a:pPr>
            <a:r>
              <a:rPr lang="en-US" sz="3200" b="1" dirty="0" err="1">
                <a:latin typeface="Cambria" panose="02040503050406030204" pitchFamily="18" charset="0"/>
                <a:ea typeface="Times New Roman" panose="02020603050405020304" pitchFamily="18" charset="0"/>
              </a:rPr>
              <a:t>Đọc</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và</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trình</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bày</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những</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thông</a:t>
            </a:r>
            <a:r>
              <a:rPr lang="en-US" sz="3200" b="1" dirty="0">
                <a:latin typeface="Cambria" panose="02040503050406030204" pitchFamily="18" charset="0"/>
                <a:ea typeface="Times New Roman" panose="02020603050405020304" pitchFamily="18" charset="0"/>
              </a:rPr>
              <a:t> tin </a:t>
            </a:r>
            <a:r>
              <a:rPr lang="en-US" sz="3200" b="1" dirty="0" err="1">
                <a:latin typeface="Cambria" panose="02040503050406030204" pitchFamily="18" charset="0"/>
                <a:ea typeface="Times New Roman" panose="02020603050405020304" pitchFamily="18" charset="0"/>
              </a:rPr>
              <a:t>sau</a:t>
            </a:r>
            <a:r>
              <a:rPr lang="en-US" sz="3200" b="1" dirty="0">
                <a:latin typeface="Cambria" panose="02040503050406030204" pitchFamily="18" charset="0"/>
                <a:ea typeface="Times New Roman" panose="02020603050405020304" pitchFamily="18" charset="0"/>
              </a:rPr>
              <a:t>:</a:t>
            </a:r>
            <a:endParaRPr lang="x-none" sz="3200" b="1"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endParaRPr lang="x-none"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trí</a:t>
            </a:r>
            <a:endParaRPr lang="x-none"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dựng</a:t>
            </a:r>
            <a:endParaRPr lang="x-none"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điểm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nổi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bật</a:t>
            </a:r>
            <a:r>
              <a:rPr lang="en-US" sz="3200" dirty="0">
                <a:effectLst/>
                <a:latin typeface="Cambria" panose="02040503050406030204" pitchFamily="18" charset="0"/>
                <a:ea typeface="Times New Roman" panose="02020603050405020304" pitchFamily="18" charset="0"/>
              </a:rPr>
              <a:t> </a:t>
            </a:r>
            <a:endParaRPr lang="x-none"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ý</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nghĩa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r>
              <a:rPr lang="en-US" sz="3200" dirty="0">
                <a:effectLst/>
                <a:latin typeface="Cambria" panose="02040503050406030204" pitchFamily="18" charset="0"/>
                <a:ea typeface="Times New Roman" panose="02020603050405020304" pitchFamily="18" charset="0"/>
              </a:rPr>
              <a:t>)</a:t>
            </a:r>
            <a:endParaRPr lang="x-none" sz="3200" dirty="0">
              <a:effectLst/>
              <a:latin typeface="Cambria" panose="0204050305040603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xmlns="" id="{FE6214CE-EB64-C64C-BCDF-10F8874E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093" y="3021736"/>
            <a:ext cx="7057757" cy="5787361"/>
          </a:xfrm>
          <a:prstGeom prst="rect">
            <a:avLst/>
          </a:prstGeom>
        </p:spPr>
      </p:pic>
      <p:sp>
        <p:nvSpPr>
          <p:cNvPr id="9" name="TextBox 8">
            <a:extLst>
              <a:ext uri="{FF2B5EF4-FFF2-40B4-BE49-F238E27FC236}">
                <a16:creationId xmlns:a16="http://schemas.microsoft.com/office/drawing/2014/main" xmlns="" id="{5B8993AB-132D-744A-A83C-34A0C48951FE}"/>
              </a:ext>
            </a:extLst>
          </p:cNvPr>
          <p:cNvSpPr txBox="1"/>
          <p:nvPr/>
        </p:nvSpPr>
        <p:spPr>
          <a:xfrm>
            <a:off x="8189021" y="1555220"/>
            <a:ext cx="8128850"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2. </a:t>
            </a:r>
            <a:r>
              <a:rPr lang="en-US" sz="6000" b="1" dirty="0" err="1">
                <a:solidFill>
                  <a:srgbClr val="C00000"/>
                </a:solidFill>
                <a:latin typeface="Cambria" panose="02040503050406030204" pitchFamily="18" charset="0"/>
              </a:rPr>
              <a:t>Công</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trình</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kiến</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trúc</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tiêu</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biểu</a:t>
            </a:r>
            <a:endParaRPr lang="x-none" sz="6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60DFBD81-A00E-CB45-BE9B-6F2515D1E363}"/>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xmlns=""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xmlns=""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3661049" y="1970418"/>
              <a:ext cx="8487190" cy="3077765"/>
            </a:xfrm>
            <a:prstGeom prst="rect">
              <a:avLst/>
            </a:prstGeom>
            <a:noFill/>
          </p:spPr>
          <p:txBody>
            <a:bodyPr wrap="square" rtlCol="0">
              <a:spAutoFit/>
            </a:bodyPr>
            <a:lstStyle/>
            <a:p>
              <a:pPr algn="just"/>
              <a:r>
                <a:rPr lang="vi-VN" sz="42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x-none" sz="24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xmlns="" id="{F783EF1B-6D6E-E140-94C5-CE412E9400DC}"/>
              </a:ext>
            </a:extLst>
          </p:cNvPr>
          <p:cNvGrpSpPr/>
          <p:nvPr/>
        </p:nvGrpSpPr>
        <p:grpSpPr>
          <a:xfrm>
            <a:off x="1226016" y="1810880"/>
            <a:ext cx="9015265" cy="1254264"/>
            <a:chOff x="4867835" y="2700023"/>
            <a:chExt cx="6218759" cy="1973321"/>
          </a:xfrm>
        </p:grpSpPr>
        <p:sp>
          <p:nvSpPr>
            <p:cNvPr id="4" name="Rectangle 3">
              <a:extLst>
                <a:ext uri="{FF2B5EF4-FFF2-40B4-BE49-F238E27FC236}">
                  <a16:creationId xmlns:a16="http://schemas.microsoft.com/office/drawing/2014/main" xmlns=""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a) Nhà cổ</a:t>
              </a:r>
              <a:endParaRPr lang="x-none" sz="9000" dirty="0">
                <a:latin typeface="Cambria" panose="02040503050406030204" pitchFamily="18" charset="0"/>
              </a:endParaRPr>
            </a:p>
          </p:txBody>
        </p:sp>
      </p:grpSp>
      <p:pic>
        <p:nvPicPr>
          <p:cNvPr id="13" name="Picture 12">
            <a:extLst>
              <a:ext uri="{FF2B5EF4-FFF2-40B4-BE49-F238E27FC236}">
                <a16:creationId xmlns:a16="http://schemas.microsoft.com/office/drawing/2014/main" xmlns=""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284" y="1810880"/>
            <a:ext cx="4871353" cy="4798283"/>
          </a:xfrm>
          <a:prstGeom prst="rect">
            <a:avLst/>
          </a:prstGeom>
        </p:spPr>
      </p:pic>
      <p:pic>
        <p:nvPicPr>
          <p:cNvPr id="15" name="Picture 14">
            <a:extLst>
              <a:ext uri="{FF2B5EF4-FFF2-40B4-BE49-F238E27FC236}">
                <a16:creationId xmlns:a16="http://schemas.microsoft.com/office/drawing/2014/main" xmlns=""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1308</Words>
  <Application>Microsoft Office PowerPoint</Application>
  <PresentationFormat>Custom</PresentationFormat>
  <Paragraphs>91</Paragraphs>
  <Slides>25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#9Slide07 HoneyCream</vt:lpstr>
      <vt:lpstr>Times New Roman</vt:lpstr>
      <vt:lpstr>SVN-Newton</vt:lpstr>
      <vt:lpstr>#9Slide03 Bebas Neue Bold</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ADMIN</cp:lastModifiedBy>
  <cp:revision>13</cp:revision>
  <dcterms:created xsi:type="dcterms:W3CDTF">2006-08-16T00:00:00Z</dcterms:created>
  <dcterms:modified xsi:type="dcterms:W3CDTF">2024-03-09T04:02:03Z</dcterms:modified>
  <dc:identifier>DAFtHD1lFRk</dc:identifier>
</cp:coreProperties>
</file>