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66" r:id="rId5"/>
    <p:sldId id="268" r:id="rId6"/>
    <p:sldId id="258" r:id="rId7"/>
    <p:sldId id="269" r:id="rId8"/>
    <p:sldId id="259" r:id="rId9"/>
    <p:sldId id="261" r:id="rId10"/>
    <p:sldId id="270" r:id="rId11"/>
    <p:sldId id="260" r:id="rId12"/>
    <p:sldId id="262" r:id="rId13"/>
    <p:sldId id="263" r:id="rId14"/>
    <p:sldId id="264" r:id="rId15"/>
    <p:sldId id="283" r:id="rId16"/>
  </p:sldIdLst>
  <p:sldSz cx="18288000" cy="10287000"/>
  <p:notesSz cx="6858000" cy="9144000"/>
  <p:embeddedFontLst>
    <p:embeddedFont>
      <p:font typeface="Baloo Thambi" charset="0"/>
      <p:regular r:id="rId17"/>
    </p:embeddedFont>
    <p:embeddedFont>
      <p:font typeface="#9Slide07 HoneyCream" charset="0"/>
      <p:regular r:id="rId18"/>
    </p:embeddedFont>
    <p:embeddedFont>
      <p:font typeface="Cambria" pitchFamily="18" charset="0"/>
      <p:regular r:id="rId19"/>
      <p:bold r:id="rId20"/>
      <p:italic r:id="rId21"/>
      <p:boldItalic r:id="rId22"/>
    </p:embeddedFont>
    <p:embeddedFont>
      <p:font typeface="Cambria Math" pitchFamily="18" charset="0"/>
      <p:regular r:id="rId23"/>
    </p:embeddedFont>
    <p:embeddedFont>
      <p:font typeface="Calibri" pitchFamily="34" charset="0"/>
      <p:regular r:id="rId24"/>
      <p:bold r:id="rId25"/>
      <p:italic r:id="rId26"/>
      <p:boldItalic r:id="rId27"/>
    </p:embeddedFont>
    <p:embeddedFont>
      <p:font typeface="Calibri Light"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94"/>
    <a:srgbClr val="F97077"/>
    <a:srgbClr val="FCB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9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xmlns="" id="{430FB848-08D4-A9E4-9172-6A794CC437FA}"/>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360AEFC7-0406-DCC1-6301-AD21D6AD1448}"/>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2" name="TextBox 3">
            <a:extLst>
              <a:ext uri="{FF2B5EF4-FFF2-40B4-BE49-F238E27FC236}">
                <a16:creationId xmlns:a16="http://schemas.microsoft.com/office/drawing/2014/main" xmlns="" id="{B3EEBAA5-98FD-79AB-EE49-EA175F4C4436}"/>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4" name="Hình ảnh 1588">
            <a:extLst>
              <a:ext uri="{FF2B5EF4-FFF2-40B4-BE49-F238E27FC236}">
                <a16:creationId xmlns:a16="http://schemas.microsoft.com/office/drawing/2014/main" xmlns="" id="{52BE1099-71E7-9C00-47F2-0DB8A7D0E907}"/>
              </a:ext>
            </a:extLst>
          </p:cNvPr>
          <p:cNvPicPr>
            <a:picLocks noChangeAspect="1"/>
          </p:cNvPicPr>
          <p:nvPr userDrawn="1"/>
        </p:nvPicPr>
        <p:blipFill>
          <a:blip r:embed="rId3"/>
          <a:stretch>
            <a:fillRect/>
          </a:stretch>
        </p:blipFill>
        <p:spPr>
          <a:xfrm>
            <a:off x="0" y="1"/>
            <a:ext cx="18288000" cy="10175075"/>
          </a:xfrm>
          <a:prstGeom prst="rect">
            <a:avLst/>
          </a:prstGeom>
        </p:spPr>
      </p:pic>
      <p:pic>
        <p:nvPicPr>
          <p:cNvPr id="3" name="Picture 8">
            <a:extLst>
              <a:ext uri="{FF2B5EF4-FFF2-40B4-BE49-F238E27FC236}">
                <a16:creationId xmlns:a16="http://schemas.microsoft.com/office/drawing/2014/main" xmlns="" id="{DA0050A7-3806-0A46-2EFA-9898D65194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4" name="Picture 9">
            <a:extLst>
              <a:ext uri="{FF2B5EF4-FFF2-40B4-BE49-F238E27FC236}">
                <a16:creationId xmlns:a16="http://schemas.microsoft.com/office/drawing/2014/main" xmlns="" id="{01BCB09F-53A9-4B37-0CB4-DF3A34C463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7" name="Title 1">
            <a:extLst>
              <a:ext uri="{FF2B5EF4-FFF2-40B4-BE49-F238E27FC236}">
                <a16:creationId xmlns:a16="http://schemas.microsoft.com/office/drawing/2014/main" xmlns="" id="{1D4876F7-A367-5022-940D-2B8F12379C0C}"/>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pic>
        <p:nvPicPr>
          <p:cNvPr id="8" name="Picture 10">
            <a:extLst>
              <a:ext uri="{FF2B5EF4-FFF2-40B4-BE49-F238E27FC236}">
                <a16:creationId xmlns:a16="http://schemas.microsoft.com/office/drawing/2014/main" xmlns="" id="{22B3D0EE-AD79-C2FD-5FB3-23E8E6A438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9" name="Picture 11">
            <a:extLst>
              <a:ext uri="{FF2B5EF4-FFF2-40B4-BE49-F238E27FC236}">
                <a16:creationId xmlns:a16="http://schemas.microsoft.com/office/drawing/2014/main" xmlns="" id="{FEF1DFD5-08F9-3443-0D61-F6911F90705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0" name="Title 1">
            <a:extLst>
              <a:ext uri="{FF2B5EF4-FFF2-40B4-BE49-F238E27FC236}">
                <a16:creationId xmlns:a16="http://schemas.microsoft.com/office/drawing/2014/main" xmlns="" id="{0AC5D630-A4C7-1EC2-9C52-24D1056C02A7}"/>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1" name="Picture 14">
            <a:extLst>
              <a:ext uri="{FF2B5EF4-FFF2-40B4-BE49-F238E27FC236}">
                <a16:creationId xmlns:a16="http://schemas.microsoft.com/office/drawing/2014/main" xmlns="" id="{8C4E027D-6596-207F-54B0-843A2A9080CA}"/>
              </a:ext>
            </a:extLst>
          </p:cNvPr>
          <p:cNvPicPr>
            <a:picLocks noChangeAspect="1"/>
          </p:cNvPicPr>
          <p:nvPr userDrawn="1"/>
        </p:nvPicPr>
        <p:blipFill>
          <a:blip r:embed="rId5"/>
          <a:stretch>
            <a:fillRect/>
          </a:stretch>
        </p:blipFill>
        <p:spPr>
          <a:xfrm>
            <a:off x="784509" y="11855024"/>
            <a:ext cx="3282981" cy="3987129"/>
          </a:xfrm>
          <a:prstGeom prst="rect">
            <a:avLst/>
          </a:prstGeom>
        </p:spPr>
      </p:pic>
      <p:pic>
        <p:nvPicPr>
          <p:cNvPr id="12" name="Picture 15">
            <a:extLst>
              <a:ext uri="{FF2B5EF4-FFF2-40B4-BE49-F238E27FC236}">
                <a16:creationId xmlns:a16="http://schemas.microsoft.com/office/drawing/2014/main" xmlns="" id="{E6A3533E-7812-5EDD-7B9E-2E0736F8ED27}"/>
              </a:ext>
            </a:extLst>
          </p:cNvPr>
          <p:cNvPicPr>
            <a:picLocks noChangeAspect="1"/>
          </p:cNvPicPr>
          <p:nvPr userDrawn="1"/>
        </p:nvPicPr>
        <p:blipFill>
          <a:blip r:embed="rId5"/>
          <a:stretch>
            <a:fillRect/>
          </a:stretch>
        </p:blipFill>
        <p:spPr>
          <a:xfrm>
            <a:off x="-12730668" y="-114300"/>
            <a:ext cx="3282981" cy="3987129"/>
          </a:xfrm>
          <a:prstGeom prst="rect">
            <a:avLst/>
          </a:prstGeom>
        </p:spPr>
      </p:pic>
      <p:sp>
        <p:nvSpPr>
          <p:cNvPr id="13" name="Title 1">
            <a:extLst>
              <a:ext uri="{FF2B5EF4-FFF2-40B4-BE49-F238E27FC236}">
                <a16:creationId xmlns:a16="http://schemas.microsoft.com/office/drawing/2014/main" xmlns="" id="{B96F4558-3E15-1FF4-C386-23785BBCA5EB}"/>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73243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00EE801-6279-3FEE-06AF-4963172BB45D}"/>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F56813BE-3AC8-F26A-D33C-B95E2175DE69}"/>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97577FA-D3FC-EE2A-DC51-33A5F3DB1CEC}"/>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775A794A-9BD0-4BBA-0809-C9A8DE5A29CD}"/>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0A80D432-C834-4B89-25DF-A54ECA61F7C6}"/>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9" name="TextBox 3">
            <a:extLst>
              <a:ext uri="{FF2B5EF4-FFF2-40B4-BE49-F238E27FC236}">
                <a16:creationId xmlns:a16="http://schemas.microsoft.com/office/drawing/2014/main" xmlns="" id="{3BB9BD2A-6054-495F-9F1C-6FE117CF048B}"/>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0" name="Picture 8">
            <a:extLst>
              <a:ext uri="{FF2B5EF4-FFF2-40B4-BE49-F238E27FC236}">
                <a16:creationId xmlns:a16="http://schemas.microsoft.com/office/drawing/2014/main" xmlns="" id="{ACF50434-4082-DEE7-38A7-E75429334A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xmlns="" id="{707B5D74-78EC-9453-D5ED-6D85E77601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2" name="Title 1">
            <a:extLst>
              <a:ext uri="{FF2B5EF4-FFF2-40B4-BE49-F238E27FC236}">
                <a16:creationId xmlns:a16="http://schemas.microsoft.com/office/drawing/2014/main" xmlns="" id="{F27E8146-9090-6C37-B4CF-C08B6CA690CF}"/>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13" name="Picture 10">
            <a:extLst>
              <a:ext uri="{FF2B5EF4-FFF2-40B4-BE49-F238E27FC236}">
                <a16:creationId xmlns:a16="http://schemas.microsoft.com/office/drawing/2014/main" xmlns="" id="{9C9B1559-57BE-A4D9-903A-43F27AFDA0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4" name="Picture 11">
            <a:extLst>
              <a:ext uri="{FF2B5EF4-FFF2-40B4-BE49-F238E27FC236}">
                <a16:creationId xmlns:a16="http://schemas.microsoft.com/office/drawing/2014/main" xmlns="" id="{5A9AFE62-5FE5-DDD7-B443-6AE8152073D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5" name="Title 1">
            <a:extLst>
              <a:ext uri="{FF2B5EF4-FFF2-40B4-BE49-F238E27FC236}">
                <a16:creationId xmlns:a16="http://schemas.microsoft.com/office/drawing/2014/main" xmlns="" id="{B8E43571-B118-2EE4-A071-0AFF553FBF44}"/>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6" name="Picture 14">
            <a:extLst>
              <a:ext uri="{FF2B5EF4-FFF2-40B4-BE49-F238E27FC236}">
                <a16:creationId xmlns:a16="http://schemas.microsoft.com/office/drawing/2014/main" xmlns="" id="{289157BB-6DDC-4F98-030A-F0746D2B3756}"/>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17" name="Picture 15">
            <a:extLst>
              <a:ext uri="{FF2B5EF4-FFF2-40B4-BE49-F238E27FC236}">
                <a16:creationId xmlns:a16="http://schemas.microsoft.com/office/drawing/2014/main" xmlns="" id="{B542DA5C-3824-BDDB-0919-A63991D7C95C}"/>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18" name="Title 1">
            <a:extLst>
              <a:ext uri="{FF2B5EF4-FFF2-40B4-BE49-F238E27FC236}">
                <a16:creationId xmlns:a16="http://schemas.microsoft.com/office/drawing/2014/main" xmlns="" id="{7C432009-C473-F35A-D8A6-08EE4D3B7BAE}"/>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7373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8F1EF74-982D-E664-B818-E1670C8F8C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3B45E6A3-8268-ACB2-9D81-C5EE5FD22183}"/>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C3EC037-A63D-3A49-3288-2AFD15C45EB3}"/>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A33E48D5-7891-FD68-1DE3-69F7140DA0DF}"/>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735C58D8-74EE-8B58-04A5-4A23E6A0B6D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2441545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B1146A1-F77E-02E9-8B32-1063C14A5861}"/>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670CC107-A8E5-280F-493A-FA728449EC0A}"/>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4C3E3DC3-7A7D-FE27-E487-D700013712B0}"/>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3EC262B2-D037-254C-3A02-01BBBAA9A964}"/>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059996CD-BC37-1C3A-382A-6D1FCC172E2B}"/>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D0BB7C71-4F66-713F-A6F6-8BEBB1A56A0F}"/>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26" name="TextBox 3">
            <a:extLst>
              <a:ext uri="{FF2B5EF4-FFF2-40B4-BE49-F238E27FC236}">
                <a16:creationId xmlns:a16="http://schemas.microsoft.com/office/drawing/2014/main" xmlns="" id="{809ABFF1-42E3-6132-A352-69FDF737A6BE}"/>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27" name="Picture 8">
            <a:extLst>
              <a:ext uri="{FF2B5EF4-FFF2-40B4-BE49-F238E27FC236}">
                <a16:creationId xmlns:a16="http://schemas.microsoft.com/office/drawing/2014/main" xmlns="" id="{DD31F294-F1D0-5440-7583-56F40F2308F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28" name="Picture 9">
            <a:extLst>
              <a:ext uri="{FF2B5EF4-FFF2-40B4-BE49-F238E27FC236}">
                <a16:creationId xmlns:a16="http://schemas.microsoft.com/office/drawing/2014/main" xmlns="" id="{721D3D40-7372-8D57-7D49-686B982978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29" name="Title 1">
            <a:extLst>
              <a:ext uri="{FF2B5EF4-FFF2-40B4-BE49-F238E27FC236}">
                <a16:creationId xmlns:a16="http://schemas.microsoft.com/office/drawing/2014/main" xmlns="" id="{66F3B047-033B-88CF-E674-A1E74DF6E264}"/>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30" name="Picture 10">
            <a:extLst>
              <a:ext uri="{FF2B5EF4-FFF2-40B4-BE49-F238E27FC236}">
                <a16:creationId xmlns:a16="http://schemas.microsoft.com/office/drawing/2014/main" xmlns="" id="{48929ED1-96A4-4EAB-1EC5-DC8D3876CF4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31" name="Picture 11">
            <a:extLst>
              <a:ext uri="{FF2B5EF4-FFF2-40B4-BE49-F238E27FC236}">
                <a16:creationId xmlns:a16="http://schemas.microsoft.com/office/drawing/2014/main" xmlns="" id="{AC0CC138-3207-5867-668C-85E5387ACF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32" name="Title 1">
            <a:extLst>
              <a:ext uri="{FF2B5EF4-FFF2-40B4-BE49-F238E27FC236}">
                <a16:creationId xmlns:a16="http://schemas.microsoft.com/office/drawing/2014/main" xmlns="" id="{A348FCF8-7FE9-C428-89D2-659DC80451E8}"/>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33" name="Picture 14">
            <a:extLst>
              <a:ext uri="{FF2B5EF4-FFF2-40B4-BE49-F238E27FC236}">
                <a16:creationId xmlns:a16="http://schemas.microsoft.com/office/drawing/2014/main" xmlns="" id="{3D7AEEB6-00DF-6389-C074-6DD614B16C78}"/>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34" name="Picture 15">
            <a:extLst>
              <a:ext uri="{FF2B5EF4-FFF2-40B4-BE49-F238E27FC236}">
                <a16:creationId xmlns:a16="http://schemas.microsoft.com/office/drawing/2014/main" xmlns="" id="{F1448817-CA42-0870-CD93-C16AEDA383F6}"/>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35" name="Title 1">
            <a:extLst>
              <a:ext uri="{FF2B5EF4-FFF2-40B4-BE49-F238E27FC236}">
                <a16:creationId xmlns:a16="http://schemas.microsoft.com/office/drawing/2014/main" xmlns="" id="{DBB99434-67CB-4A27-1DA0-02EE7BB98045}"/>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3773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4DE84D1-6DF3-E9B0-7670-E6CEA1D69B32}"/>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989ABEFD-23C3-CB60-6FDD-6F2E733D734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339D2A5-0410-C9F6-BB50-C776A505D6CF}"/>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2EAD9087-49A4-D172-8193-97DB736F4388}"/>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E30A903-2DB1-B44E-F986-76C57944020A}"/>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830D5CA-2CA0-85A1-7EEB-B4B084DB5116}"/>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8" name="Chỗ dành sẵn cho Chân trang 7">
            <a:extLst>
              <a:ext uri="{FF2B5EF4-FFF2-40B4-BE49-F238E27FC236}">
                <a16:creationId xmlns:a16="http://schemas.microsoft.com/office/drawing/2014/main" xmlns="" id="{FD89B896-54A9-B813-2B26-2588BF0F8AB2}"/>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xmlns="" id="{07183B55-752A-9E35-2930-7C2608CB1BC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404603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0F9207D-98BD-B77C-565B-49D16F8772E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320BD49F-9253-37B7-840F-7FC1C8B1ADE4}"/>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4" name="Chỗ dành sẵn cho Chân trang 3">
            <a:extLst>
              <a:ext uri="{FF2B5EF4-FFF2-40B4-BE49-F238E27FC236}">
                <a16:creationId xmlns:a16="http://schemas.microsoft.com/office/drawing/2014/main" xmlns="" id="{B8E3F59B-864C-516E-D631-CF100C83A9C3}"/>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xmlns="" id="{356A8420-73E7-6E7D-1E89-BC7E515A2D62}"/>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34431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36427B8-B237-D92B-E87C-39CCFE7DEE4D}"/>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3" name="Chỗ dành sẵn cho Chân trang 2">
            <a:extLst>
              <a:ext uri="{FF2B5EF4-FFF2-40B4-BE49-F238E27FC236}">
                <a16:creationId xmlns:a16="http://schemas.microsoft.com/office/drawing/2014/main" xmlns="" id="{6BB42D2E-ED5E-A914-A511-25DA9221FC31}"/>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xmlns="" id="{CCF1C206-8BA9-2042-4160-E717A26F008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7" name="TextBox 3">
            <a:extLst>
              <a:ext uri="{FF2B5EF4-FFF2-40B4-BE49-F238E27FC236}">
                <a16:creationId xmlns:a16="http://schemas.microsoft.com/office/drawing/2014/main" xmlns="" id="{C4977975-637A-88A6-0021-91CEBE4F0A72}"/>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8" name="Picture 8">
            <a:extLst>
              <a:ext uri="{FF2B5EF4-FFF2-40B4-BE49-F238E27FC236}">
                <a16:creationId xmlns:a16="http://schemas.microsoft.com/office/drawing/2014/main" xmlns="" id="{E6AF5FAA-34B1-F7D6-389E-BBC21EE7BB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xmlns="" id="{20AD271C-5F4A-3F71-FE28-2B42EF3F82F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0" name="Title 1">
            <a:extLst>
              <a:ext uri="{FF2B5EF4-FFF2-40B4-BE49-F238E27FC236}">
                <a16:creationId xmlns:a16="http://schemas.microsoft.com/office/drawing/2014/main" xmlns="" id="{97C93965-57FE-41B5-6085-BFACFDB75B89}"/>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75000"/>
                  </a:srgbClr>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xmlns="" id="{953289A7-CCB7-170E-0134-B5063E76367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xmlns="" id="{AD596AB4-C869-1686-8933-CC8D7DAED6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3" name="Title 1">
            <a:extLst>
              <a:ext uri="{FF2B5EF4-FFF2-40B4-BE49-F238E27FC236}">
                <a16:creationId xmlns:a16="http://schemas.microsoft.com/office/drawing/2014/main" xmlns="" id="{9AEFA7C1-A077-044F-5233-003AF71A79B3}"/>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4" name="Picture 14">
            <a:extLst>
              <a:ext uri="{FF2B5EF4-FFF2-40B4-BE49-F238E27FC236}">
                <a16:creationId xmlns:a16="http://schemas.microsoft.com/office/drawing/2014/main" xmlns="" id="{01B1DC03-BED1-558E-48F8-3770E8D0AA93}"/>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15" name="Picture 15">
            <a:extLst>
              <a:ext uri="{FF2B5EF4-FFF2-40B4-BE49-F238E27FC236}">
                <a16:creationId xmlns:a16="http://schemas.microsoft.com/office/drawing/2014/main" xmlns="" id="{4EFF68EB-6453-11BB-3F2D-2B2B1BE0201A}"/>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16" name="Title 1">
            <a:extLst>
              <a:ext uri="{FF2B5EF4-FFF2-40B4-BE49-F238E27FC236}">
                <a16:creationId xmlns:a16="http://schemas.microsoft.com/office/drawing/2014/main" xmlns="" id="{86FA26F7-B66B-0D67-6E46-8D4A5D83EC8C}"/>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220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7039080-C600-D789-EC47-07AEDCDD13F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14587A8E-00C7-97AE-4BA5-0DA30E944C08}"/>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5D0B34B2-B2D3-338C-D2F5-10F3502318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96185CB-0635-E1A4-351A-4A8944589A69}"/>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02A0F4E0-EFA5-E819-6C4F-A5E28AF7C705}"/>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21E95FA2-EF45-3208-69B7-BCB6230F1A3C}"/>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22436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C50AC3-95CC-CCDA-227B-A211FC71C9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BBF0424B-BD85-B08F-7C88-739BFFC3493D}"/>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xmlns="" id="{0D730F4B-ADF8-AD88-C7C2-C7DF11E36D2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D43F09C-3D68-2323-000E-F6EB38BB3CCD}"/>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6" name="Chỗ dành sẵn cho Chân trang 5">
            <a:extLst>
              <a:ext uri="{FF2B5EF4-FFF2-40B4-BE49-F238E27FC236}">
                <a16:creationId xmlns:a16="http://schemas.microsoft.com/office/drawing/2014/main" xmlns="" id="{CDF82CE8-B607-3029-D07D-8C239047AEBD}"/>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xmlns="" id="{9AFA9654-3F8F-E640-23FD-68CC5AA1DAD6}"/>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09024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0FB0C18-44EB-30BD-B0BB-1CC96F9201CF}"/>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E81C09B8-6C1B-CC42-0581-195F8461459E}"/>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18C2EBE1-5CB9-E785-EF8F-8890A9E78125}"/>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8916B85A-DC98-06E6-6A46-6ACA741BD6DA}"/>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E4F11B22-8D83-D397-25B3-357B216FB348}"/>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268217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E4E59FD1-796E-FC0F-207A-627E601803BB}"/>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D0FD7BD8-E5EC-ABE3-5BC3-C6CA82C1DAEB}"/>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9A8BA446-2002-6ACB-9CBB-75311D4D3D15}"/>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09/03/2024</a:t>
            </a:fld>
            <a:endParaRPr lang="vi-VN" sz="2700">
              <a:solidFill>
                <a:prstClr val="black"/>
              </a:solidFill>
            </a:endParaRPr>
          </a:p>
        </p:txBody>
      </p:sp>
      <p:sp>
        <p:nvSpPr>
          <p:cNvPr id="5" name="Chỗ dành sẵn cho Chân trang 4">
            <a:extLst>
              <a:ext uri="{FF2B5EF4-FFF2-40B4-BE49-F238E27FC236}">
                <a16:creationId xmlns:a16="http://schemas.microsoft.com/office/drawing/2014/main" xmlns="" id="{3A177B5B-2F84-02DB-8511-B7BC43865F88}"/>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xmlns="" id="{123B4499-98C8-C5B4-8720-8CB000F82880}"/>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357024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060404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116582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7"/>
        <p:cNvGrpSpPr/>
        <p:nvPr/>
      </p:nvGrpSpPr>
      <p:grpSpPr>
        <a:xfrm>
          <a:off x="0" y="0"/>
          <a:ext cx="0" cy="0"/>
          <a:chOff x="0" y="0"/>
          <a:chExt cx="0" cy="0"/>
        </a:xfrm>
      </p:grpSpPr>
      <p:sp>
        <p:nvSpPr>
          <p:cNvPr id="2258" name="Google Shape;2258;p21"/>
          <p:cNvSpPr txBox="1">
            <a:spLocks noGrp="1"/>
          </p:cNvSpPr>
          <p:nvPr>
            <p:ph type="title"/>
          </p:nvPr>
        </p:nvSpPr>
        <p:spPr>
          <a:xfrm>
            <a:off x="1440000" y="890051"/>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6265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xmlns=""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2184911" y="-2184909"/>
            <a:ext cx="1915197" cy="6285024"/>
          </a:xfrm>
          <a:prstGeom prst="rect">
            <a:avLst/>
          </a:prstGeom>
        </p:spPr>
      </p:pic>
      <p:pic>
        <p:nvPicPr>
          <p:cNvPr id="4" name="图片 15">
            <a:extLst>
              <a:ext uri="{FF2B5EF4-FFF2-40B4-BE49-F238E27FC236}">
                <a16:creationId xmlns:a16="http://schemas.microsoft.com/office/drawing/2014/main" xmlns=""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13622067" y="-2015015"/>
            <a:ext cx="2650920" cy="6680946"/>
          </a:xfrm>
          <a:prstGeom prst="rect">
            <a:avLst/>
          </a:prstGeom>
        </p:spPr>
      </p:pic>
      <p:sp>
        <p:nvSpPr>
          <p:cNvPr id="2" name="矩形: 圆角 6">
            <a:extLst>
              <a:ext uri="{FF2B5EF4-FFF2-40B4-BE49-F238E27FC236}">
                <a16:creationId xmlns:a16="http://schemas.microsoft.com/office/drawing/2014/main" xmlns="" id="{0B1E60C3-9521-0908-E20F-17099CBDA311}"/>
              </a:ext>
            </a:extLst>
          </p:cNvPr>
          <p:cNvSpPr/>
          <p:nvPr userDrawn="1"/>
        </p:nvSpPr>
        <p:spPr>
          <a:xfrm>
            <a:off x="585788" y="813917"/>
            <a:ext cx="17116425" cy="887300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xmlns="" id="{3D308B17-293F-7E13-20AF-859CB600BD31}"/>
              </a:ext>
            </a:extLst>
          </p:cNvPr>
          <p:cNvGrpSpPr/>
          <p:nvPr userDrawn="1"/>
        </p:nvGrpSpPr>
        <p:grpSpPr>
          <a:xfrm>
            <a:off x="0" y="9151961"/>
            <a:ext cx="18288000" cy="1135040"/>
            <a:chOff x="0" y="6101307"/>
            <a:chExt cx="12192000" cy="756693"/>
          </a:xfrm>
        </p:grpSpPr>
        <p:pic>
          <p:nvPicPr>
            <p:cNvPr id="6" name="图片 19">
              <a:extLst>
                <a:ext uri="{FF2B5EF4-FFF2-40B4-BE49-F238E27FC236}">
                  <a16:creationId xmlns:a16="http://schemas.microsoft.com/office/drawing/2014/main" xmlns=""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xmlns=""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xmlns=""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xmlns=""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xmlns="" id="{29689D37-EFE0-ABC0-323E-EA23E9C3494D}"/>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021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09/03/2024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47997" y="-314940"/>
            <a:ext cx="3279371" cy="3476108"/>
          </a:xfrm>
          <a:prstGeom prst="rect">
            <a:avLst/>
          </a:prstGeom>
        </p:spPr>
      </p:pic>
      <p:sp>
        <p:nvSpPr>
          <p:cNvPr id="8" name="Title 1">
            <a:extLst>
              <a:ext uri="{FF2B5EF4-FFF2-40B4-BE49-F238E27FC236}">
                <a16:creationId xmlns:a16="http://schemas.microsoft.com/office/drawing/2014/main" xmlns="" id="{6AA5128D-EAF5-483C-871A-4BFED87FD86D}"/>
              </a:ext>
            </a:extLst>
          </p:cNvPr>
          <p:cNvSpPr txBox="1">
            <a:spLocks/>
          </p:cNvSpPr>
          <p:nvPr userDrawn="1"/>
        </p:nvSpPr>
        <p:spPr>
          <a:xfrm>
            <a:off x="-3048000" y="25527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日期占位符 1">
            <a:extLst>
              <a:ext uri="{FF2B5EF4-FFF2-40B4-BE49-F238E27FC236}">
                <a16:creationId xmlns:a16="http://schemas.microsoft.com/office/drawing/2014/main" xmlns="" id="{567114DC-BD9A-204A-2E7F-9C8DAE5A9FCF}"/>
              </a:ext>
            </a:extLst>
          </p:cNvPr>
          <p:cNvSpPr>
            <a:spLocks noGrp="1"/>
          </p:cNvSpPr>
          <p:nvPr>
            <p:ph type="dt" sz="half" idx="2"/>
          </p:nvPr>
        </p:nvSpPr>
        <p:spPr>
          <a:xfrm>
            <a:off x="1257300" y="9458326"/>
            <a:ext cx="4114800" cy="547688"/>
          </a:xfrm>
          <a:prstGeom prst="rect">
            <a:avLst/>
          </a:prstGeom>
        </p:spPr>
        <p:txBody>
          <a:bodyPr/>
          <a:lstStyle/>
          <a:p>
            <a:pPr defTabSz="1371600"/>
            <a:fld id="{583E8761-A14E-4E6E-B19C-D0ABAA7747FF}" type="datetimeFigureOut">
              <a:rPr lang="zh-CN" altLang="en-US" sz="2700" smtClean="0">
                <a:solidFill>
                  <a:prstClr val="black"/>
                </a:solidFill>
              </a:rPr>
              <a:pPr defTabSz="1371600"/>
              <a:t>2024/3/9</a:t>
            </a:fld>
            <a:endParaRPr lang="zh-CN" altLang="en-US" sz="2700">
              <a:solidFill>
                <a:prstClr val="black"/>
              </a:solidFill>
            </a:endParaRPr>
          </a:p>
        </p:txBody>
      </p:sp>
      <p:sp>
        <p:nvSpPr>
          <p:cNvPr id="8" name="页脚占位符 2">
            <a:extLst>
              <a:ext uri="{FF2B5EF4-FFF2-40B4-BE49-F238E27FC236}">
                <a16:creationId xmlns:a16="http://schemas.microsoft.com/office/drawing/2014/main" xmlns="" id="{7D6730F0-C3DD-5B5A-0DA5-5AF7F140EB64}"/>
              </a:ext>
            </a:extLst>
          </p:cNvPr>
          <p:cNvSpPr>
            <a:spLocks noGrp="1"/>
          </p:cNvSpPr>
          <p:nvPr>
            <p:ph type="ftr" sz="quarter" idx="3"/>
          </p:nvPr>
        </p:nvSpPr>
        <p:spPr>
          <a:xfrm>
            <a:off x="6057900" y="9458326"/>
            <a:ext cx="6172200" cy="547688"/>
          </a:xfrm>
          <a:prstGeom prst="rect">
            <a:avLst/>
          </a:prstGeom>
        </p:spPr>
        <p:txBody>
          <a:bodyPr/>
          <a:lstStyle/>
          <a:p>
            <a:pPr defTabSz="1371600"/>
            <a:endParaRPr lang="zh-CN" altLang="en-US" sz="2700">
              <a:solidFill>
                <a:prstClr val="black"/>
              </a:solidFill>
            </a:endParaRPr>
          </a:p>
        </p:txBody>
      </p:sp>
      <p:sp>
        <p:nvSpPr>
          <p:cNvPr id="9" name="灯片编号占位符 3">
            <a:extLst>
              <a:ext uri="{FF2B5EF4-FFF2-40B4-BE49-F238E27FC236}">
                <a16:creationId xmlns:a16="http://schemas.microsoft.com/office/drawing/2014/main" xmlns="" id="{BB7FEB94-9190-4A40-06C7-C193EF761700}"/>
              </a:ext>
            </a:extLst>
          </p:cNvPr>
          <p:cNvSpPr>
            <a:spLocks noGrp="1"/>
          </p:cNvSpPr>
          <p:nvPr>
            <p:ph type="sldNum" sz="quarter" idx="4"/>
          </p:nvPr>
        </p:nvSpPr>
        <p:spPr>
          <a:xfrm>
            <a:off x="12915900" y="9458326"/>
            <a:ext cx="4114800" cy="547688"/>
          </a:xfrm>
          <a:prstGeom prst="rect">
            <a:avLst/>
          </a:prstGeom>
        </p:spPr>
        <p:txBody>
          <a:bodyPr/>
          <a:lstStyle/>
          <a:p>
            <a:pPr defTabSz="1371600"/>
            <a:fld id="{03410F0F-E077-475B-A7EC-03CDC27F5B89}"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1680905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svg"/><Relationship Id="rId18" Type="http://schemas.openxmlformats.org/officeDocument/2006/relationships/image" Target="../media/image18.png"/><Relationship Id="rId3" Type="http://schemas.openxmlformats.org/officeDocument/2006/relationships/image" Target="../media/image11.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15.png"/><Relationship Id="rId17" Type="http://schemas.openxmlformats.org/officeDocument/2006/relationships/image" Target="../media/image25.svg"/><Relationship Id="rId25" Type="http://schemas.openxmlformats.org/officeDocument/2006/relationships/image" Target="../media/image23.png"/><Relationship Id="rId2" Type="http://schemas.openxmlformats.org/officeDocument/2006/relationships/image" Target="../media/image10.png"/><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9.svg"/><Relationship Id="rId24" Type="http://schemas.openxmlformats.org/officeDocument/2006/relationships/image" Target="../media/image22.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21.png"/><Relationship Id="rId10" Type="http://schemas.openxmlformats.org/officeDocument/2006/relationships/image" Target="../media/image14.png"/><Relationship Id="rId19" Type="http://schemas.openxmlformats.org/officeDocument/2006/relationships/image" Target="../media/image27.svg"/><Relationship Id="rId4" Type="http://schemas.openxmlformats.org/officeDocument/2006/relationships/image" Target="../media/image11.png"/><Relationship Id="rId9" Type="http://schemas.openxmlformats.org/officeDocument/2006/relationships/image" Target="../media/image17.svg"/><Relationship Id="rId14" Type="http://schemas.openxmlformats.org/officeDocument/2006/relationships/image" Target="../media/image16.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Layout" Target="../slideLayouts/slideLayout7.xml"/><Relationship Id="rId10" Type="http://schemas.openxmlformats.org/officeDocument/2006/relationships/image" Target="../media/image36.png"/><Relationship Id="rId4" Type="http://schemas.openxmlformats.org/officeDocument/2006/relationships/image" Target="../media/image15.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5.svg"/><Relationship Id="rId7" Type="http://schemas.openxmlformats.org/officeDocument/2006/relationships/image" Target="../media/image19.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57.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3.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svg"/><Relationship Id="rId5" Type="http://schemas.openxmlformats.org/officeDocument/2006/relationships/image" Target="../media/image15.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10" Type="http://schemas.openxmlformats.org/officeDocument/2006/relationships/image" Target="../media/image35.png"/><Relationship Id="rId4" Type="http://schemas.openxmlformats.org/officeDocument/2006/relationships/image" Target="../media/image33.jpeg"/><Relationship Id="rId9" Type="http://schemas.openxmlformats.org/officeDocument/2006/relationships/image" Target="../media/image33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9.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612459"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177607" y="675143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523924" y="862403"/>
            <a:ext cx="15240152" cy="8562194"/>
          </a:xfrm>
          <a:custGeom>
            <a:avLst/>
            <a:gdLst/>
            <a:ahLst/>
            <a:cxnLst/>
            <a:rect l="l" t="t" r="r" b="b"/>
            <a:pathLst>
              <a:path w="15240152" h="8562194">
                <a:moveTo>
                  <a:pt x="0" y="0"/>
                </a:moveTo>
                <a:lnTo>
                  <a:pt x="15240152" y="0"/>
                </a:lnTo>
                <a:lnTo>
                  <a:pt x="15240152" y="8562194"/>
                </a:lnTo>
                <a:lnTo>
                  <a:pt x="0" y="85621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3110393" y="1800108"/>
            <a:ext cx="12067213" cy="6686783"/>
            <a:chOff x="0" y="0"/>
            <a:chExt cx="2850029" cy="1579282"/>
          </a:xfrm>
        </p:grpSpPr>
        <p:sp>
          <p:nvSpPr>
            <p:cNvPr id="6" name="Freeform 6"/>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7" name="TextBox 7"/>
            <p:cNvSpPr txBox="1"/>
            <p:nvPr/>
          </p:nvSpPr>
          <p:spPr>
            <a:xfrm>
              <a:off x="0" y="-38100"/>
              <a:ext cx="2850029" cy="161738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173307">
            <a:off x="16162417" y="8894076"/>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768442" y="8689586"/>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211310">
            <a:off x="2575703" y="1515660"/>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2527578" y="7400827"/>
            <a:ext cx="1885713" cy="1313142"/>
          </a:xfrm>
          <a:custGeom>
            <a:avLst/>
            <a:gdLst/>
            <a:ahLst/>
            <a:cxnLst/>
            <a:rect l="l" t="t" r="r" b="b"/>
            <a:pathLst>
              <a:path w="1885713" h="1313142">
                <a:moveTo>
                  <a:pt x="0" y="0"/>
                </a:moveTo>
                <a:lnTo>
                  <a:pt x="1885713" y="0"/>
                </a:lnTo>
                <a:lnTo>
                  <a:pt x="1885713" y="1313141"/>
                </a:lnTo>
                <a:lnTo>
                  <a:pt x="0" y="13131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rot="403428">
            <a:off x="13688137" y="1465407"/>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20"/>
          <p:cNvSpPr/>
          <p:nvPr/>
        </p:nvSpPr>
        <p:spPr>
          <a:xfrm rot="-417858">
            <a:off x="13973887" y="6993803"/>
            <a:ext cx="1741724" cy="1767432"/>
          </a:xfrm>
          <a:custGeom>
            <a:avLst/>
            <a:gdLst/>
            <a:ahLst/>
            <a:cxnLst/>
            <a:rect l="l" t="t" r="r" b="b"/>
            <a:pathLst>
              <a:path w="1741724" h="1767432">
                <a:moveTo>
                  <a:pt x="0" y="0"/>
                </a:moveTo>
                <a:lnTo>
                  <a:pt x="1741725" y="0"/>
                </a:lnTo>
                <a:lnTo>
                  <a:pt x="1741725" y="1767432"/>
                </a:lnTo>
                <a:lnTo>
                  <a:pt x="0" y="17674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rot="-547271">
            <a:off x="626238" y="4580441"/>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rot="808354">
            <a:off x="16000291" y="3907893"/>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pic>
        <p:nvPicPr>
          <p:cNvPr id="26" name="Picture 25"/>
          <p:cNvPicPr>
            <a:picLocks noChangeAspect="1"/>
          </p:cNvPicPr>
          <p:nvPr/>
        </p:nvPicPr>
        <p:blipFill>
          <a:blip r:embed="rId22"/>
          <a:stretch>
            <a:fillRect/>
          </a:stretch>
        </p:blipFill>
        <p:spPr>
          <a:xfrm>
            <a:off x="4210424" y="1926190"/>
            <a:ext cx="9809314" cy="1261981"/>
          </a:xfrm>
          <a:prstGeom prst="rect">
            <a:avLst/>
          </a:prstGeom>
        </p:spPr>
      </p:pic>
      <p:pic>
        <p:nvPicPr>
          <p:cNvPr id="32" name="Picture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062" y="118298"/>
            <a:ext cx="2891722" cy="2891722"/>
          </a:xfrm>
          <a:prstGeom prst="rect">
            <a:avLst/>
          </a:prstGeom>
        </p:spPr>
      </p:pic>
      <p:pic>
        <p:nvPicPr>
          <p:cNvPr id="44" name="Picture 43"/>
          <p:cNvPicPr>
            <a:picLocks noChangeAspect="1"/>
          </p:cNvPicPr>
          <p:nvPr/>
        </p:nvPicPr>
        <p:blipFill>
          <a:blip r:embed="rId24"/>
          <a:stretch>
            <a:fillRect/>
          </a:stretch>
        </p:blipFill>
        <p:spPr>
          <a:xfrm>
            <a:off x="4466031" y="6708233"/>
            <a:ext cx="5328366" cy="2152075"/>
          </a:xfrm>
          <a:prstGeom prst="rect">
            <a:avLst/>
          </a:prstGeom>
        </p:spPr>
      </p:pic>
      <p:pic>
        <p:nvPicPr>
          <p:cNvPr id="45" name="Picture 44"/>
          <p:cNvPicPr>
            <a:picLocks noChangeAspect="1"/>
          </p:cNvPicPr>
          <p:nvPr/>
        </p:nvPicPr>
        <p:blipFill>
          <a:blip r:embed="rId25"/>
          <a:stretch>
            <a:fillRect/>
          </a:stretch>
        </p:blipFill>
        <p:spPr>
          <a:xfrm>
            <a:off x="8626009" y="6708233"/>
            <a:ext cx="5328366" cy="2152075"/>
          </a:xfrm>
          <a:prstGeom prst="rect">
            <a:avLst/>
          </a:prstGeom>
        </p:spPr>
      </p:pic>
      <p:sp>
        <p:nvSpPr>
          <p:cNvPr id="12" name="TextBox 11">
            <a:extLst>
              <a:ext uri="{FF2B5EF4-FFF2-40B4-BE49-F238E27FC236}">
                <a16:creationId xmlns:a16="http://schemas.microsoft.com/office/drawing/2014/main" xmlns="" id="{4A345613-27F7-BD4B-638C-43F963158C22}"/>
              </a:ext>
            </a:extLst>
          </p:cNvPr>
          <p:cNvSpPr txBox="1"/>
          <p:nvPr/>
        </p:nvSpPr>
        <p:spPr>
          <a:xfrm>
            <a:off x="3471570" y="3086100"/>
            <a:ext cx="11053813" cy="5016758"/>
          </a:xfrm>
          <a:prstGeom prst="rect">
            <a:avLst/>
          </a:prstGeom>
          <a:noFill/>
        </p:spPr>
        <p:txBody>
          <a:bodyPr wrap="square" rtlCol="0">
            <a:spAutoFit/>
          </a:bodyPr>
          <a:lstStyle/>
          <a:p>
            <a:pPr algn="ctr"/>
            <a:r>
              <a:rPr lang="en-US" sz="8000" b="1" dirty="0"/>
              <a:t>MỘT SỐ NÉT VĂN HÓA </a:t>
            </a:r>
          </a:p>
          <a:p>
            <a:pPr algn="ctr"/>
            <a:r>
              <a:rPr lang="en-US" sz="8000" b="1" dirty="0"/>
              <a:t>Ở VÙNG DUYÊN HẢI MIỀN TRUNG </a:t>
            </a:r>
          </a:p>
          <a:p>
            <a:pPr algn="ctr"/>
            <a:r>
              <a:rPr lang="en-US" sz="8000" b="1" dirty="0"/>
              <a:t>(TIẾT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28700" y="1028700"/>
            <a:ext cx="16230600" cy="8229600"/>
            <a:chOff x="0" y="0"/>
            <a:chExt cx="4513182" cy="2288374"/>
          </a:xfrm>
        </p:grpSpPr>
        <p:sp>
          <p:nvSpPr>
            <p:cNvPr id="4" name="Freeform 4"/>
            <p:cNvSpPr/>
            <p:nvPr/>
          </p:nvSpPr>
          <p:spPr>
            <a:xfrm>
              <a:off x="0" y="0"/>
              <a:ext cx="4513182" cy="2288374"/>
            </a:xfrm>
            <a:custGeom>
              <a:avLst/>
              <a:gdLst/>
              <a:ahLst/>
              <a:cxnLst/>
              <a:rect l="l" t="t" r="r" b="b"/>
              <a:pathLst>
                <a:path w="4513182" h="2288374">
                  <a:moveTo>
                    <a:pt x="24327" y="0"/>
                  </a:moveTo>
                  <a:lnTo>
                    <a:pt x="4488855" y="0"/>
                  </a:lnTo>
                  <a:cubicBezTo>
                    <a:pt x="4502291" y="0"/>
                    <a:pt x="4513182" y="10891"/>
                    <a:pt x="4513182" y="24327"/>
                  </a:cubicBezTo>
                  <a:lnTo>
                    <a:pt x="4513182" y="2264047"/>
                  </a:lnTo>
                  <a:cubicBezTo>
                    <a:pt x="4513182" y="2277483"/>
                    <a:pt x="4502291" y="2288374"/>
                    <a:pt x="4488855" y="2288374"/>
                  </a:cubicBezTo>
                  <a:lnTo>
                    <a:pt x="24327" y="2288374"/>
                  </a:lnTo>
                  <a:cubicBezTo>
                    <a:pt x="10891" y="2288374"/>
                    <a:pt x="0" y="2277483"/>
                    <a:pt x="0" y="2264047"/>
                  </a:cubicBezTo>
                  <a:lnTo>
                    <a:pt x="0" y="24327"/>
                  </a:lnTo>
                  <a:cubicBezTo>
                    <a:pt x="0" y="10891"/>
                    <a:pt x="10891" y="0"/>
                    <a:pt x="24327"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4513182" cy="2326474"/>
            </a:xfrm>
            <a:prstGeom prst="rect">
              <a:avLst/>
            </a:prstGeom>
          </p:spPr>
          <p:txBody>
            <a:bodyPr lIns="50800" tIns="50800" rIns="50800" bIns="50800" rtlCol="0" anchor="ctr"/>
            <a:lstStyle/>
            <a:p>
              <a:pPr algn="ctr">
                <a:lnSpc>
                  <a:spcPts val="2659"/>
                </a:lnSpc>
              </a:pPr>
              <a:endParaRPr/>
            </a:p>
          </p:txBody>
        </p:sp>
      </p:grpSp>
      <p:sp>
        <p:nvSpPr>
          <p:cNvPr id="34" name="Freeform 34"/>
          <p:cNvSpPr/>
          <p:nvPr/>
        </p:nvSpPr>
        <p:spPr>
          <a:xfrm>
            <a:off x="434224" y="7747727"/>
            <a:ext cx="2687160" cy="1871240"/>
          </a:xfrm>
          <a:custGeom>
            <a:avLst/>
            <a:gdLst/>
            <a:ahLst/>
            <a:cxnLst/>
            <a:rect l="l" t="t" r="r" b="b"/>
            <a:pathLst>
              <a:path w="2687160" h="1871240">
                <a:moveTo>
                  <a:pt x="0" y="0"/>
                </a:moveTo>
                <a:lnTo>
                  <a:pt x="2687160" y="0"/>
                </a:lnTo>
                <a:lnTo>
                  <a:pt x="2687160" y="1871240"/>
                </a:lnTo>
                <a:lnTo>
                  <a:pt x="0" y="1871240"/>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35" name="Freeform 35"/>
          <p:cNvSpPr/>
          <p:nvPr/>
        </p:nvSpPr>
        <p:spPr>
          <a:xfrm>
            <a:off x="14598388" y="-573667"/>
            <a:ext cx="1196434" cy="3204734"/>
          </a:xfrm>
          <a:custGeom>
            <a:avLst/>
            <a:gdLst/>
            <a:ahLst/>
            <a:cxnLst/>
            <a:rect l="l" t="t" r="r" b="b"/>
            <a:pathLst>
              <a:path w="1196434" h="3204734">
                <a:moveTo>
                  <a:pt x="0" y="0"/>
                </a:moveTo>
                <a:lnTo>
                  <a:pt x="1196434" y="0"/>
                </a:lnTo>
                <a:lnTo>
                  <a:pt x="1196434" y="3204734"/>
                </a:lnTo>
                <a:lnTo>
                  <a:pt x="0" y="3204734"/>
                </a:lnTo>
                <a:lnTo>
                  <a:pt x="0" y="0"/>
                </a:lnTo>
                <a:close/>
              </a:path>
            </a:pathLst>
          </a:custGeom>
          <a:blipFill>
            <a:blip r:embed="rId10"/>
            <a:stretch>
              <a:fillRect/>
            </a:stretch>
          </a:blipFill>
        </p:spPr>
      </p:sp>
      <p:sp>
        <p:nvSpPr>
          <p:cNvPr id="36" name="TextBox 36"/>
          <p:cNvSpPr txBox="1"/>
          <p:nvPr/>
        </p:nvSpPr>
        <p:spPr>
          <a:xfrm>
            <a:off x="5256523" y="1926432"/>
            <a:ext cx="7579080" cy="1205458"/>
          </a:xfrm>
          <a:prstGeom prst="rect">
            <a:avLst/>
          </a:prstGeom>
        </p:spPr>
        <p:txBody>
          <a:bodyPr lIns="0" tIns="0" rIns="0" bIns="0" rtlCol="0" anchor="t">
            <a:spAutoFit/>
          </a:bodyPr>
          <a:lstStyle/>
          <a:p>
            <a:pPr algn="ctr">
              <a:lnSpc>
                <a:spcPts val="9375"/>
              </a:lnSpc>
            </a:pPr>
            <a:r>
              <a:rPr lang="vi-VN" sz="10081" dirty="0">
                <a:solidFill>
                  <a:srgbClr val="483A00"/>
                </a:solidFill>
                <a:latin typeface="Baloo Thambi Bold"/>
              </a:rPr>
              <a:t>NHIỆM VỤ</a:t>
            </a:r>
            <a:endParaRPr lang="en-US" sz="10081" dirty="0">
              <a:solidFill>
                <a:srgbClr val="483A00"/>
              </a:solidFill>
              <a:latin typeface="Baloo Thambi Bold"/>
            </a:endParaRPr>
          </a:p>
        </p:txBody>
      </p:sp>
      <p:sp>
        <p:nvSpPr>
          <p:cNvPr id="43" name="Rectangle 42"/>
          <p:cNvSpPr/>
          <p:nvPr/>
        </p:nvSpPr>
        <p:spPr>
          <a:xfrm>
            <a:off x="2209800" y="3385473"/>
            <a:ext cx="13716000" cy="5294719"/>
          </a:xfrm>
          <a:prstGeom prst="rect">
            <a:avLst/>
          </a:prstGeom>
        </p:spPr>
        <p:txBody>
          <a:bodyPr wrap="square">
            <a:spAutoFit/>
          </a:bodyPr>
          <a:lstStyle/>
          <a:p>
            <a:pPr algn="ctr">
              <a:lnSpc>
                <a:spcPct val="120000"/>
              </a:lnSpc>
              <a:spcAft>
                <a:spcPts val="0"/>
              </a:spcAft>
            </a:pPr>
            <a:r>
              <a:rPr lang="vi-VN" sz="7200" b="1" i="1" dirty="0">
                <a:latin typeface="Cambria" panose="02040503050406030204" pitchFamily="18" charset="0"/>
                <a:ea typeface="Cambria" panose="02040503050406030204" pitchFamily="18" charset="0"/>
              </a:rPr>
              <a:t>Hãy nêu n</a:t>
            </a:r>
            <a:r>
              <a:rPr lang="nl-NL" sz="7200" b="1" i="1" dirty="0">
                <a:latin typeface="Cambria" panose="02040503050406030204" pitchFamily="18" charset="0"/>
                <a:ea typeface="Cambria" panose="02040503050406030204" pitchFamily="18" charset="0"/>
              </a:rPr>
              <a:t>ét nổi bật về số lượng, địa bàn phân bố, loại hình di sản của di sản văn hóa thế giới ở vùng Duyên hải miền Trung. </a:t>
            </a:r>
            <a:endParaRPr lang="en-US" sz="7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028700"/>
            <a:ext cx="9405505" cy="8229600"/>
            <a:chOff x="0" y="0"/>
            <a:chExt cx="2365634" cy="2069875"/>
          </a:xfrm>
        </p:grpSpPr>
        <p:sp>
          <p:nvSpPr>
            <p:cNvPr id="4" name="Freeform 4"/>
            <p:cNvSpPr/>
            <p:nvPr/>
          </p:nvSpPr>
          <p:spPr>
            <a:xfrm>
              <a:off x="0" y="0"/>
              <a:ext cx="2365634" cy="2069875"/>
            </a:xfrm>
            <a:custGeom>
              <a:avLst/>
              <a:gdLst/>
              <a:ahLst/>
              <a:cxnLst/>
              <a:rect l="l" t="t" r="r" b="b"/>
              <a:pathLst>
                <a:path w="2365634" h="2069875">
                  <a:moveTo>
                    <a:pt x="41979" y="0"/>
                  </a:moveTo>
                  <a:lnTo>
                    <a:pt x="2323654" y="0"/>
                  </a:lnTo>
                  <a:cubicBezTo>
                    <a:pt x="2346839" y="0"/>
                    <a:pt x="2365634" y="18795"/>
                    <a:pt x="2365634" y="41979"/>
                  </a:cubicBezTo>
                  <a:lnTo>
                    <a:pt x="2365634" y="2027895"/>
                  </a:lnTo>
                  <a:cubicBezTo>
                    <a:pt x="2365634" y="2039029"/>
                    <a:pt x="2361211" y="2049706"/>
                    <a:pt x="2353338" y="2057579"/>
                  </a:cubicBezTo>
                  <a:cubicBezTo>
                    <a:pt x="2345465" y="2065452"/>
                    <a:pt x="2334788" y="2069875"/>
                    <a:pt x="2323654" y="2069875"/>
                  </a:cubicBezTo>
                  <a:lnTo>
                    <a:pt x="41979" y="2069875"/>
                  </a:lnTo>
                  <a:cubicBezTo>
                    <a:pt x="30846" y="2069875"/>
                    <a:pt x="20168" y="2065452"/>
                    <a:pt x="12295" y="2057579"/>
                  </a:cubicBezTo>
                  <a:cubicBezTo>
                    <a:pt x="4423" y="2049706"/>
                    <a:pt x="0" y="2039029"/>
                    <a:pt x="0" y="2027895"/>
                  </a:cubicBezTo>
                  <a:lnTo>
                    <a:pt x="0" y="41979"/>
                  </a:lnTo>
                  <a:cubicBezTo>
                    <a:pt x="0" y="30846"/>
                    <a:pt x="4423" y="20168"/>
                    <a:pt x="12295" y="12295"/>
                  </a:cubicBezTo>
                  <a:cubicBezTo>
                    <a:pt x="20168" y="4423"/>
                    <a:pt x="30846" y="0"/>
                    <a:pt x="41979"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365634" cy="21079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028758" y="1028700"/>
            <a:ext cx="6230542" cy="8229600"/>
            <a:chOff x="0" y="0"/>
            <a:chExt cx="1567080" cy="2069875"/>
          </a:xfrm>
        </p:grpSpPr>
        <p:sp>
          <p:nvSpPr>
            <p:cNvPr id="8" name="Freeform 8"/>
            <p:cNvSpPr/>
            <p:nvPr/>
          </p:nvSpPr>
          <p:spPr>
            <a:xfrm>
              <a:off x="0" y="0"/>
              <a:ext cx="1567080" cy="2069875"/>
            </a:xfrm>
            <a:custGeom>
              <a:avLst/>
              <a:gdLst/>
              <a:ahLst/>
              <a:cxnLst/>
              <a:rect l="l" t="t" r="r" b="b"/>
              <a:pathLst>
                <a:path w="1567080" h="2069875">
                  <a:moveTo>
                    <a:pt x="63371" y="0"/>
                  </a:moveTo>
                  <a:lnTo>
                    <a:pt x="1503709" y="0"/>
                  </a:lnTo>
                  <a:cubicBezTo>
                    <a:pt x="1538708" y="0"/>
                    <a:pt x="1567080" y="28372"/>
                    <a:pt x="1567080" y="63371"/>
                  </a:cubicBezTo>
                  <a:lnTo>
                    <a:pt x="1567080" y="2006503"/>
                  </a:lnTo>
                  <a:cubicBezTo>
                    <a:pt x="1567080" y="2023310"/>
                    <a:pt x="1560403" y="2039429"/>
                    <a:pt x="1548519" y="2051314"/>
                  </a:cubicBezTo>
                  <a:cubicBezTo>
                    <a:pt x="1536634" y="2063198"/>
                    <a:pt x="1520516" y="2069875"/>
                    <a:pt x="1503709" y="2069875"/>
                  </a:cubicBezTo>
                  <a:lnTo>
                    <a:pt x="63371" y="2069875"/>
                  </a:lnTo>
                  <a:cubicBezTo>
                    <a:pt x="28372" y="2069875"/>
                    <a:pt x="0" y="2041502"/>
                    <a:pt x="0" y="2006503"/>
                  </a:cubicBezTo>
                  <a:lnTo>
                    <a:pt x="0" y="63371"/>
                  </a:lnTo>
                  <a:cubicBezTo>
                    <a:pt x="0" y="46564"/>
                    <a:pt x="6677" y="30445"/>
                    <a:pt x="18561" y="18561"/>
                  </a:cubicBezTo>
                  <a:cubicBezTo>
                    <a:pt x="30445" y="6677"/>
                    <a:pt x="46564" y="0"/>
                    <a:pt x="63371" y="0"/>
                  </a:cubicBezTo>
                  <a:close/>
                </a:path>
              </a:pathLst>
            </a:custGeom>
            <a:solidFill>
              <a:srgbClr val="FFF5D3"/>
            </a:solidFill>
            <a:ln w="38100" cap="rnd">
              <a:solidFill>
                <a:srgbClr val="000000"/>
              </a:solidFill>
              <a:prstDash val="solid"/>
              <a:round/>
            </a:ln>
          </p:spPr>
        </p:sp>
        <p:sp>
          <p:nvSpPr>
            <p:cNvPr id="9" name="TextBox 9"/>
            <p:cNvSpPr txBox="1"/>
            <p:nvPr/>
          </p:nvSpPr>
          <p:spPr>
            <a:xfrm>
              <a:off x="0" y="-38100"/>
              <a:ext cx="1567080" cy="210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41457" y="7991250"/>
            <a:ext cx="2315168" cy="1612199"/>
          </a:xfrm>
          <a:custGeom>
            <a:avLst/>
            <a:gdLst/>
            <a:ahLst/>
            <a:cxnLst/>
            <a:rect l="l" t="t" r="r" b="b"/>
            <a:pathLst>
              <a:path w="2315168" h="1612199">
                <a:moveTo>
                  <a:pt x="0" y="0"/>
                </a:moveTo>
                <a:lnTo>
                  <a:pt x="2315167" y="0"/>
                </a:lnTo>
                <a:lnTo>
                  <a:pt x="2315167" y="1612199"/>
                </a:lnTo>
                <a:lnTo>
                  <a:pt x="0" y="16121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6332662" y="591582"/>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Rectangle 13"/>
          <p:cNvSpPr/>
          <p:nvPr/>
        </p:nvSpPr>
        <p:spPr>
          <a:xfrm>
            <a:off x="1212692" y="1404015"/>
            <a:ext cx="9144000" cy="7478970"/>
          </a:xfrm>
          <a:prstGeom prst="rect">
            <a:avLst/>
          </a:prstGeom>
        </p:spPr>
        <p:txBody>
          <a:bodyPr>
            <a:spAutoFit/>
          </a:bodyPr>
          <a:lstStyle/>
          <a:p>
            <a:pPr algn="just"/>
            <a:r>
              <a:rPr lang="vi-VN" sz="6000" b="1" dirty="0">
                <a:solidFill>
                  <a:srgbClr val="000000"/>
                </a:solidFill>
                <a:latin typeface="Cambria" panose="02040503050406030204" pitchFamily="18" charset="0"/>
                <a:ea typeface="Cambria" panose="02040503050406030204" pitchFamily="18" charset="0"/>
              </a:rPr>
              <a:t>- Di sản văn hóa vật thể:</a:t>
            </a:r>
            <a:endParaRPr lang="vi-VN" sz="6000" dirty="0">
              <a:solidFill>
                <a:srgbClr val="000000"/>
              </a:solidFill>
              <a:latin typeface="Cambria" panose="02040503050406030204" pitchFamily="18" charset="0"/>
              <a:ea typeface="Cambria" panose="02040503050406030204" pitchFamily="18" charset="0"/>
            </a:endParaRPr>
          </a:p>
          <a:p>
            <a:pPr algn="just"/>
            <a:r>
              <a:rPr lang="vi-VN" sz="6000" dirty="0">
                <a:solidFill>
                  <a:srgbClr val="000000"/>
                </a:solidFill>
                <a:latin typeface="Cambria" panose="02040503050406030204" pitchFamily="18" charset="0"/>
                <a:ea typeface="Cambria" panose="02040503050406030204" pitchFamily="18" charset="0"/>
              </a:rPr>
              <a:t>+ Thành nhà Hồ ở Thanh Hóa.</a:t>
            </a:r>
          </a:p>
          <a:p>
            <a:pPr algn="just"/>
            <a:r>
              <a:rPr lang="vi-VN" sz="6000" dirty="0">
                <a:solidFill>
                  <a:srgbClr val="000000"/>
                </a:solidFill>
                <a:latin typeface="Cambria" panose="02040503050406030204" pitchFamily="18" charset="0"/>
                <a:ea typeface="Cambria" panose="02040503050406030204" pitchFamily="18" charset="0"/>
              </a:rPr>
              <a:t>+ Quần thể di tích Cố đô Huế ở Thừa Thiên Huế.</a:t>
            </a:r>
          </a:p>
          <a:p>
            <a:pPr algn="just"/>
            <a:r>
              <a:rPr lang="vi-VN" sz="6000" dirty="0">
                <a:solidFill>
                  <a:srgbClr val="000000"/>
                </a:solidFill>
                <a:latin typeface="Cambria" panose="02040503050406030204" pitchFamily="18" charset="0"/>
                <a:ea typeface="Cambria" panose="02040503050406030204" pitchFamily="18" charset="0"/>
              </a:rPr>
              <a:t>+ Khu di tích Thánh địa Mỹ Sơn và phố cổ Hội An ở Quảng Nam.</a:t>
            </a:r>
            <a:endParaRPr lang="vi-VN" sz="6000" b="0" i="0" dirty="0">
              <a:solidFill>
                <a:srgbClr val="000000"/>
              </a:solidFill>
              <a:effectLst/>
              <a:latin typeface="Cambria" panose="02040503050406030204" pitchFamily="18" charset="0"/>
              <a:ea typeface="Cambria" panose="02040503050406030204" pitchFamily="18" charset="0"/>
            </a:endParaRPr>
          </a:p>
        </p:txBody>
      </p:sp>
      <p:pic>
        <p:nvPicPr>
          <p:cNvPr id="2050" name="Picture 2" descr="Độc đáo di sản văn hóa thế giới thành nhà Hồ! - draculemihaw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9857" y="1425876"/>
            <a:ext cx="5565775" cy="35231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ố Cổ Hội An - Hoi An Ancient Town | Yeudulic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5320" y="5067300"/>
            <a:ext cx="5931579" cy="39564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119921"/>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28700" y="1028700"/>
            <a:ext cx="16230600" cy="8229600"/>
            <a:chOff x="0" y="0"/>
            <a:chExt cx="4513182" cy="2288374"/>
          </a:xfrm>
        </p:grpSpPr>
        <p:sp>
          <p:nvSpPr>
            <p:cNvPr id="4" name="Freeform 4"/>
            <p:cNvSpPr/>
            <p:nvPr/>
          </p:nvSpPr>
          <p:spPr>
            <a:xfrm>
              <a:off x="0" y="0"/>
              <a:ext cx="4513182" cy="2288374"/>
            </a:xfrm>
            <a:custGeom>
              <a:avLst/>
              <a:gdLst/>
              <a:ahLst/>
              <a:cxnLst/>
              <a:rect l="l" t="t" r="r" b="b"/>
              <a:pathLst>
                <a:path w="4513182" h="2288374">
                  <a:moveTo>
                    <a:pt x="24327" y="0"/>
                  </a:moveTo>
                  <a:lnTo>
                    <a:pt x="4488855" y="0"/>
                  </a:lnTo>
                  <a:cubicBezTo>
                    <a:pt x="4502291" y="0"/>
                    <a:pt x="4513182" y="10891"/>
                    <a:pt x="4513182" y="24327"/>
                  </a:cubicBezTo>
                  <a:lnTo>
                    <a:pt x="4513182" y="2264047"/>
                  </a:lnTo>
                  <a:cubicBezTo>
                    <a:pt x="4513182" y="2277483"/>
                    <a:pt x="4502291" y="2288374"/>
                    <a:pt x="4488855" y="2288374"/>
                  </a:cubicBezTo>
                  <a:lnTo>
                    <a:pt x="24327" y="2288374"/>
                  </a:lnTo>
                  <a:cubicBezTo>
                    <a:pt x="10891" y="2288374"/>
                    <a:pt x="0" y="2277483"/>
                    <a:pt x="0" y="2264047"/>
                  </a:cubicBezTo>
                  <a:lnTo>
                    <a:pt x="0" y="24327"/>
                  </a:lnTo>
                  <a:cubicBezTo>
                    <a:pt x="0" y="10891"/>
                    <a:pt x="10891" y="0"/>
                    <a:pt x="24327"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4513182" cy="232647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598388" y="-573667"/>
            <a:ext cx="1196434" cy="3204734"/>
          </a:xfrm>
          <a:custGeom>
            <a:avLst/>
            <a:gdLst/>
            <a:ahLst/>
            <a:cxnLst/>
            <a:rect l="l" t="t" r="r" b="b"/>
            <a:pathLst>
              <a:path w="1196434" h="3204734">
                <a:moveTo>
                  <a:pt x="0" y="0"/>
                </a:moveTo>
                <a:lnTo>
                  <a:pt x="1196434" y="0"/>
                </a:lnTo>
                <a:lnTo>
                  <a:pt x="1196434" y="3204734"/>
                </a:lnTo>
                <a:lnTo>
                  <a:pt x="0" y="3204734"/>
                </a:lnTo>
                <a:lnTo>
                  <a:pt x="0" y="0"/>
                </a:lnTo>
                <a:close/>
              </a:path>
            </a:pathLst>
          </a:custGeom>
          <a:blipFill>
            <a:blip r:embed="rId4"/>
            <a:stretch>
              <a:fillRect/>
            </a:stretch>
          </a:blipFill>
        </p:spPr>
      </p:sp>
      <p:sp>
        <p:nvSpPr>
          <p:cNvPr id="16" name="Rectangle 1"/>
          <p:cNvSpPr>
            <a:spLocks noChangeArrowheads="1"/>
          </p:cNvSpPr>
          <p:nvPr/>
        </p:nvSpPr>
        <p:spPr bwMode="auto">
          <a:xfrm>
            <a:off x="1502096" y="2006535"/>
            <a:ext cx="15011400"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sz="4000" dirty="0">
                <a:latin typeface="Cambria" panose="02040503050406030204" pitchFamily="18" charset="0"/>
                <a:ea typeface="Cambria" panose="02040503050406030204" pitchFamily="18" charset="0"/>
              </a:rPr>
              <a:t>- </a:t>
            </a:r>
            <a:r>
              <a:rPr lang="en-US" sz="4000" b="1" dirty="0">
                <a:latin typeface="Cambria" panose="02040503050406030204" pitchFamily="18" charset="0"/>
                <a:ea typeface="Cambria" panose="02040503050406030204" pitchFamily="18" charset="0"/>
              </a:rPr>
              <a:t>Di </a:t>
            </a:r>
            <a:r>
              <a:rPr lang="en-US" sz="4000" b="1" dirty="0" err="1">
                <a:latin typeface="Cambria" panose="02040503050406030204" pitchFamily="18" charset="0"/>
                <a:ea typeface="Cambria" panose="02040503050406030204" pitchFamily="18" charset="0"/>
              </a:rPr>
              <a:t>sản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hóa</a:t>
            </a:r>
            <a:r>
              <a:rPr lang="en-US" sz="4000" b="1" dirty="0">
                <a:latin typeface="Cambria" panose="02040503050406030204" pitchFamily="18" charset="0"/>
                <a:ea typeface="Cambria" panose="02040503050406030204" pitchFamily="18" charset="0"/>
              </a:rPr>
              <a:t> phi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thể</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a:p>
            <a:pPr lvl="0" algn="just"/>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Thực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ngưỡng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thờ</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Mẫu</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Tam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phủ</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người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Việt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tỉnh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Thanh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Hóa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trù</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Thanh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Hóa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Dân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Ví</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Dặm</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Nhã</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nhạc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cung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chòi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Trung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Bộ</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Việt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Trị</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Ngãi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Định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Phú</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Yên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Khánh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Hòa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Đờn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tài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tử</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Bộ</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tỉnh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Ninh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945127"/>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0418" y="1143304"/>
            <a:ext cx="14163379" cy="160364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128727" y="3134164"/>
            <a:ext cx="13115070" cy="5816977"/>
          </a:xfrm>
          <a:prstGeom prst="rect">
            <a:avLst/>
          </a:prstGeom>
        </p:spPr>
        <p:txBody>
          <a:bodyPr wrap="square" lIns="0" tIns="0" rIns="0" bIns="0" rtlCol="0" anchor="t">
            <a:spAutoFit/>
          </a:bodyPr>
          <a:lstStyle/>
          <a:p>
            <a:pPr algn="just"/>
            <a:r>
              <a:rPr lang="nl-NL" sz="5400" dirty="0">
                <a:latin typeface="Cambria" panose="02040503050406030204" pitchFamily="18" charset="0"/>
                <a:ea typeface="Cambria" panose="02040503050406030204" pitchFamily="18" charset="0"/>
              </a:rPr>
              <a:t>Duyên hải miền Trung hội tụ nhiều loại hình di sản thế giới như: di sản thiên nhiên, di sản văn hóa vật thể, di sản văn hóa phi vật thể; có cả loại hình độc đáo như di sản tư liệu. Các di sản này trải dài từ Thanh Hóa đến Phú Yên, nhưng tập trung nhiều nhất là ở Thừa Thiên Huế và Quảng Nam. </a:t>
            </a:r>
            <a:endParaRPr lang="en-US" sz="13800" dirty="0">
              <a:solidFill>
                <a:srgbClr val="483A00"/>
              </a:solidFill>
              <a:latin typeface="Cambria" panose="02040503050406030204" pitchFamily="18" charset="0"/>
              <a:ea typeface="Cambria" panose="02040503050406030204" pitchFamily="18" charset="0"/>
            </a:endParaRPr>
          </a:p>
        </p:txBody>
      </p:sp>
      <p:sp>
        <p:nvSpPr>
          <p:cNvPr id="10" name="Freeform 10"/>
          <p:cNvSpPr/>
          <p:nvPr/>
        </p:nvSpPr>
        <p:spPr>
          <a:xfrm>
            <a:off x="15825053" y="726640"/>
            <a:ext cx="2489169" cy="2568561"/>
          </a:xfrm>
          <a:custGeom>
            <a:avLst/>
            <a:gdLst/>
            <a:ahLst/>
            <a:cxnLst/>
            <a:rect l="l" t="t" r="r" b="b"/>
            <a:pathLst>
              <a:path w="2489169" h="2568561">
                <a:moveTo>
                  <a:pt x="0" y="0"/>
                </a:moveTo>
                <a:lnTo>
                  <a:pt x="2489170" y="0"/>
                </a:lnTo>
                <a:lnTo>
                  <a:pt x="2489170" y="2568562"/>
                </a:lnTo>
                <a:lnTo>
                  <a:pt x="0" y="25685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349501" y="7026236"/>
            <a:ext cx="2779226" cy="2673110"/>
          </a:xfrm>
          <a:custGeom>
            <a:avLst/>
            <a:gdLst/>
            <a:ahLst/>
            <a:cxnLst/>
            <a:rect l="l" t="t" r="r" b="b"/>
            <a:pathLst>
              <a:path w="2779226" h="2673110">
                <a:moveTo>
                  <a:pt x="0" y="0"/>
                </a:moveTo>
                <a:lnTo>
                  <a:pt x="2779226" y="0"/>
                </a:lnTo>
                <a:lnTo>
                  <a:pt x="2779226" y="2673110"/>
                </a:lnTo>
                <a:lnTo>
                  <a:pt x="0" y="26731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TextBox 12"/>
          <p:cNvSpPr txBox="1"/>
          <p:nvPr/>
        </p:nvSpPr>
        <p:spPr>
          <a:xfrm>
            <a:off x="3128727" y="1443282"/>
            <a:ext cx="12066761" cy="1210524"/>
          </a:xfrm>
          <a:prstGeom prst="rect">
            <a:avLst/>
          </a:prstGeom>
        </p:spPr>
        <p:txBody>
          <a:bodyPr lIns="0" tIns="0" rIns="0" bIns="0" rtlCol="0" anchor="t">
            <a:spAutoFit/>
          </a:bodyPr>
          <a:lstStyle/>
          <a:p>
            <a:pPr algn="ctr">
              <a:lnSpc>
                <a:spcPts val="8804"/>
              </a:lnSpc>
            </a:pPr>
            <a:r>
              <a:rPr lang="vi-VN" sz="9466" dirty="0">
                <a:solidFill>
                  <a:srgbClr val="483A00"/>
                </a:solidFill>
                <a:latin typeface="Baloo Thambi"/>
              </a:rPr>
              <a:t>KẾT LUẬN</a:t>
            </a:r>
            <a:endParaRPr lang="en-US" sz="9466" dirty="0">
              <a:solidFill>
                <a:srgbClr val="483A00"/>
              </a:solidFill>
              <a:latin typeface="Baloo Thamb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8292134" cy="10287000"/>
          </a:xfrm>
          <a:prstGeom prst="rect">
            <a:avLst/>
          </a:prstGeom>
        </p:spPr>
      </p:pic>
      <p:pic>
        <p:nvPicPr>
          <p:cNvPr id="3" name="Picture 2"/>
          <p:cNvPicPr>
            <a:picLocks noChangeAspect="1"/>
          </p:cNvPicPr>
          <p:nvPr/>
        </p:nvPicPr>
        <p:blipFill>
          <a:blip r:embed="rId3"/>
          <a:stretch>
            <a:fillRect/>
          </a:stretch>
        </p:blipFill>
        <p:spPr>
          <a:xfrm>
            <a:off x="3048000" y="2628900"/>
            <a:ext cx="18368840" cy="4279763"/>
          </a:xfrm>
          <a:prstGeom prst="rect">
            <a:avLst/>
          </a:prstGeom>
        </p:spPr>
      </p:pic>
    </p:spTree>
    <p:extLst>
      <p:ext uri="{BB962C8B-B14F-4D97-AF65-F5344CB8AC3E}">
        <p14:creationId xmlns:p14="http://schemas.microsoft.com/office/powerpoint/2010/main" val="2307749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8292134" cy="10287000"/>
          </a:xfrm>
          <a:prstGeom prst="rect">
            <a:avLst/>
          </a:prstGeom>
        </p:spPr>
      </p:pic>
      <p:sp>
        <p:nvSpPr>
          <p:cNvPr id="8" name="TextBox 8"/>
          <p:cNvSpPr txBox="1"/>
          <p:nvPr/>
        </p:nvSpPr>
        <p:spPr>
          <a:xfrm>
            <a:off x="4161503" y="4215879"/>
            <a:ext cx="11032682" cy="4307383"/>
          </a:xfrm>
          <a:prstGeom prst="rect">
            <a:avLst/>
          </a:prstGeom>
        </p:spPr>
        <p:txBody>
          <a:bodyPr lIns="50800" tIns="50800" rIns="50800" bIns="50800" rtlCol="0" anchor="ctr"/>
          <a:lstStyle/>
          <a:p>
            <a:pPr algn="ctr">
              <a:lnSpc>
                <a:spcPts val="2659"/>
              </a:lnSpc>
            </a:pPr>
            <a:endParaRPr/>
          </a:p>
        </p:txBody>
      </p:sp>
      <p:pic>
        <p:nvPicPr>
          <p:cNvPr id="3" name="Picture 2"/>
          <p:cNvPicPr>
            <a:picLocks noChangeAspect="1"/>
          </p:cNvPicPr>
          <p:nvPr/>
        </p:nvPicPr>
        <p:blipFill>
          <a:blip r:embed="rId3"/>
          <a:stretch>
            <a:fillRect/>
          </a:stretch>
        </p:blipFill>
        <p:spPr>
          <a:xfrm>
            <a:off x="838200" y="3314700"/>
            <a:ext cx="18374937" cy="38347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961778">
            <a:off x="324854" y="183247"/>
            <a:ext cx="1685196" cy="1642300"/>
          </a:xfrm>
          <a:custGeom>
            <a:avLst/>
            <a:gdLst/>
            <a:ahLst/>
            <a:cxnLst/>
            <a:rect l="l" t="t" r="r" b="b"/>
            <a:pathLst>
              <a:path w="1685196" h="1642300">
                <a:moveTo>
                  <a:pt x="0" y="0"/>
                </a:moveTo>
                <a:lnTo>
                  <a:pt x="1685196" y="0"/>
                </a:lnTo>
                <a:lnTo>
                  <a:pt x="1685196" y="1642300"/>
                </a:lnTo>
                <a:lnTo>
                  <a:pt x="0" y="16423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3" name="Rounded Rectangle 32"/>
          <p:cNvSpPr/>
          <p:nvPr/>
        </p:nvSpPr>
        <p:spPr>
          <a:xfrm>
            <a:off x="1447800" y="1004397"/>
            <a:ext cx="15697200" cy="8711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743200" y="1485900"/>
            <a:ext cx="13716000" cy="1015663"/>
          </a:xfrm>
          <a:prstGeom prst="rect">
            <a:avLst/>
          </a:prstGeom>
          <a:noFill/>
        </p:spPr>
        <p:txBody>
          <a:bodyPr wrap="square" rtlCol="0">
            <a:spAutoFit/>
          </a:bodyPr>
          <a:lstStyle/>
          <a:p>
            <a:r>
              <a:rPr lang="vi-VN" sz="6000" dirty="0">
                <a:latin typeface="Cambria" panose="02040503050406030204" pitchFamily="18" charset="0"/>
                <a:ea typeface="Cambria" panose="02040503050406030204" pitchFamily="18" charset="0"/>
              </a:rPr>
              <a:t>Trong video trên nhắc đến địa điểm nào?</a:t>
            </a:r>
            <a:endParaRPr lang="en-US" sz="6000" dirty="0">
              <a:latin typeface="Cambria" panose="02040503050406030204" pitchFamily="18" charset="0"/>
              <a:ea typeface="Cambria" panose="02040503050406030204" pitchFamily="18" charset="0"/>
            </a:endParaRPr>
          </a:p>
        </p:txBody>
      </p:sp>
      <p:sp>
        <p:nvSpPr>
          <p:cNvPr id="35" name="TextBox 14"/>
          <p:cNvSpPr txBox="1"/>
          <p:nvPr/>
        </p:nvSpPr>
        <p:spPr>
          <a:xfrm>
            <a:off x="3263019" y="3505960"/>
            <a:ext cx="12066761" cy="1210524"/>
          </a:xfrm>
          <a:prstGeom prst="rect">
            <a:avLst/>
          </a:prstGeom>
        </p:spPr>
        <p:txBody>
          <a:bodyPr lIns="0" tIns="0" rIns="0" bIns="0" rtlCol="0" anchor="t">
            <a:spAutoFit/>
          </a:bodyPr>
          <a:lstStyle/>
          <a:p>
            <a:pPr algn="ctr">
              <a:lnSpc>
                <a:spcPts val="8804"/>
              </a:lnSpc>
            </a:pPr>
            <a:r>
              <a:rPr lang="vi-VN" sz="9466" dirty="0">
                <a:solidFill>
                  <a:srgbClr val="483A00"/>
                </a:solidFill>
                <a:latin typeface="Baloo Thambi"/>
              </a:rPr>
              <a:t>THÁNH ĐỊA MỸ SƠN</a:t>
            </a:r>
            <a:endParaRPr lang="en-US" sz="9466" dirty="0">
              <a:solidFill>
                <a:srgbClr val="483A00"/>
              </a:solidFill>
              <a:latin typeface="Baloo Thambi"/>
            </a:endParaRPr>
          </a:p>
        </p:txBody>
      </p:sp>
      <p:sp>
        <p:nvSpPr>
          <p:cNvPr id="36" name="TextBox 35"/>
          <p:cNvSpPr txBox="1"/>
          <p:nvPr/>
        </p:nvSpPr>
        <p:spPr>
          <a:xfrm>
            <a:off x="2743200" y="6057900"/>
            <a:ext cx="13716000" cy="1938992"/>
          </a:xfrm>
          <a:prstGeom prst="rect">
            <a:avLst/>
          </a:prstGeom>
          <a:noFill/>
        </p:spPr>
        <p:txBody>
          <a:bodyPr wrap="square" rtlCol="0">
            <a:spAutoFit/>
          </a:bodyPr>
          <a:lstStyle/>
          <a:p>
            <a:pPr algn="ctr"/>
            <a:r>
              <a:rPr lang="vi-VN" sz="6000" dirty="0">
                <a:latin typeface="Cambria" panose="02040503050406030204" pitchFamily="18" charset="0"/>
                <a:ea typeface="Cambria" panose="02040503050406030204" pitchFamily="18" charset="0"/>
              </a:rPr>
              <a:t>Hãy kể thêm một số di sản văn hóa ở vùng đất này mà em biết.</a:t>
            </a:r>
            <a:endParaRPr lang="en-US" sz="6000" dirty="0">
              <a:latin typeface="Cambria" panose="02040503050406030204" pitchFamily="18" charset="0"/>
              <a:ea typeface="Cambria" panose="02040503050406030204" pitchFamily="18" charset="0"/>
            </a:endParaRPr>
          </a:p>
        </p:txBody>
      </p:sp>
      <p:sp>
        <p:nvSpPr>
          <p:cNvPr id="16" name="Freeform 16"/>
          <p:cNvSpPr/>
          <p:nvPr/>
        </p:nvSpPr>
        <p:spPr>
          <a:xfrm>
            <a:off x="14853782" y="8014389"/>
            <a:ext cx="1723600" cy="1778574"/>
          </a:xfrm>
          <a:custGeom>
            <a:avLst/>
            <a:gdLst/>
            <a:ahLst/>
            <a:cxnLst/>
            <a:rect l="l" t="t" r="r" b="b"/>
            <a:pathLst>
              <a:path w="1723600" h="1778574">
                <a:moveTo>
                  <a:pt x="0" y="0"/>
                </a:moveTo>
                <a:lnTo>
                  <a:pt x="1723600" y="0"/>
                </a:lnTo>
                <a:lnTo>
                  <a:pt x="1723600" y="1778574"/>
                </a:lnTo>
                <a:lnTo>
                  <a:pt x="0" y="17785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15933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 calcmode="lin" valueType="num">
                                      <p:cBhvr additive="base">
                                        <p:cTn id="12"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xEl>
                                              <p:pRg st="0" end="0"/>
                                            </p:txEl>
                                          </p:spTgt>
                                        </p:tgtEl>
                                        <p:attrNameLst>
                                          <p:attrName>style.visibility</p:attrName>
                                        </p:attrNameLst>
                                      </p:cBhvr>
                                      <p:to>
                                        <p:strVal val="visible"/>
                                      </p:to>
                                    </p:set>
                                    <p:animEffect transition="in" filter="fade">
                                      <p:cBhvr>
                                        <p:cTn id="18"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8292134" cy="10287000"/>
          </a:xfrm>
          <a:prstGeom prst="rect">
            <a:avLst/>
          </a:prstGeom>
        </p:spPr>
      </p:pic>
      <p:pic>
        <p:nvPicPr>
          <p:cNvPr id="2" name="Picture 1"/>
          <p:cNvPicPr>
            <a:picLocks noChangeAspect="1"/>
          </p:cNvPicPr>
          <p:nvPr/>
        </p:nvPicPr>
        <p:blipFill>
          <a:blip r:embed="rId3"/>
          <a:stretch>
            <a:fillRect/>
          </a:stretch>
        </p:blipFill>
        <p:spPr>
          <a:xfrm>
            <a:off x="1447800" y="2705100"/>
            <a:ext cx="18368840" cy="3767655"/>
          </a:xfrm>
          <a:prstGeom prst="rect">
            <a:avLst/>
          </a:prstGeom>
        </p:spPr>
      </p:pic>
    </p:spTree>
    <p:extLst>
      <p:ext uri="{BB962C8B-B14F-4D97-AF65-F5344CB8AC3E}">
        <p14:creationId xmlns:p14="http://schemas.microsoft.com/office/powerpoint/2010/main" val="90805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945127"/>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0418" y="1143304"/>
            <a:ext cx="14163379" cy="160364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5725" y="7559157"/>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5453978" y="7559157"/>
            <a:ext cx="2267301" cy="2339617"/>
          </a:xfrm>
          <a:custGeom>
            <a:avLst/>
            <a:gdLst/>
            <a:ahLst/>
            <a:cxnLst/>
            <a:rect l="l" t="t" r="r" b="b"/>
            <a:pathLst>
              <a:path w="2267301" h="2339617">
                <a:moveTo>
                  <a:pt x="0" y="0"/>
                </a:moveTo>
                <a:lnTo>
                  <a:pt x="2267301" y="0"/>
                </a:lnTo>
                <a:lnTo>
                  <a:pt x="2267301" y="2339617"/>
                </a:lnTo>
                <a:lnTo>
                  <a:pt x="0" y="23396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44326" y="3464226"/>
            <a:ext cx="2452532" cy="2839774"/>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5675959" y="3146830"/>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3128727" y="1443282"/>
            <a:ext cx="12066761" cy="1031051"/>
          </a:xfrm>
          <a:prstGeom prst="rect">
            <a:avLst/>
          </a:prstGeom>
        </p:spPr>
        <p:txBody>
          <a:bodyPr lIns="0" tIns="0" rIns="0" bIns="0" rtlCol="0" anchor="t">
            <a:spAutoFit/>
          </a:bodyPr>
          <a:lstStyle/>
          <a:p>
            <a:pPr algn="ctr">
              <a:lnSpc>
                <a:spcPts val="8804"/>
              </a:lnSpc>
            </a:pPr>
            <a:r>
              <a:rPr lang="vi-VN" sz="4800" dirty="0">
                <a:solidFill>
                  <a:srgbClr val="483A00"/>
                </a:solidFill>
                <a:latin typeface="Baloo Thambi"/>
              </a:rPr>
              <a:t>VÙNG ĐẤT HỘI TỤ NHIỀU DI SẢN THẾ GIỚI</a:t>
            </a:r>
            <a:endParaRPr lang="en-US" sz="4800" dirty="0">
              <a:solidFill>
                <a:srgbClr val="483A00"/>
              </a:solidFill>
              <a:latin typeface="Baloo Thambi"/>
            </a:endParaRPr>
          </a:p>
        </p:txBody>
      </p:sp>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7896" y="3526314"/>
            <a:ext cx="14548419" cy="5299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1" name="Picture 10"/>
          <p:cNvPicPr>
            <a:picLocks noChangeAspect="1"/>
          </p:cNvPicPr>
          <p:nvPr/>
        </p:nvPicPr>
        <p:blipFill rotWithShape="1">
          <a:blip r:embed="rId4"/>
          <a:srcRect l="7500" t="17407" r="39584" b="12222"/>
          <a:stretch/>
        </p:blipFill>
        <p:spPr>
          <a:xfrm rot="21138066">
            <a:off x="457200" y="342000"/>
            <a:ext cx="6705600" cy="5016000"/>
          </a:xfrm>
          <a:prstGeom prst="rect">
            <a:avLst/>
          </a:prstGeom>
        </p:spPr>
      </p:pic>
      <p:pic>
        <p:nvPicPr>
          <p:cNvPr id="17" name="Picture 16"/>
          <p:cNvPicPr>
            <a:picLocks noChangeAspect="1"/>
          </p:cNvPicPr>
          <p:nvPr/>
        </p:nvPicPr>
        <p:blipFill rotWithShape="1">
          <a:blip r:embed="rId5"/>
          <a:srcRect l="32917" t="18148" r="14584" b="12222"/>
          <a:stretch/>
        </p:blipFill>
        <p:spPr>
          <a:xfrm rot="21277547">
            <a:off x="3343304" y="5360559"/>
            <a:ext cx="6897754" cy="5145944"/>
          </a:xfrm>
          <a:prstGeom prst="rect">
            <a:avLst/>
          </a:prstGeom>
        </p:spPr>
      </p:pic>
      <p:pic>
        <p:nvPicPr>
          <p:cNvPr id="18" name="Picture 17"/>
          <p:cNvPicPr>
            <a:picLocks noChangeAspect="1"/>
          </p:cNvPicPr>
          <p:nvPr/>
        </p:nvPicPr>
        <p:blipFill rotWithShape="1">
          <a:blip r:embed="rId6"/>
          <a:srcRect l="30833" t="17407" r="37084" b="6297"/>
          <a:stretch/>
        </p:blipFill>
        <p:spPr>
          <a:xfrm>
            <a:off x="10439400" y="2701"/>
            <a:ext cx="7848600" cy="10498777"/>
          </a:xfrm>
          <a:prstGeom prst="rect">
            <a:avLst/>
          </a:prstGeom>
        </p:spPr>
      </p:pic>
    </p:spTree>
    <p:extLst>
      <p:ext uri="{BB962C8B-B14F-4D97-AF65-F5344CB8AC3E}">
        <p14:creationId xmlns:p14="http://schemas.microsoft.com/office/powerpoint/2010/main" val="33738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028700"/>
            <a:ext cx="9837068" cy="8229600"/>
            <a:chOff x="0" y="0"/>
            <a:chExt cx="2474178" cy="2069875"/>
          </a:xfrm>
        </p:grpSpPr>
        <p:sp>
          <p:nvSpPr>
            <p:cNvPr id="4" name="Freeform 4"/>
            <p:cNvSpPr/>
            <p:nvPr/>
          </p:nvSpPr>
          <p:spPr>
            <a:xfrm>
              <a:off x="0" y="0"/>
              <a:ext cx="2474178" cy="2069875"/>
            </a:xfrm>
            <a:custGeom>
              <a:avLst/>
              <a:gdLst/>
              <a:ahLst/>
              <a:cxnLst/>
              <a:rect l="l" t="t" r="r" b="b"/>
              <a:pathLst>
                <a:path w="2474178" h="2069875">
                  <a:moveTo>
                    <a:pt x="40138" y="0"/>
                  </a:moveTo>
                  <a:lnTo>
                    <a:pt x="2434041" y="0"/>
                  </a:lnTo>
                  <a:cubicBezTo>
                    <a:pt x="2444686" y="0"/>
                    <a:pt x="2454895" y="4229"/>
                    <a:pt x="2462422" y="11756"/>
                  </a:cubicBezTo>
                  <a:cubicBezTo>
                    <a:pt x="2469950" y="19283"/>
                    <a:pt x="2474178" y="29493"/>
                    <a:pt x="2474178" y="40138"/>
                  </a:cubicBezTo>
                  <a:lnTo>
                    <a:pt x="2474178" y="2029737"/>
                  </a:lnTo>
                  <a:cubicBezTo>
                    <a:pt x="2474178" y="2040382"/>
                    <a:pt x="2469950" y="2050591"/>
                    <a:pt x="2462422" y="2058119"/>
                  </a:cubicBezTo>
                  <a:cubicBezTo>
                    <a:pt x="2454895" y="2065646"/>
                    <a:pt x="2444686" y="2069875"/>
                    <a:pt x="2434041" y="2069875"/>
                  </a:cubicBezTo>
                  <a:lnTo>
                    <a:pt x="40138" y="2069875"/>
                  </a:lnTo>
                  <a:cubicBezTo>
                    <a:pt x="29493" y="2069875"/>
                    <a:pt x="19283" y="2065646"/>
                    <a:pt x="11756" y="2058119"/>
                  </a:cubicBezTo>
                  <a:cubicBezTo>
                    <a:pt x="4229" y="2050591"/>
                    <a:pt x="0" y="2040382"/>
                    <a:pt x="0" y="2029737"/>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210797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801650" y="1690323"/>
            <a:ext cx="5457650" cy="6906354"/>
          </a:xfrm>
          <a:custGeom>
            <a:avLst/>
            <a:gdLst/>
            <a:ahLst/>
            <a:cxnLst/>
            <a:rect l="l" t="t" r="r" b="b"/>
            <a:pathLst>
              <a:path w="5457650" h="6906354">
                <a:moveTo>
                  <a:pt x="0" y="0"/>
                </a:moveTo>
                <a:lnTo>
                  <a:pt x="5457650" y="0"/>
                </a:lnTo>
                <a:lnTo>
                  <a:pt x="5457650" y="6906354"/>
                </a:lnTo>
                <a:lnTo>
                  <a:pt x="0" y="6906354"/>
                </a:lnTo>
                <a:lnTo>
                  <a:pt x="0" y="0"/>
                </a:lnTo>
                <a:close/>
              </a:path>
            </a:pathLst>
          </a:custGeom>
          <a:blipFill>
            <a:blip r:embed="rId4"/>
            <a:stretch>
              <a:fillRect l="-51619" t="-19159" r="-74706"/>
            </a:stretch>
          </a:blipFill>
        </p:spPr>
      </p:sp>
      <p:sp>
        <p:nvSpPr>
          <p:cNvPr id="9" name="Freeform 9"/>
          <p:cNvSpPr/>
          <p:nvPr/>
        </p:nvSpPr>
        <p:spPr>
          <a:xfrm>
            <a:off x="10919008" y="1028700"/>
            <a:ext cx="7108107" cy="8229600"/>
          </a:xfrm>
          <a:custGeom>
            <a:avLst/>
            <a:gdLst/>
            <a:ahLst/>
            <a:cxnLst/>
            <a:rect l="l" t="t" r="r" b="b"/>
            <a:pathLst>
              <a:path w="7108107" h="8229600">
                <a:moveTo>
                  <a:pt x="0" y="0"/>
                </a:moveTo>
                <a:lnTo>
                  <a:pt x="7108107" y="0"/>
                </a:lnTo>
                <a:lnTo>
                  <a:pt x="7108107" y="8229600"/>
                </a:lnTo>
                <a:lnTo>
                  <a:pt x="0" y="822960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mc:AlternateContent xmlns:mc="http://schemas.openxmlformats.org/markup-compatibility/2006" xmlns:a14="http://schemas.microsoft.com/office/drawing/2010/main">
        <mc:Choice Requires="a14">
          <p:sp>
            <p:nvSpPr>
              <p:cNvPr id="11" name="Rectangle 10"/>
              <p:cNvSpPr/>
              <p:nvPr/>
            </p:nvSpPr>
            <p:spPr>
              <a:xfrm>
                <a:off x="2057400" y="1693795"/>
                <a:ext cx="8320638" cy="7183505"/>
              </a:xfrm>
              <a:prstGeom prst="rect">
                <a:avLst/>
              </a:prstGeom>
            </p:spPr>
            <p:txBody>
              <a:bodyPr wrap="square">
                <a:spAutoFit/>
              </a:bodyPr>
              <a:lstStyle/>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Hang Sơn Đòong (Quảng Bình): là hang động lớn nhất thế giới thuộc vùng lõi của Vườn quốc gia Phong Nha-Kẻ Bàng. Năm 2009 Sơn Đoòng được đoàn thám hiểm thuộc Hiệp hội Hang động Hoàng gia Anh thám hiểm và công bố là Hang động có kích thước lớn nhất thế giới với chiều dài gần 9km, rộng hơn 150m, cao 200m. Năm 2013 được đưa vào sách kỉ lục ghi-nét là hang động tự nhiên lớn nhất thế giới, năm 2015 được công nhận là hang lớn nhất thế giới về thể tích (38,5 triệu </a:t>
                </a:r>
                <a14:m>
                  <m:oMath xmlns:m="http://schemas.openxmlformats.org/officeDocument/2006/math">
                    <m:sSup>
                      <m:sSupPr>
                        <m:ctrlPr>
                          <a:rPr lang="en-US" sz="3200" i="1">
                            <a:latin typeface="Cambria Math"/>
                            <a:ea typeface="Times New Roman" panose="02020603050405020304" pitchFamily="18" charset="0"/>
                          </a:rPr>
                        </m:ctrlPr>
                      </m:sSupPr>
                      <m:e>
                        <m:r>
                          <a:rPr lang="nl-NL" sz="3200" i="1">
                            <a:latin typeface="Cambria Math" panose="02040503050406030204" pitchFamily="18" charset="0"/>
                            <a:ea typeface="Times New Roman" panose="02020603050405020304" pitchFamily="18" charset="0"/>
                          </a:rPr>
                          <m:t>𝑚</m:t>
                        </m:r>
                      </m:e>
                      <m:sup>
                        <m:r>
                          <a:rPr lang="nl-NL" sz="3200" i="1">
                            <a:latin typeface="Cambria Math" panose="02040503050406030204" pitchFamily="18" charset="0"/>
                            <a:ea typeface="Times New Roman" panose="02020603050405020304" pitchFamily="18" charset="0"/>
                          </a:rPr>
                          <m:t>3</m:t>
                        </m:r>
                      </m:sup>
                    </m:sSup>
                  </m:oMath>
                </a14:m>
                <a:r>
                  <a:rPr lang="nl-NL" sz="3200" dirty="0">
                    <a:latin typeface="Times New Roman" panose="02020603050405020304" pitchFamily="18" charset="0"/>
                    <a:ea typeface="Times New Roman" panose="02020603050405020304" pitchFamily="18" charset="0"/>
                  </a:rPr>
                  <a:t>), hai lần UNESCO  ghi danh là Di sản thiên nhiên thế giới vào năm 2003 và 2015.</a:t>
                </a:r>
                <a:endParaRPr lang="en-US" sz="3200" dirty="0">
                  <a:latin typeface="Times New Roman" panose="02020603050405020304" pitchFamily="18" charset="0"/>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057400" y="1693795"/>
                <a:ext cx="8320638" cy="7183505"/>
              </a:xfrm>
              <a:prstGeom prst="rect">
                <a:avLst/>
              </a:prstGeom>
              <a:blipFill>
                <a:blip r:embed="rId9"/>
                <a:stretch>
                  <a:fillRect l="-1906" t="-509" r="-1906" b="-1104"/>
                </a:stretch>
              </a:blipFill>
            </p:spPr>
            <p:txBody>
              <a:bodyPr/>
              <a:lstStyle/>
              <a:p>
                <a:r>
                  <a:rPr lang="en-US">
                    <a:noFill/>
                  </a:rPr>
                  <a:t> </a:t>
                </a:r>
              </a:p>
            </p:txBody>
          </p:sp>
        </mc:Fallback>
      </mc:AlternateContent>
      <p:sp>
        <p:nvSpPr>
          <p:cNvPr id="12" name="Rectangle 11"/>
          <p:cNvSpPr/>
          <p:nvPr/>
        </p:nvSpPr>
        <p:spPr>
          <a:xfrm>
            <a:off x="11894468" y="1690323"/>
            <a:ext cx="5250532" cy="6805977"/>
          </a:xfrm>
          <a:prstGeom prst="rect">
            <a:avLst/>
          </a:prstGeom>
          <a:solidFill>
            <a:srgbClr val="FCB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9"/>
          <p:cNvGrpSpPr/>
          <p:nvPr/>
        </p:nvGrpSpPr>
        <p:grpSpPr>
          <a:xfrm>
            <a:off x="11961455" y="1386437"/>
            <a:ext cx="5116557" cy="7184632"/>
            <a:chOff x="0" y="0"/>
            <a:chExt cx="660400" cy="927329"/>
          </a:xfrm>
        </p:grpSpPr>
        <p:sp>
          <p:nvSpPr>
            <p:cNvPr id="14" name="Freeform 10"/>
            <p:cNvSpPr/>
            <p:nvPr/>
          </p:nvSpPr>
          <p:spPr>
            <a:xfrm>
              <a:off x="0" y="0"/>
              <a:ext cx="660400" cy="927329"/>
            </a:xfrm>
            <a:custGeom>
              <a:avLst/>
              <a:gdLst/>
              <a:ahLst/>
              <a:cxnLst/>
              <a:rect l="l" t="t" r="r" b="b"/>
              <a:pathLst>
                <a:path w="660400" h="927329">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046"/>
                  </a:cubicBezTo>
                  <a:lnTo>
                    <a:pt x="660400" y="927329"/>
                  </a:lnTo>
                  <a:lnTo>
                    <a:pt x="0" y="927329"/>
                  </a:lnTo>
                  <a:lnTo>
                    <a:pt x="0" y="331489"/>
                  </a:lnTo>
                  <a:cubicBezTo>
                    <a:pt x="1782" y="185660"/>
                    <a:pt x="93019" y="64045"/>
                    <a:pt x="220252" y="19070"/>
                  </a:cubicBezTo>
                  <a:close/>
                </a:path>
              </a:pathLst>
            </a:custGeom>
            <a:blipFill>
              <a:blip r:embed="rId10"/>
              <a:stretch>
                <a:fillRect l="-37634" r="-37634"/>
              </a:stretch>
            </a:blip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1945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418095" y="7356677"/>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6044532" y="1607825"/>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Rectangle 13"/>
          <p:cNvSpPr/>
          <p:nvPr/>
        </p:nvSpPr>
        <p:spPr>
          <a:xfrm>
            <a:off x="1225388" y="3386399"/>
            <a:ext cx="7690012" cy="5937203"/>
          </a:xfrm>
          <a:prstGeom prst="rect">
            <a:avLst/>
          </a:prstGeom>
        </p:spPr>
        <p:txBody>
          <a:bodyPr wrap="square">
            <a:spAutoFit/>
          </a:bodyPr>
          <a:lstStyle/>
          <a:p>
            <a:pPr algn="just">
              <a:lnSpc>
                <a:spcPct val="120000"/>
              </a:lnSpc>
              <a:spcAft>
                <a:spcPts val="0"/>
              </a:spcAft>
            </a:pPr>
            <a:r>
              <a:rPr lang="nl-NL" sz="4000" dirty="0">
                <a:latin typeface="Times New Roman" panose="02020603050405020304" pitchFamily="18" charset="0"/>
                <a:ea typeface="Times New Roman" panose="02020603050405020304" pitchFamily="18" charset="0"/>
              </a:rPr>
              <a:t>Biểu diễn nhạc cung đình Huế: Đây là buổi biểu diễn Nhã nhạc cung đình Huế tại Nhà hát Duyệt Thị Đường (nhà hát cổ nhất nước ta được xây dựng năm 1826) để vua và Hoàng hậu Nhật Bản thưởng thức nhân dịp đến thăm Cố đô Huế năm 2017.</a:t>
            </a:r>
            <a:endParaRPr lang="en-US" sz="4000" dirty="0">
              <a:latin typeface="Times New Roman" panose="02020603050405020304" pitchFamily="18" charset="0"/>
              <a:ea typeface="Calibri" panose="020F0502020204030204" pitchFamily="34" charset="0"/>
            </a:endParaRPr>
          </a:p>
        </p:txBody>
      </p:sp>
      <p:pic>
        <p:nvPicPr>
          <p:cNvPr id="15" name="Picture 14"/>
          <p:cNvPicPr>
            <a:picLocks noChangeAspect="1"/>
          </p:cNvPicPr>
          <p:nvPr/>
        </p:nvPicPr>
        <p:blipFill rotWithShape="1">
          <a:blip r:embed="rId8"/>
          <a:srcRect l="32917" t="18148" r="14584" b="12222"/>
          <a:stretch/>
        </p:blipFill>
        <p:spPr>
          <a:xfrm rot="21277547">
            <a:off x="9920511" y="2407213"/>
            <a:ext cx="6897754" cy="51459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8" name="Picture 17"/>
          <p:cNvPicPr>
            <a:picLocks noChangeAspect="1"/>
          </p:cNvPicPr>
          <p:nvPr/>
        </p:nvPicPr>
        <p:blipFill rotWithShape="1">
          <a:blip r:embed="rId4"/>
          <a:srcRect l="30833" t="17407" r="37084" b="6297"/>
          <a:stretch/>
        </p:blipFill>
        <p:spPr>
          <a:xfrm>
            <a:off x="10439400" y="2701"/>
            <a:ext cx="7848600" cy="10498777"/>
          </a:xfrm>
          <a:prstGeom prst="rect">
            <a:avLst/>
          </a:prstGeom>
        </p:spPr>
      </p:pic>
      <p:sp>
        <p:nvSpPr>
          <p:cNvPr id="3" name="Rounded Rectangle 2"/>
          <p:cNvSpPr/>
          <p:nvPr/>
        </p:nvSpPr>
        <p:spPr>
          <a:xfrm>
            <a:off x="1066800" y="723900"/>
            <a:ext cx="8229600" cy="1219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CỐ ĐÔ HUẾ</a:t>
            </a:r>
            <a:endParaRPr lang="en-US" sz="6000" b="1" dirty="0">
              <a:solidFill>
                <a:sysClr val="windowText" lastClr="000000"/>
              </a:solidFill>
              <a:latin typeface="Cambria" panose="02040503050406030204" pitchFamily="18" charset="0"/>
              <a:ea typeface="Cambria" panose="02040503050406030204" pitchFamily="18" charset="0"/>
            </a:endParaRPr>
          </a:p>
        </p:txBody>
      </p:sp>
      <p:sp>
        <p:nvSpPr>
          <p:cNvPr id="7" name="Rounded Rectangle 6"/>
          <p:cNvSpPr/>
          <p:nvPr/>
        </p:nvSpPr>
        <p:spPr>
          <a:xfrm>
            <a:off x="1104900" y="3771900"/>
            <a:ext cx="8229600" cy="1219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THÁNH ĐỊA MỸ SƠN</a:t>
            </a:r>
            <a:endParaRPr lang="en-US" sz="6000" b="1" dirty="0">
              <a:solidFill>
                <a:sysClr val="windowText" lastClr="000000"/>
              </a:solidFill>
              <a:latin typeface="Cambria" panose="02040503050406030204" pitchFamily="18" charset="0"/>
              <a:ea typeface="Cambria" panose="02040503050406030204" pitchFamily="18" charset="0"/>
            </a:endParaRPr>
          </a:p>
        </p:txBody>
      </p:sp>
      <p:sp>
        <p:nvSpPr>
          <p:cNvPr id="8" name="Rounded Rectangle 7"/>
          <p:cNvSpPr/>
          <p:nvPr/>
        </p:nvSpPr>
        <p:spPr>
          <a:xfrm>
            <a:off x="812490" y="6823023"/>
            <a:ext cx="8738219" cy="2743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VƯỜN QUỐC GIA PHONG NHA – KẺ BÀNG</a:t>
            </a:r>
            <a:endParaRPr lang="en-US" sz="6000" b="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275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410</Words>
  <Application>Microsoft Office PowerPoint</Application>
  <PresentationFormat>Custom</PresentationFormat>
  <Paragraphs>27</Paragraphs>
  <Slides>14</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Arial</vt:lpstr>
      <vt:lpstr>等线</vt:lpstr>
      <vt:lpstr>Open Sans</vt:lpstr>
      <vt:lpstr>Times New Roman</vt:lpstr>
      <vt:lpstr>Baloo Thambi</vt:lpstr>
      <vt:lpstr>#9Slide07 HoneyCream</vt:lpstr>
      <vt:lpstr>Baloo Thambi Bold</vt:lpstr>
      <vt:lpstr>Cambria</vt:lpstr>
      <vt:lpstr>UTM Avo</vt:lpstr>
      <vt:lpstr>SVN-Ready</vt:lpstr>
      <vt:lpstr>Cambria Math</vt:lpstr>
      <vt:lpstr>Calibri</vt:lpstr>
      <vt:lpstr>Calibri Light</vt:lpstr>
      <vt:lpstr>Office Theme</vt:lpstr>
      <vt:lpstr>Thiết kế Tùy chỉnh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Colorful Cute Aesthetic Group Project Presentation</dc:title>
  <dc:creator>MANG NON</dc:creator>
  <cp:lastModifiedBy>ADMIN</cp:lastModifiedBy>
  <cp:revision>34</cp:revision>
  <dcterms:created xsi:type="dcterms:W3CDTF">2006-08-16T00:00:00Z</dcterms:created>
  <dcterms:modified xsi:type="dcterms:W3CDTF">2024-03-09T03:14:13Z</dcterms:modified>
  <dc:identifier>DAF3M1PjshU</dc:identifier>
</cp:coreProperties>
</file>