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3" r:id="rId3"/>
    <p:sldId id="265" r:id="rId4"/>
    <p:sldId id="288" r:id="rId5"/>
    <p:sldId id="273" r:id="rId6"/>
    <p:sldId id="281" r:id="rId7"/>
    <p:sldId id="282" r:id="rId8"/>
    <p:sldId id="283" r:id="rId9"/>
    <p:sldId id="284" r:id="rId10"/>
    <p:sldId id="285" r:id="rId11"/>
    <p:sldId id="274" r:id="rId12"/>
    <p:sldId id="286" r:id="rId13"/>
  </p:sldIdLst>
  <p:sldSz cx="18288000" cy="10287000"/>
  <p:notesSz cx="6858000" cy="9144000"/>
  <p:embeddedFontLs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Cambria" pitchFamily="18" charset="0"/>
      <p:regular r:id="rId18"/>
      <p:bold r:id="rId19"/>
      <p:italic r:id="rId20"/>
      <p:boldItalic r:id="rId21"/>
    </p:embeddedFont>
    <p:embeddedFont>
      <p:font typeface="Open Sans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xmlns="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AB4D"/>
    <a:srgbClr val="734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0" autoAdjust="0"/>
    <p:restoredTop sz="94689" autoAdjust="0"/>
  </p:normalViewPr>
  <p:slideViewPr>
    <p:cSldViewPr>
      <p:cViewPr varScale="1">
        <p:scale>
          <a:sx n="42" d="100"/>
          <a:sy n="42" d="100"/>
        </p:scale>
        <p:origin x="-776" y="-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5B4EB8-BE4D-4BB7-89FB-BE77B2497534}" type="doc">
      <dgm:prSet loTypeId="urn:microsoft.com/office/officeart/2005/8/layout/h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5305EF8-56D8-4DAC-8F42-8D59649480C2}">
      <dgm:prSet phldrT="[Text]" custT="1"/>
      <dgm:spPr/>
      <dgm:t>
        <a:bodyPr/>
        <a:lstStyle/>
        <a:p>
          <a:r>
            <a:rPr lang="vi-VN" sz="3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Nêu được nét điển hình của khí hậu thông qua dọc số liệu về lượng mưa, nhiệt độ của một địa điểm ở vùng Tây Nguyên.</a:t>
          </a:r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70214EFF-DF44-4661-B0B3-6FE9A97603F8}" type="parTrans" cxnId="{722FC9CD-B304-4046-B256-4D7A52F3E6BA}">
      <dgm:prSet/>
      <dgm:spPr/>
      <dgm:t>
        <a:bodyPr/>
        <a:lstStyle/>
        <a:p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BDC51660-F240-4D53-9525-B4B89A74AEBD}" type="sibTrans" cxnId="{722FC9CD-B304-4046-B256-4D7A52F3E6BA}">
      <dgm:prSet/>
      <dgm:spPr/>
      <dgm:t>
        <a:bodyPr/>
        <a:lstStyle/>
        <a:p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532335F7-33BA-4478-8129-79E37B3705A7}">
      <dgm:prSet phldrT="[Text]" custT="1"/>
      <dgm:spPr/>
      <dgm:t>
        <a:bodyPr/>
        <a:lstStyle/>
        <a:p>
          <a:r>
            <a:rPr lang="vi-VN" sz="3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Trình bày được một trong những đặc điểm thiên nhiên (đất đai, khí hậu, rừng,...) của vùng Tây Nguyên.</a:t>
          </a:r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ECC11B73-0136-43CA-9791-00DEEF8ABD80}" type="parTrans" cxnId="{3E06348A-19A4-4A43-9F5E-F12EBCB52DA7}">
      <dgm:prSet/>
      <dgm:spPr/>
      <dgm:t>
        <a:bodyPr/>
        <a:lstStyle/>
        <a:p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F80403BE-A34F-4993-9690-F7D85BBA761D}" type="sibTrans" cxnId="{3E06348A-19A4-4A43-9F5E-F12EBCB52DA7}">
      <dgm:prSet/>
      <dgm:spPr/>
      <dgm:t>
        <a:bodyPr/>
        <a:lstStyle/>
        <a:p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73184813-9536-4E32-8A88-594D4F49AE32}">
      <dgm:prSet phldrT="[Text]" custT="1"/>
      <dgm:spPr/>
      <dgm:t>
        <a:bodyPr/>
        <a:lstStyle/>
        <a:p>
          <a:r>
            <a:rPr lang="vi-VN" sz="3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Nêu được vai trò của rừng đối với tự nhiên, hoạt động sản xuất và đời sống của người dân ở vùng Tây Nguyên.</a:t>
          </a:r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FD892A0F-F08E-4273-A1BD-FB1EDA629D97}" type="parTrans" cxnId="{ED9CF0B0-9B04-4CD1-A222-86E007C801CF}">
      <dgm:prSet/>
      <dgm:spPr/>
      <dgm:t>
        <a:bodyPr/>
        <a:lstStyle/>
        <a:p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94D9D72C-2511-47DC-AEE3-FD289878D642}" type="sibTrans" cxnId="{ED9CF0B0-9B04-4CD1-A222-86E007C801CF}">
      <dgm:prSet/>
      <dgm:spPr/>
      <dgm:t>
        <a:bodyPr/>
        <a:lstStyle/>
        <a:p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39CD72BD-B73A-4E41-BBC6-89AD3724660C}">
      <dgm:prSet phldrT="[Text]" custT="1"/>
      <dgm:spPr/>
      <dgm:t>
        <a:bodyPr/>
        <a:lstStyle/>
        <a:p>
          <a:r>
            <a:rPr lang="vi-VN" sz="3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Đưa ra được một số biện pháp bảo vệ rừng ở Tây Nguyên</a:t>
          </a:r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4FF94DEA-AC08-4A15-A148-5AD918F35875}" type="parTrans" cxnId="{C3C00FB9-A6DE-45D1-83D6-35140B4FDCB2}">
      <dgm:prSet/>
      <dgm:spPr/>
      <dgm:t>
        <a:bodyPr/>
        <a:lstStyle/>
        <a:p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53A4FE35-AD22-4FBB-B306-202A93657C17}" type="sibTrans" cxnId="{C3C00FB9-A6DE-45D1-83D6-35140B4FDCB2}">
      <dgm:prSet/>
      <dgm:spPr/>
      <dgm:t>
        <a:bodyPr/>
        <a:lstStyle/>
        <a:p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B55492D6-6DB9-445A-81F0-EADD8A74CF1E}" type="pres">
      <dgm:prSet presAssocID="{BA5B4EB8-BE4D-4BB7-89FB-BE77B249753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954DD27-66F0-4692-9F64-721AB92FFFF2}" type="pres">
      <dgm:prSet presAssocID="{F5305EF8-56D8-4DAC-8F42-8D59649480C2}" presName="node" presStyleLbl="node1" presStyleIdx="0" presStyleCnt="4" custScaleX="1539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18EC75-DF90-49E6-B286-E9729314045E}" type="pres">
      <dgm:prSet presAssocID="{BDC51660-F240-4D53-9525-B4B89A74AEBD}" presName="sibTrans" presStyleCnt="0"/>
      <dgm:spPr/>
    </dgm:pt>
    <dgm:pt modelId="{1F6C3CDD-53BC-49A7-9E33-634EBC564E66}" type="pres">
      <dgm:prSet presAssocID="{532335F7-33BA-4478-8129-79E37B3705A7}" presName="node" presStyleLbl="node1" presStyleIdx="1" presStyleCnt="4" custScaleX="1497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C85AFA-AD9B-4C4A-A3FA-42B608FDDC4F}" type="pres">
      <dgm:prSet presAssocID="{F80403BE-A34F-4993-9690-F7D85BBA761D}" presName="sibTrans" presStyleCnt="0"/>
      <dgm:spPr/>
    </dgm:pt>
    <dgm:pt modelId="{49E39935-D1B6-4A0E-BC1D-8D8A8ECD147B}" type="pres">
      <dgm:prSet presAssocID="{73184813-9536-4E32-8A88-594D4F49AE32}" presName="node" presStyleLbl="node1" presStyleIdx="2" presStyleCnt="4" custScaleX="1317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9D6B37-7138-461C-B3D3-C0066F99FA25}" type="pres">
      <dgm:prSet presAssocID="{94D9D72C-2511-47DC-AEE3-FD289878D642}" presName="sibTrans" presStyleCnt="0"/>
      <dgm:spPr/>
    </dgm:pt>
    <dgm:pt modelId="{761F5787-ECAA-483F-BFF9-6BA9AD08727E}" type="pres">
      <dgm:prSet presAssocID="{39CD72BD-B73A-4E41-BBC6-89AD3724660C}" presName="node" presStyleLbl="node1" presStyleIdx="3" presStyleCnt="4" custScaleX="788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7581FC-BF09-4FE8-AB9F-0497AD894B5D}" type="presOf" srcId="{39CD72BD-B73A-4E41-BBC6-89AD3724660C}" destId="{761F5787-ECAA-483F-BFF9-6BA9AD08727E}" srcOrd="0" destOrd="0" presId="urn:microsoft.com/office/officeart/2005/8/layout/hList6"/>
    <dgm:cxn modelId="{3473625A-1751-4DF7-A32C-F3C31A2ABF12}" type="presOf" srcId="{532335F7-33BA-4478-8129-79E37B3705A7}" destId="{1F6C3CDD-53BC-49A7-9E33-634EBC564E66}" srcOrd="0" destOrd="0" presId="urn:microsoft.com/office/officeart/2005/8/layout/hList6"/>
    <dgm:cxn modelId="{FFA77771-C704-488F-AC4C-7B3AA5350866}" type="presOf" srcId="{BA5B4EB8-BE4D-4BB7-89FB-BE77B2497534}" destId="{B55492D6-6DB9-445A-81F0-EADD8A74CF1E}" srcOrd="0" destOrd="0" presId="urn:microsoft.com/office/officeart/2005/8/layout/hList6"/>
    <dgm:cxn modelId="{B84F9C80-77A6-4A4D-B8BA-C135B1D5EFA8}" type="presOf" srcId="{73184813-9536-4E32-8A88-594D4F49AE32}" destId="{49E39935-D1B6-4A0E-BC1D-8D8A8ECD147B}" srcOrd="0" destOrd="0" presId="urn:microsoft.com/office/officeart/2005/8/layout/hList6"/>
    <dgm:cxn modelId="{722FC9CD-B304-4046-B256-4D7A52F3E6BA}" srcId="{BA5B4EB8-BE4D-4BB7-89FB-BE77B2497534}" destId="{F5305EF8-56D8-4DAC-8F42-8D59649480C2}" srcOrd="0" destOrd="0" parTransId="{70214EFF-DF44-4661-B0B3-6FE9A97603F8}" sibTransId="{BDC51660-F240-4D53-9525-B4B89A74AEBD}"/>
    <dgm:cxn modelId="{ED9CF0B0-9B04-4CD1-A222-86E007C801CF}" srcId="{BA5B4EB8-BE4D-4BB7-89FB-BE77B2497534}" destId="{73184813-9536-4E32-8A88-594D4F49AE32}" srcOrd="2" destOrd="0" parTransId="{FD892A0F-F08E-4273-A1BD-FB1EDA629D97}" sibTransId="{94D9D72C-2511-47DC-AEE3-FD289878D642}"/>
    <dgm:cxn modelId="{3E06348A-19A4-4A43-9F5E-F12EBCB52DA7}" srcId="{BA5B4EB8-BE4D-4BB7-89FB-BE77B2497534}" destId="{532335F7-33BA-4478-8129-79E37B3705A7}" srcOrd="1" destOrd="0" parTransId="{ECC11B73-0136-43CA-9791-00DEEF8ABD80}" sibTransId="{F80403BE-A34F-4993-9690-F7D85BBA761D}"/>
    <dgm:cxn modelId="{C3C00FB9-A6DE-45D1-83D6-35140B4FDCB2}" srcId="{BA5B4EB8-BE4D-4BB7-89FB-BE77B2497534}" destId="{39CD72BD-B73A-4E41-BBC6-89AD3724660C}" srcOrd="3" destOrd="0" parTransId="{4FF94DEA-AC08-4A15-A148-5AD918F35875}" sibTransId="{53A4FE35-AD22-4FBB-B306-202A93657C17}"/>
    <dgm:cxn modelId="{99524F9A-B1E5-4972-B879-E09D349DB9EE}" type="presOf" srcId="{F5305EF8-56D8-4DAC-8F42-8D59649480C2}" destId="{5954DD27-66F0-4692-9F64-721AB92FFFF2}" srcOrd="0" destOrd="0" presId="urn:microsoft.com/office/officeart/2005/8/layout/hList6"/>
    <dgm:cxn modelId="{8687DFF7-F81D-4482-80EB-E8E2EACC1DBC}" type="presParOf" srcId="{B55492D6-6DB9-445A-81F0-EADD8A74CF1E}" destId="{5954DD27-66F0-4692-9F64-721AB92FFFF2}" srcOrd="0" destOrd="0" presId="urn:microsoft.com/office/officeart/2005/8/layout/hList6"/>
    <dgm:cxn modelId="{FF94F50E-2E58-414A-8E0C-192CA1C15008}" type="presParOf" srcId="{B55492D6-6DB9-445A-81F0-EADD8A74CF1E}" destId="{A518EC75-DF90-49E6-B286-E9729314045E}" srcOrd="1" destOrd="0" presId="urn:microsoft.com/office/officeart/2005/8/layout/hList6"/>
    <dgm:cxn modelId="{830A37FE-8561-4293-A4AF-F3589A24E1EB}" type="presParOf" srcId="{B55492D6-6DB9-445A-81F0-EADD8A74CF1E}" destId="{1F6C3CDD-53BC-49A7-9E33-634EBC564E66}" srcOrd="2" destOrd="0" presId="urn:microsoft.com/office/officeart/2005/8/layout/hList6"/>
    <dgm:cxn modelId="{F517D10B-246B-4174-AD38-583240A27B26}" type="presParOf" srcId="{B55492D6-6DB9-445A-81F0-EADD8A74CF1E}" destId="{9DC85AFA-AD9B-4C4A-A3FA-42B608FDDC4F}" srcOrd="3" destOrd="0" presId="urn:microsoft.com/office/officeart/2005/8/layout/hList6"/>
    <dgm:cxn modelId="{D9E594E2-FF5E-46E5-AA93-0840372FA29C}" type="presParOf" srcId="{B55492D6-6DB9-445A-81F0-EADD8A74CF1E}" destId="{49E39935-D1B6-4A0E-BC1D-8D8A8ECD147B}" srcOrd="4" destOrd="0" presId="urn:microsoft.com/office/officeart/2005/8/layout/hList6"/>
    <dgm:cxn modelId="{E211B62D-A6B8-4FC4-BF1E-E0C3E764977A}" type="presParOf" srcId="{B55492D6-6DB9-445A-81F0-EADD8A74CF1E}" destId="{099D6B37-7138-461C-B3D3-C0066F99FA25}" srcOrd="5" destOrd="0" presId="urn:microsoft.com/office/officeart/2005/8/layout/hList6"/>
    <dgm:cxn modelId="{54E0AD3F-B9C9-400A-BB5A-E28C21F34283}" type="presParOf" srcId="{B55492D6-6DB9-445A-81F0-EADD8A74CF1E}" destId="{761F5787-ECAA-483F-BFF9-6BA9AD08727E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54DD27-66F0-4692-9F64-721AB92FFFF2}">
      <dsp:nvSpPr>
        <dsp:cNvPr id="0" name=""/>
        <dsp:cNvSpPr/>
      </dsp:nvSpPr>
      <dsp:spPr>
        <a:xfrm rot="16200000">
          <a:off x="-415347" y="415609"/>
          <a:ext cx="5768168" cy="4936950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kern="1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Nêu được nét điển hình của khí hậu thông qua dọc số liệu về lượng mưa, nhiệt độ của một địa điểm ở vùng Tây Nguyên.</a:t>
          </a:r>
          <a:endParaRPr lang="en-US" sz="3200" kern="1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sp:txBody>
      <dsp:txXfrm rot="5400000">
        <a:off x="262" y="1153634"/>
        <a:ext cx="4936950" cy="3460900"/>
      </dsp:txXfrm>
    </dsp:sp>
    <dsp:sp modelId="{1F6C3CDD-53BC-49A7-9E33-634EBC564E66}">
      <dsp:nvSpPr>
        <dsp:cNvPr id="0" name=""/>
        <dsp:cNvSpPr/>
      </dsp:nvSpPr>
      <dsp:spPr>
        <a:xfrm rot="16200000">
          <a:off x="4695202" y="482496"/>
          <a:ext cx="5768168" cy="4803175"/>
        </a:xfrm>
        <a:prstGeom prst="flowChartManualOperation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kern="1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Trình bày được một trong những đặc điểm thiên nhiên (đất đai, khí hậu, rừng,...) của vùng Tây Nguyên.</a:t>
          </a:r>
          <a:endParaRPr lang="en-US" sz="3200" kern="1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sp:txBody>
      <dsp:txXfrm rot="5400000">
        <a:off x="5177699" y="1153633"/>
        <a:ext cx="4803175" cy="3460900"/>
      </dsp:txXfrm>
    </dsp:sp>
    <dsp:sp modelId="{49E39935-D1B6-4A0E-BC1D-8D8A8ECD147B}">
      <dsp:nvSpPr>
        <dsp:cNvPr id="0" name=""/>
        <dsp:cNvSpPr/>
      </dsp:nvSpPr>
      <dsp:spPr>
        <a:xfrm rot="16200000">
          <a:off x="9449366" y="771995"/>
          <a:ext cx="5768168" cy="4224177"/>
        </a:xfrm>
        <a:prstGeom prst="flowChartManualOperation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kern="1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Nêu được vai trò của rừng đối với tự nhiên, hoạt động sản xuất và đời sống của người dân ở vùng Tây Nguyên.</a:t>
          </a:r>
          <a:endParaRPr lang="en-US" sz="3200" kern="1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sp:txBody>
      <dsp:txXfrm rot="5400000">
        <a:off x="10221362" y="1153633"/>
        <a:ext cx="4224177" cy="3460900"/>
      </dsp:txXfrm>
    </dsp:sp>
    <dsp:sp modelId="{761F5787-ECAA-483F-BFF9-6BA9AD08727E}">
      <dsp:nvSpPr>
        <dsp:cNvPr id="0" name=""/>
        <dsp:cNvSpPr/>
      </dsp:nvSpPr>
      <dsp:spPr>
        <a:xfrm rot="16200000">
          <a:off x="13065495" y="1620531"/>
          <a:ext cx="5768168" cy="2527106"/>
        </a:xfrm>
        <a:prstGeom prst="flowChartManualOperati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kern="1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Đưa ra được một số biện pháp bảo vệ rừng ở Tây Nguyên</a:t>
          </a:r>
          <a:endParaRPr lang="en-US" sz="3200" kern="1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sp:txBody>
      <dsp:txXfrm rot="5400000">
        <a:off x="14686026" y="1153634"/>
        <a:ext cx="2527106" cy="3460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12.emf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sv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8.svg"/><Relationship Id="rId3" Type="http://schemas.openxmlformats.org/officeDocument/2006/relationships/image" Target="../media/image4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31.emf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26.svg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32.emf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8.svg"/><Relationship Id="rId3" Type="http://schemas.openxmlformats.org/officeDocument/2006/relationships/image" Target="../media/image4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17.emf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26.sv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2.svg"/><Relationship Id="rId7" Type="http://schemas.openxmlformats.org/officeDocument/2006/relationships/image" Target="../media/image1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10" Type="http://schemas.openxmlformats.org/officeDocument/2006/relationships/image" Target="../media/image20.emf"/><Relationship Id="rId4" Type="http://schemas.openxmlformats.org/officeDocument/2006/relationships/image" Target="../media/image1.png"/><Relationship Id="rId9" Type="http://schemas.openxmlformats.org/officeDocument/2006/relationships/image" Target="../media/image3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diagramQuickStyle" Target="../diagrams/quickStyle1.xml"/><Relationship Id="rId3" Type="http://schemas.openxmlformats.org/officeDocument/2006/relationships/image" Target="../media/image4.svg"/><Relationship Id="rId7" Type="http://schemas.openxmlformats.org/officeDocument/2006/relationships/image" Target="../media/image24.svg"/><Relationship Id="rId12" Type="http://schemas.openxmlformats.org/officeDocument/2006/relationships/diagramLayout" Target="../diagrams/layou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diagramData" Target="../diagrams/data1.xml"/><Relationship Id="rId5" Type="http://schemas.openxmlformats.org/officeDocument/2006/relationships/image" Target="../media/image2.svg"/><Relationship Id="rId15" Type="http://schemas.microsoft.com/office/2007/relationships/diagramDrawing" Target="../diagrams/drawing1.xml"/><Relationship Id="rId10" Type="http://schemas.openxmlformats.org/officeDocument/2006/relationships/image" Target="../media/image21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8.svg"/><Relationship Id="rId3" Type="http://schemas.openxmlformats.org/officeDocument/2006/relationships/image" Target="../media/image4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22.emf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26.sv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1.sv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639395" y="6343741"/>
            <a:ext cx="19927395" cy="4202869"/>
          </a:xfrm>
          <a:custGeom>
            <a:avLst/>
            <a:gdLst/>
            <a:ahLst/>
            <a:cxnLst/>
            <a:rect l="l" t="t" r="r" b="b"/>
            <a:pathLst>
              <a:path w="19927395" h="4202869">
                <a:moveTo>
                  <a:pt x="19927395" y="0"/>
                </a:moveTo>
                <a:lnTo>
                  <a:pt x="0" y="0"/>
                </a:lnTo>
                <a:lnTo>
                  <a:pt x="0" y="4202869"/>
                </a:lnTo>
                <a:lnTo>
                  <a:pt x="19927395" y="4202869"/>
                </a:lnTo>
                <a:lnTo>
                  <a:pt x="199273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23554" y="3981190"/>
            <a:ext cx="12822019" cy="3484244"/>
          </a:xfrm>
          <a:custGeom>
            <a:avLst/>
            <a:gdLst/>
            <a:ahLst/>
            <a:cxnLst/>
            <a:rect l="l" t="t" r="r" b="b"/>
            <a:pathLst>
              <a:path w="12822019" h="3484244">
                <a:moveTo>
                  <a:pt x="0" y="0"/>
                </a:moveTo>
                <a:lnTo>
                  <a:pt x="12822019" y="0"/>
                </a:lnTo>
                <a:lnTo>
                  <a:pt x="12822019" y="3484244"/>
                </a:lnTo>
                <a:lnTo>
                  <a:pt x="0" y="3484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71804" y="629227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85237" y="4516001"/>
            <a:ext cx="2808518" cy="4290792"/>
          </a:xfrm>
          <a:custGeom>
            <a:avLst/>
            <a:gdLst/>
            <a:ahLst/>
            <a:cxnLst/>
            <a:rect l="l" t="t" r="r" b="b"/>
            <a:pathLst>
              <a:path w="2808518" h="4290792">
                <a:moveTo>
                  <a:pt x="0" y="0"/>
                </a:moveTo>
                <a:lnTo>
                  <a:pt x="2808518" y="0"/>
                </a:lnTo>
                <a:lnTo>
                  <a:pt x="2808518" y="4290791"/>
                </a:lnTo>
                <a:lnTo>
                  <a:pt x="0" y="4290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4923" y="4277023"/>
            <a:ext cx="2705522" cy="4133437"/>
          </a:xfrm>
          <a:custGeom>
            <a:avLst/>
            <a:gdLst/>
            <a:ahLst/>
            <a:cxnLst/>
            <a:rect l="l" t="t" r="r" b="b"/>
            <a:pathLst>
              <a:path w="2705522" h="4133437">
                <a:moveTo>
                  <a:pt x="0" y="0"/>
                </a:moveTo>
                <a:lnTo>
                  <a:pt x="2705522" y="0"/>
                </a:lnTo>
                <a:lnTo>
                  <a:pt x="2705522" y="4133437"/>
                </a:lnTo>
                <a:lnTo>
                  <a:pt x="0" y="41334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63590" y="5758128"/>
            <a:ext cx="5942549" cy="3537231"/>
          </a:xfrm>
          <a:custGeom>
            <a:avLst/>
            <a:gdLst/>
            <a:ahLst/>
            <a:cxnLst/>
            <a:rect l="l" t="t" r="r" b="b"/>
            <a:pathLst>
              <a:path w="5942549" h="3537231">
                <a:moveTo>
                  <a:pt x="0" y="0"/>
                </a:moveTo>
                <a:lnTo>
                  <a:pt x="5942548" y="0"/>
                </a:lnTo>
                <a:lnTo>
                  <a:pt x="5942548" y="3537231"/>
                </a:lnTo>
                <a:lnTo>
                  <a:pt x="0" y="3537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5296" y="9552534"/>
            <a:ext cx="7315200" cy="2463030"/>
          </a:xfrm>
          <a:custGeom>
            <a:avLst/>
            <a:gdLst/>
            <a:ahLst/>
            <a:cxnLst/>
            <a:rect l="l" t="t" r="r" b="b"/>
            <a:pathLst>
              <a:path w="7315200" h="2463030">
                <a:moveTo>
                  <a:pt x="0" y="0"/>
                </a:moveTo>
                <a:lnTo>
                  <a:pt x="7315200" y="0"/>
                </a:lnTo>
                <a:lnTo>
                  <a:pt x="7315200" y="2463030"/>
                </a:lnTo>
                <a:lnTo>
                  <a:pt x="0" y="2463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60038" y="7526743"/>
            <a:ext cx="5061204" cy="4114800"/>
          </a:xfrm>
          <a:custGeom>
            <a:avLst/>
            <a:gdLst/>
            <a:ahLst/>
            <a:cxnLst/>
            <a:rect l="l" t="t" r="r" b="b"/>
            <a:pathLst>
              <a:path w="5061204" h="4114800">
                <a:moveTo>
                  <a:pt x="0" y="0"/>
                </a:moveTo>
                <a:lnTo>
                  <a:pt x="5061204" y="0"/>
                </a:lnTo>
                <a:lnTo>
                  <a:pt x="5061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352761" y="2819270"/>
            <a:ext cx="2838557" cy="4336684"/>
          </a:xfrm>
          <a:custGeom>
            <a:avLst/>
            <a:gdLst/>
            <a:ahLst/>
            <a:cxnLst/>
            <a:rect l="l" t="t" r="r" b="b"/>
            <a:pathLst>
              <a:path w="2838557" h="4336684">
                <a:moveTo>
                  <a:pt x="0" y="0"/>
                </a:moveTo>
                <a:lnTo>
                  <a:pt x="2838557" y="0"/>
                </a:lnTo>
                <a:lnTo>
                  <a:pt x="2838557" y="4336685"/>
                </a:lnTo>
                <a:lnTo>
                  <a:pt x="0" y="43366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520366" y="-403792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9CCE557-11EE-6941-9B07-2736721E5F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214" y="-32981"/>
            <a:ext cx="2832896" cy="2832896"/>
          </a:xfrm>
          <a:prstGeom prst="rect">
            <a:avLst/>
          </a:prstGeom>
        </p:spPr>
      </p:pic>
      <p:sp>
        <p:nvSpPr>
          <p:cNvPr id="24" name="Freeform 7">
            <a:extLst>
              <a:ext uri="{FF2B5EF4-FFF2-40B4-BE49-F238E27FC236}">
                <a16:creationId xmlns:a16="http://schemas.microsoft.com/office/drawing/2014/main" xmlns="" id="{04B678CA-D790-AA41-BBF9-6000DB2352B3}"/>
              </a:ext>
            </a:extLst>
          </p:cNvPr>
          <p:cNvSpPr/>
          <p:nvPr/>
        </p:nvSpPr>
        <p:spPr>
          <a:xfrm>
            <a:off x="585388" y="5143500"/>
            <a:ext cx="3563295" cy="6781358"/>
          </a:xfrm>
          <a:custGeom>
            <a:avLst/>
            <a:gdLst/>
            <a:ahLst/>
            <a:cxnLst/>
            <a:rect l="l" t="t" r="r" b="b"/>
            <a:pathLst>
              <a:path w="3563295" h="6781358">
                <a:moveTo>
                  <a:pt x="0" y="0"/>
                </a:moveTo>
                <a:lnTo>
                  <a:pt x="3563295" y="0"/>
                </a:lnTo>
                <a:lnTo>
                  <a:pt x="3563295" y="6781358"/>
                </a:lnTo>
                <a:lnTo>
                  <a:pt x="0" y="678135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xmlns="" id="{C6C6D8DE-9598-454D-868A-D9B57E6B7D81}"/>
              </a:ext>
            </a:extLst>
          </p:cNvPr>
          <p:cNvSpPr/>
          <p:nvPr/>
        </p:nvSpPr>
        <p:spPr>
          <a:xfrm flipH="1">
            <a:off x="15059775" y="4886626"/>
            <a:ext cx="3135213" cy="7038232"/>
          </a:xfrm>
          <a:custGeom>
            <a:avLst/>
            <a:gdLst/>
            <a:ahLst/>
            <a:cxnLst/>
            <a:rect l="l" t="t" r="r" b="b"/>
            <a:pathLst>
              <a:path w="3135213" h="7038232">
                <a:moveTo>
                  <a:pt x="3135213" y="0"/>
                </a:moveTo>
                <a:lnTo>
                  <a:pt x="0" y="0"/>
                </a:lnTo>
                <a:lnTo>
                  <a:pt x="0" y="7038232"/>
                </a:lnTo>
                <a:lnTo>
                  <a:pt x="3135213" y="7038232"/>
                </a:lnTo>
                <a:lnTo>
                  <a:pt x="313521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B2E36ED-918E-BD4F-90EB-4D50B5CD8D1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93900" y="2273300"/>
            <a:ext cx="14300200" cy="574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-947457" y="8730677"/>
            <a:ext cx="19235457" cy="3112647"/>
          </a:xfrm>
          <a:custGeom>
            <a:avLst/>
            <a:gdLst/>
            <a:ahLst/>
            <a:cxnLst/>
            <a:rect l="l" t="t" r="r" b="b"/>
            <a:pathLst>
              <a:path w="19235457" h="3112647">
                <a:moveTo>
                  <a:pt x="0" y="0"/>
                </a:moveTo>
                <a:lnTo>
                  <a:pt x="19235457" y="0"/>
                </a:lnTo>
                <a:lnTo>
                  <a:pt x="19235457" y="3112646"/>
                </a:lnTo>
                <a:lnTo>
                  <a:pt x="0" y="31126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xmlns="" id="{F08AF8A1-3768-7CA7-B0EC-6A0DDE533F00}"/>
              </a:ext>
            </a:extLst>
          </p:cNvPr>
          <p:cNvSpPr txBox="1"/>
          <p:nvPr/>
        </p:nvSpPr>
        <p:spPr>
          <a:xfrm>
            <a:off x="1135176" y="1444379"/>
            <a:ext cx="11133024" cy="1046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45"/>
              </a:lnSpc>
            </a:pP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2.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Đặc</a:t>
            </a: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7200" b="1" err="1">
                <a:solidFill>
                  <a:srgbClr val="90594B"/>
                </a:solidFill>
                <a:latin typeface="Cambria" panose="02040503050406030204" pitchFamily="18" charset="0"/>
              </a:rPr>
              <a:t>điểm</a:t>
            </a:r>
            <a:r>
              <a:rPr lang="en-US" sz="7200" b="1">
                <a:solidFill>
                  <a:srgbClr val="90594B"/>
                </a:solidFill>
                <a:latin typeface="Cambria" panose="02040503050406030204" pitchFamily="18" charset="0"/>
              </a:rPr>
              <a:t> thiên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nhiên</a:t>
            </a:r>
            <a:endParaRPr lang="en-US" sz="7200" b="1" dirty="0">
              <a:solidFill>
                <a:srgbClr val="90594B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B6C2672-5924-D8BC-786B-9265FBB7B802}"/>
              </a:ext>
            </a:extLst>
          </p:cNvPr>
          <p:cNvSpPr txBox="1"/>
          <p:nvPr/>
        </p:nvSpPr>
        <p:spPr>
          <a:xfrm>
            <a:off x="1905000" y="2705100"/>
            <a:ext cx="1036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</a:rPr>
              <a:t>c</a:t>
            </a:r>
            <a:r>
              <a:rPr lang="x-none" sz="5400">
                <a:latin typeface="Cambria" panose="02040503050406030204" pitchFamily="18" charset="0"/>
              </a:rPr>
              <a:t>) </a:t>
            </a:r>
            <a:r>
              <a:rPr lang="en-US" sz="5400">
                <a:latin typeface="Cambria" panose="02040503050406030204" pitchFamily="18" charset="0"/>
              </a:rPr>
              <a:t>Loại đất chính</a:t>
            </a:r>
          </a:p>
        </p:txBody>
      </p:sp>
      <p:sp>
        <p:nvSpPr>
          <p:cNvPr id="8" name="Freeform 41">
            <a:extLst>
              <a:ext uri="{FF2B5EF4-FFF2-40B4-BE49-F238E27FC236}">
                <a16:creationId xmlns:a16="http://schemas.microsoft.com/office/drawing/2014/main" xmlns="" id="{CB6E90CA-E166-C49A-1A7C-17CD26F3A17D}"/>
              </a:ext>
            </a:extLst>
          </p:cNvPr>
          <p:cNvSpPr/>
          <p:nvPr/>
        </p:nvSpPr>
        <p:spPr>
          <a:xfrm>
            <a:off x="11934169" y="-389799"/>
            <a:ext cx="7315200" cy="1702705"/>
          </a:xfrm>
          <a:custGeom>
            <a:avLst/>
            <a:gdLst/>
            <a:ahLst/>
            <a:cxnLst/>
            <a:rect l="l" t="t" r="r" b="b"/>
            <a:pathLst>
              <a:path w="7315200" h="1702705">
                <a:moveTo>
                  <a:pt x="0" y="0"/>
                </a:moveTo>
                <a:lnTo>
                  <a:pt x="7315200" y="0"/>
                </a:lnTo>
                <a:lnTo>
                  <a:pt x="7315200" y="1702705"/>
                </a:lnTo>
                <a:lnTo>
                  <a:pt x="0" y="17027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939AE1-B889-88A3-D8AF-24A0B50DDA3C}"/>
              </a:ext>
            </a:extLst>
          </p:cNvPr>
          <p:cNvSpPr txBox="1"/>
          <p:nvPr/>
        </p:nvSpPr>
        <p:spPr>
          <a:xfrm>
            <a:off x="2628165" y="4375460"/>
            <a:ext cx="15659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 biết tên và đặc điểm của loại đất chính ở vùng Tây Nguyên.</a:t>
            </a:r>
            <a:endParaRPr lang="x-none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FE4CF20-B2DF-5EAC-DF30-FA8C661175C9}"/>
              </a:ext>
            </a:extLst>
          </p:cNvPr>
          <p:cNvSpPr txBox="1"/>
          <p:nvPr/>
        </p:nvSpPr>
        <p:spPr>
          <a:xfrm>
            <a:off x="1600200" y="5242831"/>
            <a:ext cx="16249650" cy="4046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40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Loại đất chính ở Tây Nguyên là đất đỏ badan.</a:t>
            </a:r>
            <a:endParaRPr lang="en-US" sz="4400">
              <a:solidFill>
                <a:srgbClr val="FF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 sz="440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Đất giàu dinh dưỡng, thích hợp trồng các cây công nghiệp lâu năm: cà phê,</a:t>
            </a:r>
            <a:endParaRPr lang="en-US" sz="4400">
              <a:solidFill>
                <a:srgbClr val="FF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 sz="440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hồ tiêu, cao su,…</a:t>
            </a:r>
            <a:endParaRPr lang="en-US" sz="4400">
              <a:solidFill>
                <a:srgbClr val="FF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05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84079" y="3384960"/>
            <a:ext cx="20836884" cy="5662197"/>
          </a:xfrm>
          <a:custGeom>
            <a:avLst/>
            <a:gdLst/>
            <a:ahLst/>
            <a:cxnLst/>
            <a:rect l="l" t="t" r="r" b="b"/>
            <a:pathLst>
              <a:path w="20836884" h="5662197">
                <a:moveTo>
                  <a:pt x="0" y="0"/>
                </a:moveTo>
                <a:lnTo>
                  <a:pt x="20836884" y="0"/>
                </a:lnTo>
                <a:lnTo>
                  <a:pt x="20836884" y="5662196"/>
                </a:lnTo>
                <a:lnTo>
                  <a:pt x="0" y="5662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7118604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18288000" y="0"/>
                </a:moveTo>
                <a:lnTo>
                  <a:pt x="0" y="0"/>
                </a:lnTo>
                <a:lnTo>
                  <a:pt x="0" y="3857105"/>
                </a:lnTo>
                <a:lnTo>
                  <a:pt x="18288000" y="385710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02112" y="8038205"/>
            <a:ext cx="11067487" cy="3684250"/>
          </a:xfrm>
          <a:custGeom>
            <a:avLst/>
            <a:gdLst/>
            <a:ahLst/>
            <a:cxnLst/>
            <a:rect l="l" t="t" r="r" b="b"/>
            <a:pathLst>
              <a:path w="11067487" h="3684250">
                <a:moveTo>
                  <a:pt x="0" y="0"/>
                </a:moveTo>
                <a:lnTo>
                  <a:pt x="11067487" y="0"/>
                </a:lnTo>
                <a:lnTo>
                  <a:pt x="11067487" y="3684250"/>
                </a:lnTo>
                <a:lnTo>
                  <a:pt x="0" y="3684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14037" y="5809391"/>
            <a:ext cx="4853256" cy="3448909"/>
          </a:xfrm>
          <a:custGeom>
            <a:avLst/>
            <a:gdLst/>
            <a:ahLst/>
            <a:cxnLst/>
            <a:rect l="l" t="t" r="r" b="b"/>
            <a:pathLst>
              <a:path w="4853256" h="3448909">
                <a:moveTo>
                  <a:pt x="0" y="0"/>
                </a:moveTo>
                <a:lnTo>
                  <a:pt x="4853256" y="0"/>
                </a:lnTo>
                <a:lnTo>
                  <a:pt x="4853256" y="3448909"/>
                </a:lnTo>
                <a:lnTo>
                  <a:pt x="0" y="3448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21361" y="443345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992754" y="1446941"/>
            <a:ext cx="8954486" cy="8724900"/>
          </a:xfrm>
          <a:custGeom>
            <a:avLst/>
            <a:gdLst/>
            <a:ahLst/>
            <a:cxnLst/>
            <a:rect l="l" t="t" r="r" b="b"/>
            <a:pathLst>
              <a:path w="7287322" h="6989756">
                <a:moveTo>
                  <a:pt x="0" y="0"/>
                </a:moveTo>
                <a:lnTo>
                  <a:pt x="7287322" y="0"/>
                </a:lnTo>
                <a:lnTo>
                  <a:pt x="7287322" y="6989756"/>
                </a:lnTo>
                <a:lnTo>
                  <a:pt x="0" y="6989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971637" y="1028700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029DD3F-252C-0B48-BA45-B9546A88A0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493" y="1579136"/>
            <a:ext cx="10116112" cy="10116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529E1E-4435-4F47-8961-9FA6AA0FD5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01623" y="2581092"/>
            <a:ext cx="83566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6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639395" y="6343741"/>
            <a:ext cx="19927395" cy="4202869"/>
          </a:xfrm>
          <a:custGeom>
            <a:avLst/>
            <a:gdLst/>
            <a:ahLst/>
            <a:cxnLst/>
            <a:rect l="l" t="t" r="r" b="b"/>
            <a:pathLst>
              <a:path w="19927395" h="4202869">
                <a:moveTo>
                  <a:pt x="19927395" y="0"/>
                </a:moveTo>
                <a:lnTo>
                  <a:pt x="0" y="0"/>
                </a:lnTo>
                <a:lnTo>
                  <a:pt x="0" y="4202869"/>
                </a:lnTo>
                <a:lnTo>
                  <a:pt x="19927395" y="4202869"/>
                </a:lnTo>
                <a:lnTo>
                  <a:pt x="199273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23554" y="3981190"/>
            <a:ext cx="12822019" cy="3484244"/>
          </a:xfrm>
          <a:custGeom>
            <a:avLst/>
            <a:gdLst/>
            <a:ahLst/>
            <a:cxnLst/>
            <a:rect l="l" t="t" r="r" b="b"/>
            <a:pathLst>
              <a:path w="12822019" h="3484244">
                <a:moveTo>
                  <a:pt x="0" y="0"/>
                </a:moveTo>
                <a:lnTo>
                  <a:pt x="12822019" y="0"/>
                </a:lnTo>
                <a:lnTo>
                  <a:pt x="12822019" y="3484244"/>
                </a:lnTo>
                <a:lnTo>
                  <a:pt x="0" y="3484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71804" y="629227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85237" y="4516001"/>
            <a:ext cx="2808518" cy="4290792"/>
          </a:xfrm>
          <a:custGeom>
            <a:avLst/>
            <a:gdLst/>
            <a:ahLst/>
            <a:cxnLst/>
            <a:rect l="l" t="t" r="r" b="b"/>
            <a:pathLst>
              <a:path w="2808518" h="4290792">
                <a:moveTo>
                  <a:pt x="0" y="0"/>
                </a:moveTo>
                <a:lnTo>
                  <a:pt x="2808518" y="0"/>
                </a:lnTo>
                <a:lnTo>
                  <a:pt x="2808518" y="4290791"/>
                </a:lnTo>
                <a:lnTo>
                  <a:pt x="0" y="4290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4923" y="4277023"/>
            <a:ext cx="2705522" cy="4133437"/>
          </a:xfrm>
          <a:custGeom>
            <a:avLst/>
            <a:gdLst/>
            <a:ahLst/>
            <a:cxnLst/>
            <a:rect l="l" t="t" r="r" b="b"/>
            <a:pathLst>
              <a:path w="2705522" h="4133437">
                <a:moveTo>
                  <a:pt x="0" y="0"/>
                </a:moveTo>
                <a:lnTo>
                  <a:pt x="2705522" y="0"/>
                </a:lnTo>
                <a:lnTo>
                  <a:pt x="2705522" y="4133437"/>
                </a:lnTo>
                <a:lnTo>
                  <a:pt x="0" y="41334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63590" y="5758128"/>
            <a:ext cx="5942549" cy="3537231"/>
          </a:xfrm>
          <a:custGeom>
            <a:avLst/>
            <a:gdLst/>
            <a:ahLst/>
            <a:cxnLst/>
            <a:rect l="l" t="t" r="r" b="b"/>
            <a:pathLst>
              <a:path w="5942549" h="3537231">
                <a:moveTo>
                  <a:pt x="0" y="0"/>
                </a:moveTo>
                <a:lnTo>
                  <a:pt x="5942548" y="0"/>
                </a:lnTo>
                <a:lnTo>
                  <a:pt x="5942548" y="3537231"/>
                </a:lnTo>
                <a:lnTo>
                  <a:pt x="0" y="3537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5296" y="9552534"/>
            <a:ext cx="7315200" cy="2463030"/>
          </a:xfrm>
          <a:custGeom>
            <a:avLst/>
            <a:gdLst/>
            <a:ahLst/>
            <a:cxnLst/>
            <a:rect l="l" t="t" r="r" b="b"/>
            <a:pathLst>
              <a:path w="7315200" h="2463030">
                <a:moveTo>
                  <a:pt x="0" y="0"/>
                </a:moveTo>
                <a:lnTo>
                  <a:pt x="7315200" y="0"/>
                </a:lnTo>
                <a:lnTo>
                  <a:pt x="7315200" y="2463030"/>
                </a:lnTo>
                <a:lnTo>
                  <a:pt x="0" y="2463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60038" y="7526743"/>
            <a:ext cx="5061204" cy="4114800"/>
          </a:xfrm>
          <a:custGeom>
            <a:avLst/>
            <a:gdLst/>
            <a:ahLst/>
            <a:cxnLst/>
            <a:rect l="l" t="t" r="r" b="b"/>
            <a:pathLst>
              <a:path w="5061204" h="4114800">
                <a:moveTo>
                  <a:pt x="0" y="0"/>
                </a:moveTo>
                <a:lnTo>
                  <a:pt x="5061204" y="0"/>
                </a:lnTo>
                <a:lnTo>
                  <a:pt x="5061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352761" y="2819270"/>
            <a:ext cx="2838557" cy="4336684"/>
          </a:xfrm>
          <a:custGeom>
            <a:avLst/>
            <a:gdLst/>
            <a:ahLst/>
            <a:cxnLst/>
            <a:rect l="l" t="t" r="r" b="b"/>
            <a:pathLst>
              <a:path w="2838557" h="4336684">
                <a:moveTo>
                  <a:pt x="0" y="0"/>
                </a:moveTo>
                <a:lnTo>
                  <a:pt x="2838557" y="0"/>
                </a:lnTo>
                <a:lnTo>
                  <a:pt x="2838557" y="4336685"/>
                </a:lnTo>
                <a:lnTo>
                  <a:pt x="0" y="43366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520366" y="-403792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9CCE557-11EE-6941-9B07-2736721E5F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960" y="723847"/>
            <a:ext cx="2562282" cy="2562282"/>
          </a:xfrm>
          <a:prstGeom prst="rect">
            <a:avLst/>
          </a:prstGeom>
        </p:spPr>
      </p:pic>
      <p:sp>
        <p:nvSpPr>
          <p:cNvPr id="24" name="Freeform 7">
            <a:extLst>
              <a:ext uri="{FF2B5EF4-FFF2-40B4-BE49-F238E27FC236}">
                <a16:creationId xmlns:a16="http://schemas.microsoft.com/office/drawing/2014/main" xmlns="" id="{04B678CA-D790-AA41-BBF9-6000DB2352B3}"/>
              </a:ext>
            </a:extLst>
          </p:cNvPr>
          <p:cNvSpPr/>
          <p:nvPr/>
        </p:nvSpPr>
        <p:spPr>
          <a:xfrm>
            <a:off x="585388" y="5143500"/>
            <a:ext cx="3563295" cy="6781358"/>
          </a:xfrm>
          <a:custGeom>
            <a:avLst/>
            <a:gdLst/>
            <a:ahLst/>
            <a:cxnLst/>
            <a:rect l="l" t="t" r="r" b="b"/>
            <a:pathLst>
              <a:path w="3563295" h="6781358">
                <a:moveTo>
                  <a:pt x="0" y="0"/>
                </a:moveTo>
                <a:lnTo>
                  <a:pt x="3563295" y="0"/>
                </a:lnTo>
                <a:lnTo>
                  <a:pt x="3563295" y="6781358"/>
                </a:lnTo>
                <a:lnTo>
                  <a:pt x="0" y="678135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xmlns="" id="{C6C6D8DE-9598-454D-868A-D9B57E6B7D81}"/>
              </a:ext>
            </a:extLst>
          </p:cNvPr>
          <p:cNvSpPr/>
          <p:nvPr/>
        </p:nvSpPr>
        <p:spPr>
          <a:xfrm flipH="1">
            <a:off x="15059775" y="4886626"/>
            <a:ext cx="3135213" cy="7038232"/>
          </a:xfrm>
          <a:custGeom>
            <a:avLst/>
            <a:gdLst/>
            <a:ahLst/>
            <a:cxnLst/>
            <a:rect l="l" t="t" r="r" b="b"/>
            <a:pathLst>
              <a:path w="3135213" h="7038232">
                <a:moveTo>
                  <a:pt x="3135213" y="0"/>
                </a:moveTo>
                <a:lnTo>
                  <a:pt x="0" y="0"/>
                </a:lnTo>
                <a:lnTo>
                  <a:pt x="0" y="7038232"/>
                </a:lnTo>
                <a:lnTo>
                  <a:pt x="3135213" y="7038232"/>
                </a:lnTo>
                <a:lnTo>
                  <a:pt x="313521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7476176-F4B7-7047-9DE7-8B12A13CB71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3376" y="2939494"/>
            <a:ext cx="17353469" cy="418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7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84079" y="3384960"/>
            <a:ext cx="20836884" cy="5662197"/>
          </a:xfrm>
          <a:custGeom>
            <a:avLst/>
            <a:gdLst/>
            <a:ahLst/>
            <a:cxnLst/>
            <a:rect l="l" t="t" r="r" b="b"/>
            <a:pathLst>
              <a:path w="20836884" h="5662197">
                <a:moveTo>
                  <a:pt x="0" y="0"/>
                </a:moveTo>
                <a:lnTo>
                  <a:pt x="20836884" y="0"/>
                </a:lnTo>
                <a:lnTo>
                  <a:pt x="20836884" y="5662196"/>
                </a:lnTo>
                <a:lnTo>
                  <a:pt x="0" y="5662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7118604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18288000" y="0"/>
                </a:moveTo>
                <a:lnTo>
                  <a:pt x="0" y="0"/>
                </a:lnTo>
                <a:lnTo>
                  <a:pt x="0" y="3857105"/>
                </a:lnTo>
                <a:lnTo>
                  <a:pt x="18288000" y="385710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02112" y="8038205"/>
            <a:ext cx="11067487" cy="3684250"/>
          </a:xfrm>
          <a:custGeom>
            <a:avLst/>
            <a:gdLst/>
            <a:ahLst/>
            <a:cxnLst/>
            <a:rect l="l" t="t" r="r" b="b"/>
            <a:pathLst>
              <a:path w="11067487" h="3684250">
                <a:moveTo>
                  <a:pt x="0" y="0"/>
                </a:moveTo>
                <a:lnTo>
                  <a:pt x="11067487" y="0"/>
                </a:lnTo>
                <a:lnTo>
                  <a:pt x="11067487" y="3684250"/>
                </a:lnTo>
                <a:lnTo>
                  <a:pt x="0" y="3684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14037" y="5809391"/>
            <a:ext cx="4853256" cy="3448909"/>
          </a:xfrm>
          <a:custGeom>
            <a:avLst/>
            <a:gdLst/>
            <a:ahLst/>
            <a:cxnLst/>
            <a:rect l="l" t="t" r="r" b="b"/>
            <a:pathLst>
              <a:path w="4853256" h="3448909">
                <a:moveTo>
                  <a:pt x="0" y="0"/>
                </a:moveTo>
                <a:lnTo>
                  <a:pt x="4853256" y="0"/>
                </a:lnTo>
                <a:lnTo>
                  <a:pt x="4853256" y="3448909"/>
                </a:lnTo>
                <a:lnTo>
                  <a:pt x="0" y="3448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21361" y="443345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992754" y="1446941"/>
            <a:ext cx="8954486" cy="8724900"/>
          </a:xfrm>
          <a:custGeom>
            <a:avLst/>
            <a:gdLst/>
            <a:ahLst/>
            <a:cxnLst/>
            <a:rect l="l" t="t" r="r" b="b"/>
            <a:pathLst>
              <a:path w="7287322" h="6989756">
                <a:moveTo>
                  <a:pt x="0" y="0"/>
                </a:moveTo>
                <a:lnTo>
                  <a:pt x="7287322" y="0"/>
                </a:lnTo>
                <a:lnTo>
                  <a:pt x="7287322" y="6989756"/>
                </a:lnTo>
                <a:lnTo>
                  <a:pt x="0" y="6989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971637" y="1028700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029DD3F-252C-0B48-BA45-B9546A88A0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493" y="1579136"/>
            <a:ext cx="10116112" cy="101161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1881E76-29C3-3341-8106-41E15AE4BD0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84240" y="2525193"/>
            <a:ext cx="8763000" cy="3073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660503" y="4292785"/>
            <a:ext cx="15416871" cy="5994786"/>
          </a:xfrm>
          <a:custGeom>
            <a:avLst/>
            <a:gdLst/>
            <a:ahLst/>
            <a:cxnLst/>
            <a:rect l="l" t="t" r="r" b="b"/>
            <a:pathLst>
              <a:path w="15416871" h="5994786">
                <a:moveTo>
                  <a:pt x="15416871" y="0"/>
                </a:moveTo>
                <a:lnTo>
                  <a:pt x="0" y="0"/>
                </a:lnTo>
                <a:lnTo>
                  <a:pt x="0" y="5994786"/>
                </a:lnTo>
                <a:lnTo>
                  <a:pt x="15416871" y="5994786"/>
                </a:lnTo>
                <a:lnTo>
                  <a:pt x="154168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290178"/>
            <a:ext cx="18663228" cy="3936244"/>
          </a:xfrm>
          <a:custGeom>
            <a:avLst/>
            <a:gdLst/>
            <a:ahLst/>
            <a:cxnLst/>
            <a:rect l="l" t="t" r="r" b="b"/>
            <a:pathLst>
              <a:path w="18663228" h="3936244">
                <a:moveTo>
                  <a:pt x="0" y="0"/>
                </a:moveTo>
                <a:lnTo>
                  <a:pt x="18663228" y="0"/>
                </a:lnTo>
                <a:lnTo>
                  <a:pt x="18663228" y="3936244"/>
                </a:lnTo>
                <a:lnTo>
                  <a:pt x="0" y="3936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337342" y="5447720"/>
            <a:ext cx="8130950" cy="4839851"/>
          </a:xfrm>
          <a:custGeom>
            <a:avLst/>
            <a:gdLst/>
            <a:ahLst/>
            <a:cxnLst/>
            <a:rect l="l" t="t" r="r" b="b"/>
            <a:pathLst>
              <a:path w="8130950" h="4839851">
                <a:moveTo>
                  <a:pt x="8130951" y="0"/>
                </a:moveTo>
                <a:lnTo>
                  <a:pt x="0" y="0"/>
                </a:lnTo>
                <a:lnTo>
                  <a:pt x="0" y="4839851"/>
                </a:lnTo>
                <a:lnTo>
                  <a:pt x="8130951" y="4839851"/>
                </a:lnTo>
                <a:lnTo>
                  <a:pt x="813095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xmlns="" id="{06B0B8C0-CD00-7942-8A60-5E7C9B2E5A73}"/>
              </a:ext>
            </a:extLst>
          </p:cNvPr>
          <p:cNvSpPr/>
          <p:nvPr/>
        </p:nvSpPr>
        <p:spPr>
          <a:xfrm flipH="1">
            <a:off x="2971382" y="0"/>
            <a:ext cx="0" cy="11226422"/>
          </a:xfrm>
          <a:prstGeom prst="line">
            <a:avLst/>
          </a:prstGeom>
          <a:ln w="219075" cap="flat">
            <a:solidFill>
              <a:srgbClr val="A86F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5">
            <a:extLst>
              <a:ext uri="{FF2B5EF4-FFF2-40B4-BE49-F238E27FC236}">
                <a16:creationId xmlns:a16="http://schemas.microsoft.com/office/drawing/2014/main" xmlns="" id="{5D472BEC-12C0-7A4A-A235-300EB5FDB9CD}"/>
              </a:ext>
            </a:extLst>
          </p:cNvPr>
          <p:cNvSpPr/>
          <p:nvPr/>
        </p:nvSpPr>
        <p:spPr>
          <a:xfrm flipH="1">
            <a:off x="7467600" y="-1154"/>
            <a:ext cx="188464" cy="11227575"/>
          </a:xfrm>
          <a:prstGeom prst="line">
            <a:avLst/>
          </a:prstGeom>
          <a:ln w="219075" cap="flat">
            <a:solidFill>
              <a:srgbClr val="A86F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xmlns="" id="{461E79C8-1A1D-A542-AA1E-7A3C09C153AC}"/>
              </a:ext>
            </a:extLst>
          </p:cNvPr>
          <p:cNvSpPr/>
          <p:nvPr/>
        </p:nvSpPr>
        <p:spPr>
          <a:xfrm>
            <a:off x="1629387" y="1824164"/>
            <a:ext cx="7621332" cy="2977020"/>
          </a:xfrm>
          <a:custGeom>
            <a:avLst/>
            <a:gdLst/>
            <a:ahLst/>
            <a:cxnLst/>
            <a:rect l="l" t="t" r="r" b="b"/>
            <a:pathLst>
              <a:path w="7134997" h="1471593">
                <a:moveTo>
                  <a:pt x="0" y="0"/>
                </a:moveTo>
                <a:lnTo>
                  <a:pt x="7134997" y="0"/>
                </a:lnTo>
                <a:lnTo>
                  <a:pt x="7134997" y="1471594"/>
                </a:lnTo>
                <a:lnTo>
                  <a:pt x="0" y="14715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xmlns="" id="{70C50FF4-8951-A948-97EB-AB63771CF9F5}"/>
              </a:ext>
            </a:extLst>
          </p:cNvPr>
          <p:cNvSpPr/>
          <p:nvPr/>
        </p:nvSpPr>
        <p:spPr>
          <a:xfrm>
            <a:off x="1603367" y="5954966"/>
            <a:ext cx="7647352" cy="2977020"/>
          </a:xfrm>
          <a:custGeom>
            <a:avLst/>
            <a:gdLst/>
            <a:ahLst/>
            <a:cxnLst/>
            <a:rect l="l" t="t" r="r" b="b"/>
            <a:pathLst>
              <a:path w="7134997" h="1471593">
                <a:moveTo>
                  <a:pt x="0" y="0"/>
                </a:moveTo>
                <a:lnTo>
                  <a:pt x="7134997" y="0"/>
                </a:lnTo>
                <a:lnTo>
                  <a:pt x="7134997" y="1471593"/>
                </a:lnTo>
                <a:lnTo>
                  <a:pt x="0" y="14715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411977" y="2525298"/>
            <a:ext cx="6046234" cy="1626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Tây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Nguyên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gồm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các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tỉnh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nào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?</a:t>
            </a:r>
            <a:endParaRPr lang="x-none" sz="4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44266" y="6630208"/>
            <a:ext cx="7232473" cy="1626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Kể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tên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các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vùng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quốc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gia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tiếp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giáp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với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Tây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Nguyên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.</a:t>
            </a:r>
            <a:endParaRPr lang="x-none" sz="4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7F4712C-30FF-B940-91B3-1C39CBE22F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3578" y="1631212"/>
            <a:ext cx="10350500" cy="2806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870459-8454-8290-F597-C37C005B9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B5EA056B-0DC3-CAC2-3759-0D499F4FE9BD}"/>
              </a:ext>
            </a:extLst>
          </p:cNvPr>
          <p:cNvSpPr/>
          <p:nvPr/>
        </p:nvSpPr>
        <p:spPr>
          <a:xfrm>
            <a:off x="2784079" y="3384960"/>
            <a:ext cx="20836884" cy="5662197"/>
          </a:xfrm>
          <a:custGeom>
            <a:avLst/>
            <a:gdLst/>
            <a:ahLst/>
            <a:cxnLst/>
            <a:rect l="l" t="t" r="r" b="b"/>
            <a:pathLst>
              <a:path w="20836884" h="5662197">
                <a:moveTo>
                  <a:pt x="0" y="0"/>
                </a:moveTo>
                <a:lnTo>
                  <a:pt x="20836884" y="0"/>
                </a:lnTo>
                <a:lnTo>
                  <a:pt x="20836884" y="5662196"/>
                </a:lnTo>
                <a:lnTo>
                  <a:pt x="0" y="5662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5276BAA7-CEF2-4057-78F1-E2985120CDFD}"/>
              </a:ext>
            </a:extLst>
          </p:cNvPr>
          <p:cNvSpPr/>
          <p:nvPr/>
        </p:nvSpPr>
        <p:spPr>
          <a:xfrm flipH="1">
            <a:off x="-533400" y="7118604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18288000" y="0"/>
                </a:moveTo>
                <a:lnTo>
                  <a:pt x="0" y="0"/>
                </a:lnTo>
                <a:lnTo>
                  <a:pt x="0" y="3857105"/>
                </a:lnTo>
                <a:lnTo>
                  <a:pt x="18288000" y="385710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BB696D08-192E-B3D8-1194-689C81F45382}"/>
              </a:ext>
            </a:extLst>
          </p:cNvPr>
          <p:cNvSpPr/>
          <p:nvPr/>
        </p:nvSpPr>
        <p:spPr>
          <a:xfrm>
            <a:off x="11102112" y="8038205"/>
            <a:ext cx="11067487" cy="3684250"/>
          </a:xfrm>
          <a:custGeom>
            <a:avLst/>
            <a:gdLst/>
            <a:ahLst/>
            <a:cxnLst/>
            <a:rect l="l" t="t" r="r" b="b"/>
            <a:pathLst>
              <a:path w="11067487" h="3684250">
                <a:moveTo>
                  <a:pt x="0" y="0"/>
                </a:moveTo>
                <a:lnTo>
                  <a:pt x="11067487" y="0"/>
                </a:lnTo>
                <a:lnTo>
                  <a:pt x="11067487" y="3684250"/>
                </a:lnTo>
                <a:lnTo>
                  <a:pt x="0" y="3684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D29A2B12-481E-75EE-034C-347AB0475D66}"/>
              </a:ext>
            </a:extLst>
          </p:cNvPr>
          <p:cNvSpPr/>
          <p:nvPr/>
        </p:nvSpPr>
        <p:spPr>
          <a:xfrm>
            <a:off x="11921361" y="443345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FC52C785-4400-1012-E4CD-AD9C16E40C28}"/>
              </a:ext>
            </a:extLst>
          </p:cNvPr>
          <p:cNvSpPr/>
          <p:nvPr/>
        </p:nvSpPr>
        <p:spPr>
          <a:xfrm>
            <a:off x="-3971637" y="1028700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89E7E7A-0710-CD6B-016D-88BD64B0E8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0230" y="816718"/>
            <a:ext cx="11044464" cy="2504796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xmlns="" id="{9A5128C6-6A73-FFAA-2E08-6C18E0D624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765694"/>
              </p:ext>
            </p:extLst>
          </p:nvPr>
        </p:nvGraphicFramePr>
        <p:xfrm>
          <a:off x="693604" y="3321514"/>
          <a:ext cx="17213395" cy="5768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54109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84079" y="3384960"/>
            <a:ext cx="20836884" cy="5662197"/>
          </a:xfrm>
          <a:custGeom>
            <a:avLst/>
            <a:gdLst/>
            <a:ahLst/>
            <a:cxnLst/>
            <a:rect l="l" t="t" r="r" b="b"/>
            <a:pathLst>
              <a:path w="20836884" h="5662197">
                <a:moveTo>
                  <a:pt x="0" y="0"/>
                </a:moveTo>
                <a:lnTo>
                  <a:pt x="20836884" y="0"/>
                </a:lnTo>
                <a:lnTo>
                  <a:pt x="20836884" y="5662196"/>
                </a:lnTo>
                <a:lnTo>
                  <a:pt x="0" y="5662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7118604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18288000" y="0"/>
                </a:moveTo>
                <a:lnTo>
                  <a:pt x="0" y="0"/>
                </a:lnTo>
                <a:lnTo>
                  <a:pt x="0" y="3857105"/>
                </a:lnTo>
                <a:lnTo>
                  <a:pt x="18288000" y="385710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02112" y="8038205"/>
            <a:ext cx="11067487" cy="3684250"/>
          </a:xfrm>
          <a:custGeom>
            <a:avLst/>
            <a:gdLst/>
            <a:ahLst/>
            <a:cxnLst/>
            <a:rect l="l" t="t" r="r" b="b"/>
            <a:pathLst>
              <a:path w="11067487" h="3684250">
                <a:moveTo>
                  <a:pt x="0" y="0"/>
                </a:moveTo>
                <a:lnTo>
                  <a:pt x="11067487" y="0"/>
                </a:lnTo>
                <a:lnTo>
                  <a:pt x="11067487" y="3684250"/>
                </a:lnTo>
                <a:lnTo>
                  <a:pt x="0" y="3684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14037" y="5809391"/>
            <a:ext cx="4853256" cy="3448909"/>
          </a:xfrm>
          <a:custGeom>
            <a:avLst/>
            <a:gdLst/>
            <a:ahLst/>
            <a:cxnLst/>
            <a:rect l="l" t="t" r="r" b="b"/>
            <a:pathLst>
              <a:path w="4853256" h="3448909">
                <a:moveTo>
                  <a:pt x="0" y="0"/>
                </a:moveTo>
                <a:lnTo>
                  <a:pt x="4853256" y="0"/>
                </a:lnTo>
                <a:lnTo>
                  <a:pt x="4853256" y="3448909"/>
                </a:lnTo>
                <a:lnTo>
                  <a:pt x="0" y="3448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21361" y="443345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992754" y="1446941"/>
            <a:ext cx="8954486" cy="8724900"/>
          </a:xfrm>
          <a:custGeom>
            <a:avLst/>
            <a:gdLst/>
            <a:ahLst/>
            <a:cxnLst/>
            <a:rect l="l" t="t" r="r" b="b"/>
            <a:pathLst>
              <a:path w="7287322" h="6989756">
                <a:moveTo>
                  <a:pt x="0" y="0"/>
                </a:moveTo>
                <a:lnTo>
                  <a:pt x="7287322" y="0"/>
                </a:lnTo>
                <a:lnTo>
                  <a:pt x="7287322" y="6989756"/>
                </a:lnTo>
                <a:lnTo>
                  <a:pt x="0" y="6989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971637" y="1028700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029DD3F-252C-0B48-BA45-B9546A88A0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493" y="1579136"/>
            <a:ext cx="10116112" cy="10116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E6CC24-E281-BD48-9123-B1C492E61E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77397" y="2525193"/>
            <a:ext cx="85852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9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421" y="8855778"/>
            <a:ext cx="13411966" cy="2170300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6" y="0"/>
                </a:lnTo>
                <a:lnTo>
                  <a:pt x="13411966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38545" y="8855778"/>
            <a:ext cx="13411966" cy="2170300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7" y="0"/>
                </a:lnTo>
                <a:lnTo>
                  <a:pt x="13411967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xmlns="" id="{9460AE9A-0B32-A941-9E8F-B08413156C2E}"/>
              </a:ext>
            </a:extLst>
          </p:cNvPr>
          <p:cNvSpPr txBox="1"/>
          <p:nvPr/>
        </p:nvSpPr>
        <p:spPr>
          <a:xfrm>
            <a:off x="1143000" y="591640"/>
            <a:ext cx="11133024" cy="1046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45"/>
              </a:lnSpc>
            </a:pP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2.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Đặc</a:t>
            </a: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7200" b="1" err="1">
                <a:solidFill>
                  <a:srgbClr val="90594B"/>
                </a:solidFill>
                <a:latin typeface="Cambria" panose="02040503050406030204" pitchFamily="18" charset="0"/>
              </a:rPr>
              <a:t>điểm</a:t>
            </a:r>
            <a:r>
              <a:rPr lang="en-US" sz="7200" b="1">
                <a:solidFill>
                  <a:srgbClr val="90594B"/>
                </a:solidFill>
                <a:latin typeface="Cambria" panose="02040503050406030204" pitchFamily="18" charset="0"/>
              </a:rPr>
              <a:t> thiên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nhiên</a:t>
            </a:r>
            <a:endParaRPr lang="en-US" sz="7200" b="1" dirty="0">
              <a:solidFill>
                <a:srgbClr val="90594B"/>
              </a:solidFill>
              <a:latin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F54D5B3-1D73-5E49-91C1-58BAF0036140}"/>
              </a:ext>
            </a:extLst>
          </p:cNvPr>
          <p:cNvSpPr txBox="1"/>
          <p:nvPr/>
        </p:nvSpPr>
        <p:spPr>
          <a:xfrm>
            <a:off x="1912824" y="1852361"/>
            <a:ext cx="1036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dirty="0">
                <a:latin typeface="Cambria" panose="02040503050406030204" pitchFamily="18" charset="0"/>
              </a:rPr>
              <a:t>b) Khí hậu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E1EFF4C-1184-3145-8613-C48025BC00CD}"/>
              </a:ext>
            </a:extLst>
          </p:cNvPr>
          <p:cNvSpPr txBox="1"/>
          <p:nvPr/>
        </p:nvSpPr>
        <p:spPr>
          <a:xfrm>
            <a:off x="381000" y="2983907"/>
            <a:ext cx="17373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i="1" dirty="0">
                <a:latin typeface="Cambria" panose="02040503050406030204" pitchFamily="18" charset="0"/>
              </a:rPr>
              <a:t>Vùng Tây Nguyên có nhiệt độ cao quanh năm, trung bình trên 20 độ C. khí hậu của vùng có hai mùa rõ rệt là mùa mưa và mùa khô. </a:t>
            </a:r>
            <a:r>
              <a:rPr lang="en-US" sz="4000" i="1" dirty="0">
                <a:latin typeface="Cambria" panose="02040503050406030204" pitchFamily="18" charset="0"/>
              </a:rPr>
              <a:t>L</a:t>
            </a:r>
            <a:r>
              <a:rPr lang="x-none" sz="4000" i="1" dirty="0">
                <a:latin typeface="Cambria" panose="02040503050406030204" pitchFamily="18" charset="0"/>
              </a:rPr>
              <a:t>ượng mưa trong năm tập trung chủ yếu vào mùa mưa. </a:t>
            </a:r>
            <a:r>
              <a:rPr lang="en-US" sz="4000" i="1" dirty="0">
                <a:latin typeface="Cambria" panose="02040503050406030204" pitchFamily="18" charset="0"/>
              </a:rPr>
              <a:t>M</a:t>
            </a:r>
            <a:r>
              <a:rPr lang="x-none" sz="4000" i="1" dirty="0">
                <a:latin typeface="Cambria" panose="02040503050406030204" pitchFamily="18" charset="0"/>
              </a:rPr>
              <a:t>ùa khô xảy ra tình trạng thiếu nước nghiêm trọng.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08875B-B595-D246-B144-765376C73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300" y="5143500"/>
            <a:ext cx="124714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3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0">
            <a:extLst>
              <a:ext uri="{FF2B5EF4-FFF2-40B4-BE49-F238E27FC236}">
                <a16:creationId xmlns:a16="http://schemas.microsoft.com/office/drawing/2014/main" xmlns="" id="{72924509-6281-C54F-8C02-F110EE5BA152}"/>
              </a:ext>
            </a:extLst>
          </p:cNvPr>
          <p:cNvSpPr/>
          <p:nvPr/>
        </p:nvSpPr>
        <p:spPr>
          <a:xfrm>
            <a:off x="-947457" y="8730677"/>
            <a:ext cx="19235457" cy="3112647"/>
          </a:xfrm>
          <a:custGeom>
            <a:avLst/>
            <a:gdLst/>
            <a:ahLst/>
            <a:cxnLst/>
            <a:rect l="l" t="t" r="r" b="b"/>
            <a:pathLst>
              <a:path w="19235457" h="3112647">
                <a:moveTo>
                  <a:pt x="0" y="0"/>
                </a:moveTo>
                <a:lnTo>
                  <a:pt x="19235457" y="0"/>
                </a:lnTo>
                <a:lnTo>
                  <a:pt x="19235457" y="3112646"/>
                </a:lnTo>
                <a:lnTo>
                  <a:pt x="0" y="31126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E1EFF4C-1184-3145-8613-C48025BC00CD}"/>
              </a:ext>
            </a:extLst>
          </p:cNvPr>
          <p:cNvSpPr txBox="1"/>
          <p:nvPr/>
        </p:nvSpPr>
        <p:spPr>
          <a:xfrm>
            <a:off x="1314082" y="647700"/>
            <a:ext cx="15659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mbria" panose="02040503050406030204" pitchFamily="18" charset="0"/>
              </a:rPr>
              <a:t>Thảo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luận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nhóm</a:t>
            </a:r>
            <a:r>
              <a:rPr lang="en-US" sz="3600" i="1" dirty="0">
                <a:latin typeface="Cambria" panose="02040503050406030204" pitchFamily="18" charset="0"/>
              </a:rPr>
              <a:t> 4 </a:t>
            </a:r>
            <a:r>
              <a:rPr lang="en-US" sz="3600" i="1" dirty="0" err="1">
                <a:latin typeface="Cambria" panose="02040503050406030204" pitchFamily="18" charset="0"/>
              </a:rPr>
              <a:t>và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hoàn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thành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các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thông</a:t>
            </a:r>
            <a:r>
              <a:rPr lang="en-US" sz="3600" i="1" dirty="0">
                <a:latin typeface="Cambria" panose="02040503050406030204" pitchFamily="18" charset="0"/>
              </a:rPr>
              <a:t> tin </a:t>
            </a:r>
            <a:r>
              <a:rPr lang="en-US" sz="3600" i="1" dirty="0" err="1">
                <a:latin typeface="Cambria" panose="02040503050406030204" pitchFamily="18" charset="0"/>
              </a:rPr>
              <a:t>sau</a:t>
            </a:r>
            <a:r>
              <a:rPr lang="en-US" sz="3600" i="1" dirty="0">
                <a:latin typeface="Cambria" panose="02040503050406030204" pitchFamily="18" charset="0"/>
              </a:rPr>
              <a:t>:</a:t>
            </a:r>
            <a:endParaRPr lang="x-none" sz="3600" i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D90A494-366B-DE43-9BB9-156420936EB1}"/>
              </a:ext>
            </a:extLst>
          </p:cNvPr>
          <p:cNvSpPr txBox="1"/>
          <p:nvPr/>
        </p:nvSpPr>
        <p:spPr>
          <a:xfrm>
            <a:off x="1313872" y="1258193"/>
            <a:ext cx="14098891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4000" dirty="0">
                <a:latin typeface="Cambria" panose="02040503050406030204" pitchFamily="18" charset="0"/>
              </a:rPr>
              <a:t>Đặc điểm chính của khí hậu ở Tây Nguyên là: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x-none" sz="4000" dirty="0">
                <a:latin typeface="Cambria" panose="02040503050406030204" pitchFamily="18" charset="0"/>
              </a:rPr>
              <a:t>Nhiệt độ: …………………………………………………………………………….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x-none" sz="4000" dirty="0">
                <a:latin typeface="Cambria" panose="02040503050406030204" pitchFamily="18" charset="0"/>
              </a:rPr>
              <a:t>Mùa: …………………………………………………………………………………..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7D545B0-2C2A-A044-8723-CF9FF3AFB8DA}"/>
              </a:ext>
            </a:extLst>
          </p:cNvPr>
          <p:cNvSpPr txBox="1"/>
          <p:nvPr/>
        </p:nvSpPr>
        <p:spPr>
          <a:xfrm>
            <a:off x="1313872" y="4017650"/>
            <a:ext cx="15392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latin typeface="Cambria" panose="02040503050406030204" pitchFamily="18" charset="0"/>
              </a:rPr>
              <a:t>Dựa vào bảng 2. Nhiệt độ và lượng mưa trung bình tháng ở Buôn Ma Thuột, tỉnh Đắk Lắk, hãy hoàn thành bảng dưới đây: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EADF00EC-BFA5-F54F-89F2-FA52B2790A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434700"/>
              </p:ext>
            </p:extLst>
          </p:nvPr>
        </p:nvGraphicFramePr>
        <p:xfrm>
          <a:off x="3200400" y="5639010"/>
          <a:ext cx="12649200" cy="4063998"/>
        </p:xfrm>
        <a:graphic>
          <a:graphicData uri="http://schemas.openxmlformats.org/drawingml/2006/table">
            <a:tbl>
              <a:tblPr/>
              <a:tblGrid>
                <a:gridCol w="12649200">
                  <a:extLst>
                    <a:ext uri="{9D8B030D-6E8A-4147-A177-3AD203B41FA5}">
                      <a16:colId xmlns:a16="http://schemas.microsoft.com/office/drawing/2014/main" xmlns="" val="1046960901"/>
                    </a:ext>
                  </a:extLst>
                </a:gridCol>
              </a:tblGrid>
              <a:tr h="4063998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57150" cmpd="sng">
                      <a:solidFill>
                        <a:srgbClr val="C00000"/>
                      </a:solidFill>
                      <a:prstDash val="solid"/>
                    </a:lnL>
                    <a:lnR w="57150" cmpd="sng">
                      <a:solidFill>
                        <a:srgbClr val="C00000"/>
                      </a:solidFill>
                      <a:prstDash val="solid"/>
                    </a:lnR>
                    <a:lnT w="57150" cmpd="sng">
                      <a:solidFill>
                        <a:srgbClr val="C00000"/>
                      </a:solidFill>
                      <a:prstDash val="solid"/>
                    </a:lnT>
                    <a:lnB w="57150" cmpd="sng">
                      <a:solidFill>
                        <a:srgbClr val="C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20487715"/>
                  </a:ext>
                </a:extLst>
              </a:tr>
            </a:tbl>
          </a:graphicData>
        </a:graphic>
      </p:graphicFrame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xmlns="" id="{324D2F98-5D3D-1943-93E7-D1B03299F9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826464"/>
              </p:ext>
            </p:extLst>
          </p:nvPr>
        </p:nvGraphicFramePr>
        <p:xfrm>
          <a:off x="3200400" y="5639010"/>
          <a:ext cx="12649200" cy="4063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24600">
                  <a:extLst>
                    <a:ext uri="{9D8B030D-6E8A-4147-A177-3AD203B41FA5}">
                      <a16:colId xmlns:a16="http://schemas.microsoft.com/office/drawing/2014/main" xmlns="" val="753263077"/>
                    </a:ext>
                  </a:extLst>
                </a:gridCol>
                <a:gridCol w="6324600">
                  <a:extLst>
                    <a:ext uri="{9D8B030D-6E8A-4147-A177-3AD203B41FA5}">
                      <a16:colId xmlns:a16="http://schemas.microsoft.com/office/drawing/2014/main" xmlns="" val="2831114662"/>
                    </a:ext>
                  </a:extLst>
                </a:gridCol>
              </a:tblGrid>
              <a:tr h="677333">
                <a:tc>
                  <a:txBody>
                    <a:bodyPr/>
                    <a:lstStyle/>
                    <a:p>
                      <a:r>
                        <a:rPr lang="x-none" sz="2800" dirty="0">
                          <a:latin typeface="Cambria" panose="02040503050406030204" pitchFamily="18" charset="0"/>
                        </a:rPr>
                        <a:t>Nhiệt độ tháng cao nhất (độ 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70498096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800" dirty="0">
                          <a:latin typeface="Cambria" panose="02040503050406030204" pitchFamily="18" charset="0"/>
                        </a:rPr>
                        <a:t>Nhiệt độ tháng thấp nhất (độ 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0732903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r>
                        <a:rPr lang="x-none" sz="2800" dirty="0">
                          <a:latin typeface="Cambria" panose="02040503050406030204" pitchFamily="18" charset="0"/>
                        </a:rPr>
                        <a:t>Lượng mưa tháng cao nhất (mm)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0113239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800" dirty="0">
                          <a:latin typeface="Cambria" panose="02040503050406030204" pitchFamily="18" charset="0"/>
                        </a:rPr>
                        <a:t>Lượng mưa tháng thấp nhất (mm)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8974447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r>
                        <a:rPr lang="x-none" sz="2800" dirty="0">
                          <a:latin typeface="Cambria" panose="02040503050406030204" pitchFamily="18" charset="0"/>
                        </a:rPr>
                        <a:t>Thời gian mùa mưa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66024254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r>
                        <a:rPr lang="x-none" sz="2800" dirty="0">
                          <a:latin typeface="Cambria" panose="02040503050406030204" pitchFamily="18" charset="0"/>
                        </a:rPr>
                        <a:t>Thời gian mùa khô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12534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306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0">
            <a:extLst>
              <a:ext uri="{FF2B5EF4-FFF2-40B4-BE49-F238E27FC236}">
                <a16:creationId xmlns:a16="http://schemas.microsoft.com/office/drawing/2014/main" xmlns="" id="{72924509-6281-C54F-8C02-F110EE5BA152}"/>
              </a:ext>
            </a:extLst>
          </p:cNvPr>
          <p:cNvSpPr/>
          <p:nvPr/>
        </p:nvSpPr>
        <p:spPr>
          <a:xfrm>
            <a:off x="-947457" y="8730677"/>
            <a:ext cx="19235457" cy="3112647"/>
          </a:xfrm>
          <a:custGeom>
            <a:avLst/>
            <a:gdLst/>
            <a:ahLst/>
            <a:cxnLst/>
            <a:rect l="l" t="t" r="r" b="b"/>
            <a:pathLst>
              <a:path w="19235457" h="3112647">
                <a:moveTo>
                  <a:pt x="0" y="0"/>
                </a:moveTo>
                <a:lnTo>
                  <a:pt x="19235457" y="0"/>
                </a:lnTo>
                <a:lnTo>
                  <a:pt x="19235457" y="3112646"/>
                </a:lnTo>
                <a:lnTo>
                  <a:pt x="0" y="31126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E1EFF4C-1184-3145-8613-C48025BC00CD}"/>
              </a:ext>
            </a:extLst>
          </p:cNvPr>
          <p:cNvSpPr txBox="1"/>
          <p:nvPr/>
        </p:nvSpPr>
        <p:spPr>
          <a:xfrm>
            <a:off x="1314082" y="647700"/>
            <a:ext cx="15659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mbria" panose="02040503050406030204" pitchFamily="18" charset="0"/>
              </a:rPr>
              <a:t>Thảo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luận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nhóm</a:t>
            </a:r>
            <a:r>
              <a:rPr lang="en-US" sz="3600" i="1" dirty="0">
                <a:latin typeface="Cambria" panose="02040503050406030204" pitchFamily="18" charset="0"/>
              </a:rPr>
              <a:t> 4 </a:t>
            </a:r>
            <a:r>
              <a:rPr lang="en-US" sz="3600" i="1" dirty="0" err="1">
                <a:latin typeface="Cambria" panose="02040503050406030204" pitchFamily="18" charset="0"/>
              </a:rPr>
              <a:t>và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hoàn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thành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các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thông</a:t>
            </a:r>
            <a:r>
              <a:rPr lang="en-US" sz="3600" i="1" dirty="0">
                <a:latin typeface="Cambria" panose="02040503050406030204" pitchFamily="18" charset="0"/>
              </a:rPr>
              <a:t> tin </a:t>
            </a:r>
            <a:r>
              <a:rPr lang="en-US" sz="3600" i="1" dirty="0" err="1">
                <a:latin typeface="Cambria" panose="02040503050406030204" pitchFamily="18" charset="0"/>
              </a:rPr>
              <a:t>sau</a:t>
            </a:r>
            <a:r>
              <a:rPr lang="en-US" sz="3600" i="1" dirty="0">
                <a:latin typeface="Cambria" panose="02040503050406030204" pitchFamily="18" charset="0"/>
              </a:rPr>
              <a:t>:</a:t>
            </a:r>
            <a:endParaRPr lang="x-none" sz="3600" i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D90A494-366B-DE43-9BB9-156420936EB1}"/>
              </a:ext>
            </a:extLst>
          </p:cNvPr>
          <p:cNvSpPr txBox="1"/>
          <p:nvPr/>
        </p:nvSpPr>
        <p:spPr>
          <a:xfrm>
            <a:off x="1313872" y="1258193"/>
            <a:ext cx="14098891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4000" dirty="0">
                <a:latin typeface="Cambria" panose="02040503050406030204" pitchFamily="18" charset="0"/>
              </a:rPr>
              <a:t>Đặc điểm chính của khí hậu ở Tây Nguyên là: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x-none" sz="4000" dirty="0">
                <a:latin typeface="Cambria" panose="02040503050406030204" pitchFamily="18" charset="0"/>
              </a:rPr>
              <a:t>Nhiệt độ: </a:t>
            </a:r>
            <a:r>
              <a:rPr lang="x-none" sz="4000" dirty="0">
                <a:solidFill>
                  <a:srgbClr val="C00000"/>
                </a:solidFill>
                <a:latin typeface="Cambria" panose="02040503050406030204" pitchFamily="18" charset="0"/>
              </a:rPr>
              <a:t>cao quanh năm, trung bình trên 20 độ C.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x-none" sz="4000" dirty="0">
                <a:latin typeface="Cambria" panose="02040503050406030204" pitchFamily="18" charset="0"/>
              </a:rPr>
              <a:t>Mùa: </a:t>
            </a:r>
            <a:r>
              <a:rPr lang="x-none" sz="4000" dirty="0">
                <a:solidFill>
                  <a:srgbClr val="C00000"/>
                </a:solidFill>
                <a:latin typeface="Cambria" panose="02040503050406030204" pitchFamily="18" charset="0"/>
              </a:rPr>
              <a:t>hai mùa rõ rệt là mùa mưa và mùa khô.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7D545B0-2C2A-A044-8723-CF9FF3AFB8DA}"/>
              </a:ext>
            </a:extLst>
          </p:cNvPr>
          <p:cNvSpPr txBox="1"/>
          <p:nvPr/>
        </p:nvSpPr>
        <p:spPr>
          <a:xfrm>
            <a:off x="1313872" y="4017650"/>
            <a:ext cx="15392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latin typeface="Cambria" panose="02040503050406030204" pitchFamily="18" charset="0"/>
              </a:rPr>
              <a:t>Dựa vào bảng 2. Nhiệt độ và lượng mưa trung bình tháng ở Buôn Ma Thuột, tỉnh Đắk Lắk, hãy hoàn thành bảng dưới đây: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EADF00EC-BFA5-F54F-89F2-FA52B2790A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403664"/>
              </p:ext>
            </p:extLst>
          </p:nvPr>
        </p:nvGraphicFramePr>
        <p:xfrm>
          <a:off x="3200400" y="5639010"/>
          <a:ext cx="12649200" cy="4063998"/>
        </p:xfrm>
        <a:graphic>
          <a:graphicData uri="http://schemas.openxmlformats.org/drawingml/2006/table">
            <a:tbl>
              <a:tblPr/>
              <a:tblGrid>
                <a:gridCol w="12649200">
                  <a:extLst>
                    <a:ext uri="{9D8B030D-6E8A-4147-A177-3AD203B41FA5}">
                      <a16:colId xmlns:a16="http://schemas.microsoft.com/office/drawing/2014/main" xmlns="" val="1046960901"/>
                    </a:ext>
                  </a:extLst>
                </a:gridCol>
              </a:tblGrid>
              <a:tr h="4063998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57150" cmpd="sng">
                      <a:solidFill>
                        <a:srgbClr val="C00000"/>
                      </a:solidFill>
                      <a:prstDash val="solid"/>
                    </a:lnL>
                    <a:lnR w="57150" cmpd="sng">
                      <a:solidFill>
                        <a:srgbClr val="C00000"/>
                      </a:solidFill>
                      <a:prstDash val="solid"/>
                    </a:lnR>
                    <a:lnT w="57150" cmpd="sng">
                      <a:solidFill>
                        <a:srgbClr val="C00000"/>
                      </a:solidFill>
                      <a:prstDash val="solid"/>
                    </a:lnT>
                    <a:lnB w="57150" cmpd="sng">
                      <a:solidFill>
                        <a:srgbClr val="C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20487715"/>
                  </a:ext>
                </a:extLst>
              </a:tr>
            </a:tbl>
          </a:graphicData>
        </a:graphic>
      </p:graphicFrame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xmlns="" id="{324D2F98-5D3D-1943-93E7-D1B03299F9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974576"/>
              </p:ext>
            </p:extLst>
          </p:nvPr>
        </p:nvGraphicFramePr>
        <p:xfrm>
          <a:off x="3200400" y="5639010"/>
          <a:ext cx="12649200" cy="4063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24600">
                  <a:extLst>
                    <a:ext uri="{9D8B030D-6E8A-4147-A177-3AD203B41FA5}">
                      <a16:colId xmlns:a16="http://schemas.microsoft.com/office/drawing/2014/main" xmlns="" val="753263077"/>
                    </a:ext>
                  </a:extLst>
                </a:gridCol>
                <a:gridCol w="6324600">
                  <a:extLst>
                    <a:ext uri="{9D8B030D-6E8A-4147-A177-3AD203B41FA5}">
                      <a16:colId xmlns:a16="http://schemas.microsoft.com/office/drawing/2014/main" xmlns="" val="2831114662"/>
                    </a:ext>
                  </a:extLst>
                </a:gridCol>
              </a:tblGrid>
              <a:tr h="677333">
                <a:tc>
                  <a:txBody>
                    <a:bodyPr/>
                    <a:lstStyle/>
                    <a:p>
                      <a:r>
                        <a:rPr lang="x-none" sz="2800" dirty="0">
                          <a:latin typeface="Cambria" panose="02040503050406030204" pitchFamily="18" charset="0"/>
                        </a:rPr>
                        <a:t>Nhiệt độ tháng cao nhất (độ 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x-none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26 độ C (tháng 4,5)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70498096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800" dirty="0">
                          <a:latin typeface="Cambria" panose="02040503050406030204" pitchFamily="18" charset="0"/>
                        </a:rPr>
                        <a:t>Nhiệt độ tháng thấp nhất (độ 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x-none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21 độ C (tháng 12, 1)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0732903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r>
                        <a:rPr lang="x-none" sz="2800" dirty="0">
                          <a:latin typeface="Cambria" panose="02040503050406030204" pitchFamily="18" charset="0"/>
                        </a:rPr>
                        <a:t>Lượng mưa tháng cao nhất (mm)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x-none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347 mm (tháng 9)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0113239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800" dirty="0">
                          <a:latin typeface="Cambria" panose="02040503050406030204" pitchFamily="18" charset="0"/>
                        </a:rPr>
                        <a:t>Lượng mưa tháng thấp nhất (mm)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x-none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6 mm (tháng 2)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8974447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r>
                        <a:rPr lang="x-none" sz="2800" dirty="0">
                          <a:latin typeface="Cambria" panose="02040503050406030204" pitchFamily="18" charset="0"/>
                        </a:rPr>
                        <a:t>Thời gian mùa mưa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x-none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Tháng 5 đến tháng 11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66024254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r>
                        <a:rPr lang="x-none" sz="2800" dirty="0">
                          <a:latin typeface="Cambria" panose="02040503050406030204" pitchFamily="18" charset="0"/>
                        </a:rPr>
                        <a:t>Thời gian mùa khô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x-none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Tháng 12 đến tháng 4 năm sau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12534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233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2989" y="2400300"/>
            <a:ext cx="4587064" cy="7008015"/>
          </a:xfrm>
          <a:custGeom>
            <a:avLst/>
            <a:gdLst/>
            <a:ahLst/>
            <a:cxnLst/>
            <a:rect l="l" t="t" r="r" b="b"/>
            <a:pathLst>
              <a:path w="4587064" h="7008015">
                <a:moveTo>
                  <a:pt x="0" y="0"/>
                </a:moveTo>
                <a:lnTo>
                  <a:pt x="4587065" y="0"/>
                </a:lnTo>
                <a:lnTo>
                  <a:pt x="4587065" y="7008015"/>
                </a:lnTo>
                <a:lnTo>
                  <a:pt x="0" y="7008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65572" y="616502"/>
            <a:ext cx="3754834" cy="9137871"/>
          </a:xfrm>
          <a:custGeom>
            <a:avLst/>
            <a:gdLst/>
            <a:ahLst/>
            <a:cxnLst/>
            <a:rect l="l" t="t" r="r" b="b"/>
            <a:pathLst>
              <a:path w="3754834" h="9137871">
                <a:moveTo>
                  <a:pt x="0" y="0"/>
                </a:moveTo>
                <a:lnTo>
                  <a:pt x="3754835" y="0"/>
                </a:lnTo>
                <a:lnTo>
                  <a:pt x="3754835" y="9137871"/>
                </a:lnTo>
                <a:lnTo>
                  <a:pt x="0" y="9137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599506" y="1645202"/>
            <a:ext cx="3332132" cy="8109171"/>
          </a:xfrm>
          <a:custGeom>
            <a:avLst/>
            <a:gdLst/>
            <a:ahLst/>
            <a:cxnLst/>
            <a:rect l="l" t="t" r="r" b="b"/>
            <a:pathLst>
              <a:path w="3332132" h="8109171">
                <a:moveTo>
                  <a:pt x="0" y="0"/>
                </a:moveTo>
                <a:lnTo>
                  <a:pt x="3332132" y="0"/>
                </a:lnTo>
                <a:lnTo>
                  <a:pt x="3332132" y="8109171"/>
                </a:lnTo>
                <a:lnTo>
                  <a:pt x="0" y="8109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549083"/>
            <a:ext cx="18611676" cy="3011708"/>
          </a:xfrm>
          <a:custGeom>
            <a:avLst/>
            <a:gdLst/>
            <a:ahLst/>
            <a:cxnLst/>
            <a:rect l="l" t="t" r="r" b="b"/>
            <a:pathLst>
              <a:path w="18611676" h="3011708">
                <a:moveTo>
                  <a:pt x="0" y="0"/>
                </a:moveTo>
                <a:lnTo>
                  <a:pt x="18611676" y="0"/>
                </a:lnTo>
                <a:lnTo>
                  <a:pt x="18611676" y="3011708"/>
                </a:lnTo>
                <a:lnTo>
                  <a:pt x="0" y="30117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xmlns="" id="{964D8CB0-A370-1741-BA52-AE322E5287B5}"/>
              </a:ext>
            </a:extLst>
          </p:cNvPr>
          <p:cNvSpPr/>
          <p:nvPr/>
        </p:nvSpPr>
        <p:spPr>
          <a:xfrm>
            <a:off x="786708" y="1006188"/>
            <a:ext cx="12056773" cy="10004712"/>
          </a:xfrm>
          <a:custGeom>
            <a:avLst/>
            <a:gdLst/>
            <a:ahLst/>
            <a:cxnLst/>
            <a:rect l="l" t="t" r="r" b="b"/>
            <a:pathLst>
              <a:path w="13982011" h="8032219">
                <a:moveTo>
                  <a:pt x="0" y="0"/>
                </a:moveTo>
                <a:lnTo>
                  <a:pt x="13982012" y="0"/>
                </a:lnTo>
                <a:lnTo>
                  <a:pt x="13982012" y="8032220"/>
                </a:lnTo>
                <a:lnTo>
                  <a:pt x="0" y="8032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815544" y="2463034"/>
            <a:ext cx="10445822" cy="5819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Đặc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641985" algn="l"/>
              </a:tabLst>
            </a:pPr>
            <a:r>
              <a:rPr lang="en-US" sz="36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+ Nhiệt độ cao quanh năm, trung bình trên 20°C.</a:t>
            </a:r>
            <a:endParaRPr lang="en-US" sz="32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641985" algn="l"/>
              </a:tabLst>
            </a:pPr>
            <a:r>
              <a:rPr lang="en-US" sz="36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+ Có hai mùa rõ rệt: mùa mưa (từ tháng 5 đến tháng 11) và mùa khô (tháng 12 đến</a:t>
            </a:r>
            <a:endParaRPr lang="en-US" sz="32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641985" algn="l"/>
              </a:tabLst>
            </a:pPr>
            <a:r>
              <a:rPr lang="en-US" sz="36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tháng 4 năm sau).</a:t>
            </a:r>
            <a:endParaRPr lang="en-US" sz="32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+ Lượng mưa tập trung chủ yếu vào mùa mưa. Mùa khô có tinh trạng thiếu nước.</a:t>
            </a:r>
            <a:endParaRPr lang="x-none" sz="3600" dirty="0">
              <a:solidFill>
                <a:schemeClr val="bg1"/>
              </a:solidFill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xmlns="" id="{F0F4B159-B073-D442-BC94-65BB4A32542B}"/>
              </a:ext>
            </a:extLst>
          </p:cNvPr>
          <p:cNvSpPr/>
          <p:nvPr/>
        </p:nvSpPr>
        <p:spPr>
          <a:xfrm flipH="1">
            <a:off x="13021621" y="4838700"/>
            <a:ext cx="3135213" cy="7038232"/>
          </a:xfrm>
          <a:custGeom>
            <a:avLst/>
            <a:gdLst/>
            <a:ahLst/>
            <a:cxnLst/>
            <a:rect l="l" t="t" r="r" b="b"/>
            <a:pathLst>
              <a:path w="3135213" h="7038232">
                <a:moveTo>
                  <a:pt x="3135213" y="0"/>
                </a:moveTo>
                <a:lnTo>
                  <a:pt x="0" y="0"/>
                </a:lnTo>
                <a:lnTo>
                  <a:pt x="0" y="7038232"/>
                </a:lnTo>
                <a:lnTo>
                  <a:pt x="3135213" y="7038232"/>
                </a:lnTo>
                <a:lnTo>
                  <a:pt x="31352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7600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574</Words>
  <Application>Microsoft Office PowerPoint</Application>
  <PresentationFormat>Custom</PresentationFormat>
  <Paragraphs>48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Times New Roman</vt:lpstr>
      <vt:lpstr>Calibri</vt:lpstr>
      <vt:lpstr>Cambria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Cream And Green Creative Natural Tourism Presentation</dc:title>
  <dc:creator>ADMIN</dc:creator>
  <cp:lastModifiedBy>ADMIN</cp:lastModifiedBy>
  <cp:revision>13</cp:revision>
  <dcterms:created xsi:type="dcterms:W3CDTF">2006-08-16T00:00:00Z</dcterms:created>
  <dcterms:modified xsi:type="dcterms:W3CDTF">2024-03-20T15:27:42Z</dcterms:modified>
  <dc:identifier>DAF5E8oVDgQ</dc:identifier>
</cp:coreProperties>
</file>