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62" r:id="rId4"/>
    <p:sldId id="265" r:id="rId5"/>
    <p:sldId id="270" r:id="rId6"/>
    <p:sldId id="271" r:id="rId7"/>
    <p:sldId id="272" r:id="rId8"/>
    <p:sldId id="273" r:id="rId9"/>
    <p:sldId id="274" r:id="rId10"/>
    <p:sldId id="275" r:id="rId11"/>
    <p:sldId id="276" r:id="rId12"/>
    <p:sldId id="263" r:id="rId13"/>
    <p:sldId id="277" r:id="rId14"/>
    <p:sldId id="278" r:id="rId15"/>
    <p:sldId id="279"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83" d="100"/>
          <a:sy n="83" d="100"/>
        </p:scale>
        <p:origin x="26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135DF-F507-4767-B414-1BBD1763DDBA}"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6F7DE-D790-4653-AA72-16A087C5A769}" type="slidenum">
              <a:rPr lang="en-US" smtClean="0"/>
              <a:t>‹#›</a:t>
            </a:fld>
            <a:endParaRPr lang="en-US"/>
          </a:p>
        </p:txBody>
      </p:sp>
    </p:spTree>
    <p:extLst>
      <p:ext uri="{BB962C8B-B14F-4D97-AF65-F5344CB8AC3E}">
        <p14:creationId xmlns:p14="http://schemas.microsoft.com/office/powerpoint/2010/main" val="151403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6660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8998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0835109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7141451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38924385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22528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pic>
        <p:nvPicPr>
          <p:cNvPr id="4" name="Picture 3"/>
          <p:cNvPicPr>
            <a:picLocks noChangeAspect="1"/>
          </p:cNvPicPr>
          <p:nvPr/>
        </p:nvPicPr>
        <p:blipFill>
          <a:blip r:embed="rId15"/>
          <a:stretch>
            <a:fillRect/>
          </a:stretch>
        </p:blipFill>
        <p:spPr>
          <a:xfrm>
            <a:off x="2723068" y="2629976"/>
            <a:ext cx="7169517" cy="2609314"/>
          </a:xfrm>
          <a:prstGeom prst="rect">
            <a:avLst/>
          </a:prstGeom>
        </p:spPr>
      </p:pic>
    </p:spTree>
    <p:extLst>
      <p:ext uri="{BB962C8B-B14F-4D97-AF65-F5344CB8AC3E}">
        <p14:creationId xmlns:p14="http://schemas.microsoft.com/office/powerpoint/2010/main" val="1092175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3" name="Group 2"/>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58541" cy="3477875"/>
            </a:xfrm>
            <a:prstGeom prst="rect">
              <a:avLst/>
            </a:prstGeom>
            <a:noFill/>
          </p:spPr>
          <p:txBody>
            <a:bodyPr wrap="square" rtlCol="0">
              <a:spAutoFit/>
            </a:bodyPr>
            <a:lstStyle/>
            <a:p>
              <a:pPr algn="ctr">
                <a:lnSpc>
                  <a:spcPct val="110000"/>
                </a:lnSpc>
              </a:pPr>
              <a:r>
                <a:rPr lang="en-US" sz="5000" b="1">
                  <a:solidFill>
                    <a:srgbClr val="002060"/>
                  </a:solidFill>
                  <a:latin typeface="Cambria" panose="02040503050406030204" pitchFamily="18" charset="0"/>
                  <a:ea typeface="Cambria" panose="02040503050406030204" pitchFamily="18" charset="0"/>
                </a:rPr>
                <a:t>Chia sẻ trước lớp về những nội dung đã thảo luận.</a:t>
              </a:r>
            </a:p>
          </p:txBody>
        </p:sp>
      </p:grpSp>
    </p:spTree>
    <p:extLst>
      <p:ext uri="{BB962C8B-B14F-4D97-AF65-F5344CB8AC3E}">
        <p14:creationId xmlns:p14="http://schemas.microsoft.com/office/powerpoint/2010/main" val="3725529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9" name="Picture 8"/>
          <p:cNvPicPr>
            <a:picLocks noChangeAspect="1"/>
          </p:cNvPicPr>
          <p:nvPr/>
        </p:nvPicPr>
        <p:blipFill rotWithShape="1">
          <a:blip r:embed="rId7"/>
          <a:srcRect l="21069" t="10582" r="38495" b="50757"/>
          <a:stretch/>
        </p:blipFill>
        <p:spPr>
          <a:xfrm>
            <a:off x="1269197" y="1108384"/>
            <a:ext cx="2925116" cy="2152552"/>
          </a:xfrm>
          <a:prstGeom prst="rect">
            <a:avLst/>
          </a:prstGeom>
        </p:spPr>
      </p:pic>
      <p:sp>
        <p:nvSpPr>
          <p:cNvPr id="10" name="TextBox 9"/>
          <p:cNvSpPr txBox="1"/>
          <p:nvPr/>
        </p:nvSpPr>
        <p:spPr>
          <a:xfrm>
            <a:off x="1768840" y="2527157"/>
            <a:ext cx="8991690" cy="2554545"/>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    </a:t>
            </a:r>
            <a:r>
              <a:rPr lang="en-US" sz="4000" b="1" i="1">
                <a:solidFill>
                  <a:srgbClr val="002060"/>
                </a:solidFill>
                <a:latin typeface="Cambria" panose="02040503050406030204" pitchFamily="18" charset="0"/>
                <a:ea typeface="Cambria" panose="02040503050406030204" pitchFamily="18" charset="0"/>
              </a:rPr>
              <a:t>Dựa vào nội dung của mỗi cuốn sách có thể lựa chọn hình thức giới thiệu phù hợp, tạo sự tò mò cho các bạn còn chưa hứng thú đọc sách.</a:t>
            </a:r>
            <a:endParaRPr lang="en-US" sz="4000" b="1">
              <a:solidFill>
                <a:srgbClr val="002060"/>
              </a:solidFill>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2371289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5" name="Picture 14"/>
          <p:cNvPicPr>
            <a:picLocks noChangeAspect="1"/>
          </p:cNvPicPr>
          <p:nvPr/>
        </p:nvPicPr>
        <p:blipFill>
          <a:blip r:embed="rId8"/>
          <a:stretch>
            <a:fillRect/>
          </a:stretch>
        </p:blipFill>
        <p:spPr>
          <a:xfrm rot="21318256">
            <a:off x="1236731" y="1110074"/>
            <a:ext cx="4109060" cy="2755631"/>
          </a:xfrm>
          <a:prstGeom prst="rect">
            <a:avLst/>
          </a:prstGeom>
        </p:spPr>
      </p:pic>
      <p:pic>
        <p:nvPicPr>
          <p:cNvPr id="16" name="Picture 15"/>
          <p:cNvPicPr>
            <a:picLocks noChangeAspect="1"/>
          </p:cNvPicPr>
          <p:nvPr/>
        </p:nvPicPr>
        <p:blipFill>
          <a:blip r:embed="rId9"/>
          <a:stretch>
            <a:fillRect/>
          </a:stretch>
        </p:blipFill>
        <p:spPr>
          <a:xfrm>
            <a:off x="2354756" y="2969218"/>
            <a:ext cx="7870618" cy="2517866"/>
          </a:xfrm>
          <a:prstGeom prst="rect">
            <a:avLst/>
          </a:prstGeom>
        </p:spPr>
      </p:pic>
    </p:spTree>
    <p:extLst>
      <p:ext uri="{BB962C8B-B14F-4D97-AF65-F5344CB8AC3E}">
        <p14:creationId xmlns:p14="http://schemas.microsoft.com/office/powerpoint/2010/main" val="2082472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04" y="2884358"/>
            <a:ext cx="5337931" cy="3642622"/>
          </a:xfrm>
          <a:prstGeom prst="rect">
            <a:avLst/>
          </a:prstGeom>
        </p:spPr>
      </p:pic>
      <p:pic>
        <p:nvPicPr>
          <p:cNvPr id="4" name="图片 4">
            <a:extLst>
              <a:ext uri="{FF2B5EF4-FFF2-40B4-BE49-F238E27FC236}">
                <a16:creationId xmlns:a16="http://schemas.microsoft.com/office/drawing/2014/main" id="{1C3890F8-402B-F806-70D9-A14BBB01B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186" y="359229"/>
            <a:ext cx="7298871" cy="5829300"/>
          </a:xfrm>
          <a:prstGeom prst="rect">
            <a:avLst/>
          </a:prstGeom>
        </p:spPr>
      </p:pic>
      <p:sp>
        <p:nvSpPr>
          <p:cNvPr id="5" name="TextBox 4"/>
          <p:cNvSpPr txBox="1"/>
          <p:nvPr/>
        </p:nvSpPr>
        <p:spPr>
          <a:xfrm>
            <a:off x="6253844" y="1469567"/>
            <a:ext cx="4572000" cy="3600986"/>
          </a:xfrm>
          <a:prstGeom prst="rect">
            <a:avLst/>
          </a:prstGeom>
          <a:noFill/>
        </p:spPr>
        <p:txBody>
          <a:bodyPr wrap="square" rtlCol="0">
            <a:spAutoFit/>
          </a:bodyPr>
          <a:lstStyle/>
          <a:p>
            <a:pPr marL="285750" indent="-285750" algn="just">
              <a:buFontTx/>
              <a:buChar char="-"/>
            </a:pPr>
            <a:r>
              <a:rPr lang="en-US" sz="3800" b="1">
                <a:solidFill>
                  <a:srgbClr val="FF3300"/>
                </a:solidFill>
                <a:latin typeface="Cambria" panose="02040503050406030204" pitchFamily="18" charset="0"/>
                <a:ea typeface="Cambria" panose="02040503050406030204" pitchFamily="18" charset="0"/>
              </a:rPr>
              <a:t>Lựa chọn cuốn sách mà nhóm em sẽ giới thiệu.</a:t>
            </a:r>
          </a:p>
          <a:p>
            <a:pPr marL="285750" indent="-285750" algn="just">
              <a:buFontTx/>
              <a:buChar char="-"/>
            </a:pPr>
            <a:r>
              <a:rPr lang="en-US" sz="3800" b="1">
                <a:solidFill>
                  <a:srgbClr val="FF3300"/>
                </a:solidFill>
                <a:latin typeface="Cambria" panose="02040503050406030204" pitchFamily="18" charset="0"/>
                <a:ea typeface="Cambria" panose="02040503050406030204" pitchFamily="18" charset="0"/>
              </a:rPr>
              <a:t>Lập kế hoạch giới thiệu sách theo gợi ý.</a:t>
            </a:r>
          </a:p>
        </p:txBody>
      </p:sp>
      <p:pic>
        <p:nvPicPr>
          <p:cNvPr id="6" name="图片 61"/>
          <p:cNvPicPr>
            <a:picLocks noChangeAspect="1"/>
          </p:cNvPicPr>
          <p:nvPr/>
        </p:nvPicPr>
        <p:blipFill rotWithShape="1">
          <a:blip r:embed="rId4" cstate="print">
            <a:extLst>
              <a:ext uri="{28A0092B-C50C-407E-A947-70E740481C1C}">
                <a14:useLocalDpi xmlns:a14="http://schemas.microsoft.com/office/drawing/2010/main" val="0"/>
              </a:ext>
            </a:extLst>
          </a:blip>
          <a:srcRect l="43829" t="45283" r="43280" b="217"/>
          <a:stretch/>
        </p:blipFill>
        <p:spPr>
          <a:xfrm rot="428165">
            <a:off x="148337" y="428264"/>
            <a:ext cx="1571624" cy="3164148"/>
          </a:xfrm>
          <a:prstGeom prst="rect">
            <a:avLst/>
          </a:prstGeom>
        </p:spPr>
      </p:pic>
    </p:spTree>
    <p:extLst>
      <p:ext uri="{BB962C8B-B14F-4D97-AF65-F5344CB8AC3E}">
        <p14:creationId xmlns:p14="http://schemas.microsoft.com/office/powerpoint/2010/main" val="3818728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3" y="640215"/>
            <a:ext cx="10919277" cy="5091113"/>
          </a:xfrm>
          <a:prstGeom prst="rect">
            <a:avLst/>
          </a:prstGeom>
        </p:spPr>
      </p:pic>
    </p:spTree>
    <p:extLst>
      <p:ext uri="{BB962C8B-B14F-4D97-AF65-F5344CB8AC3E}">
        <p14:creationId xmlns:p14="http://schemas.microsoft.com/office/powerpoint/2010/main" val="162375218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6"/>
          <p:cNvSpPr/>
          <p:nvPr/>
        </p:nvSpPr>
        <p:spPr>
          <a:xfrm>
            <a:off x="2563581" y="355848"/>
            <a:ext cx="7625442" cy="787152"/>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字魂156号-萌趣苏打饼" panose="00000500000000000000" pitchFamily="2" charset="-122"/>
              <a:ea typeface="字魂156号-萌趣苏打饼" panose="00000500000000000000" pitchFamily="2" charset="-122"/>
            </a:endParaRPr>
          </a:p>
        </p:txBody>
      </p:sp>
      <p:pic>
        <p:nvPicPr>
          <p:cNvPr id="4" name="Picture 3"/>
          <p:cNvPicPr>
            <a:picLocks noChangeAspect="1"/>
          </p:cNvPicPr>
          <p:nvPr/>
        </p:nvPicPr>
        <p:blipFill>
          <a:blip r:embed="rId2"/>
          <a:stretch>
            <a:fillRect/>
          </a:stretch>
        </p:blipFill>
        <p:spPr>
          <a:xfrm>
            <a:off x="1" y="-200838"/>
            <a:ext cx="2971800" cy="1615815"/>
          </a:xfrm>
          <a:prstGeom prst="rect">
            <a:avLst/>
          </a:prstGeom>
        </p:spPr>
      </p:pic>
      <p:grpSp>
        <p:nvGrpSpPr>
          <p:cNvPr id="8" name="Group 7"/>
          <p:cNvGrpSpPr/>
          <p:nvPr/>
        </p:nvGrpSpPr>
        <p:grpSpPr>
          <a:xfrm>
            <a:off x="604156" y="1012373"/>
            <a:ext cx="10940143" cy="5571307"/>
            <a:chOff x="604156" y="1012373"/>
            <a:chExt cx="10940143" cy="5208813"/>
          </a:xfrm>
        </p:grpSpPr>
        <p:sp>
          <p:nvSpPr>
            <p:cNvPr id="6" name="Snip and Round Single Corner Rectangle 5"/>
            <p:cNvSpPr/>
            <p:nvPr/>
          </p:nvSpPr>
          <p:spPr>
            <a:xfrm>
              <a:off x="604156" y="1012373"/>
              <a:ext cx="10940143" cy="5208813"/>
            </a:xfrm>
            <a:prstGeom prst="snip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and Round Single Corner Rectangle 6"/>
            <p:cNvSpPr/>
            <p:nvPr/>
          </p:nvSpPr>
          <p:spPr>
            <a:xfrm>
              <a:off x="751110" y="1143000"/>
              <a:ext cx="10646233" cy="4969237"/>
            </a:xfrm>
            <a:prstGeom prst="snipRoundRect">
              <a:avLst/>
            </a:prstGeom>
            <a:noFill/>
            <a:ln w="28575">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563581" y="393062"/>
            <a:ext cx="7625442" cy="553998"/>
          </a:xfrm>
          <a:prstGeom prst="rect">
            <a:avLst/>
          </a:prstGeom>
          <a:noFill/>
        </p:spPr>
        <p:txBody>
          <a:bodyPr wrap="square" rtlCol="0">
            <a:spAutoFit/>
          </a:bodyPr>
          <a:lstStyle/>
          <a:p>
            <a:pPr algn="ctr"/>
            <a:r>
              <a:rPr lang="en-US" sz="3000" b="1">
                <a:solidFill>
                  <a:schemeClr val="bg1"/>
                </a:solidFill>
                <a:latin typeface="Cambria" panose="02040503050406030204" pitchFamily="18" charset="0"/>
                <a:ea typeface="Cambria" panose="02040503050406030204" pitchFamily="18" charset="0"/>
              </a:rPr>
              <a:t>KẾ HOẠCH GIỚI THIỆU SÁCH CỦA NHÓM</a:t>
            </a:r>
          </a:p>
        </p:txBody>
      </p:sp>
      <p:sp>
        <p:nvSpPr>
          <p:cNvPr id="12" name="TextBox 11"/>
          <p:cNvSpPr txBox="1"/>
          <p:nvPr/>
        </p:nvSpPr>
        <p:spPr>
          <a:xfrm>
            <a:off x="1975752" y="1208313"/>
            <a:ext cx="8801100" cy="1569660"/>
          </a:xfrm>
          <a:prstGeom prst="rect">
            <a:avLst/>
          </a:prstGeom>
          <a:noFill/>
        </p:spPr>
        <p:txBody>
          <a:bodyPr wrap="square" rtlCol="0">
            <a:spAutoFit/>
          </a:bodyPr>
          <a:lstStyle/>
          <a:p>
            <a:pPr marL="285750" indent="-285750">
              <a:buFontTx/>
              <a:buChar char="-"/>
            </a:pPr>
            <a:r>
              <a:rPr lang="en-US" sz="2400">
                <a:latin typeface="Cambria" panose="02040503050406030204" pitchFamily="18" charset="0"/>
                <a:ea typeface="Cambria" panose="02040503050406030204" pitchFamily="18" charset="0"/>
              </a:rPr>
              <a:t>Mục đích: Khuyến khích các bạn đọc sách</a:t>
            </a:r>
          </a:p>
          <a:p>
            <a:pPr marL="285750" indent="-285750">
              <a:buFontTx/>
              <a:buChar char="-"/>
            </a:pPr>
            <a:r>
              <a:rPr lang="en-US" sz="2400">
                <a:latin typeface="Cambria" panose="02040503050406030204" pitchFamily="18" charset="0"/>
                <a:ea typeface="Cambria" panose="02040503050406030204" pitchFamily="18" charset="0"/>
              </a:rPr>
              <a:t>Nhiệm vụ: Đọc và giới thiệu cuốn sách A-la-đin và cây đèn thần.</a:t>
            </a:r>
          </a:p>
          <a:p>
            <a:pPr marL="285750" indent="-285750">
              <a:buFontTx/>
              <a:buChar char="-"/>
            </a:pPr>
            <a:r>
              <a:rPr lang="en-US" sz="2400">
                <a:latin typeface="Cambria" panose="02040503050406030204" pitchFamily="18" charset="0"/>
                <a:ea typeface="Cambria" panose="02040503050406030204" pitchFamily="18" charset="0"/>
              </a:rPr>
              <a:t>Hình thức: Làm bản trình chiếu giới thiệu sách.</a:t>
            </a:r>
          </a:p>
          <a:p>
            <a:pPr marL="285750" indent="-285750">
              <a:buFontTx/>
              <a:buChar char="-"/>
            </a:pPr>
            <a:r>
              <a:rPr lang="en-US" sz="2400">
                <a:latin typeface="Cambria" panose="02040503050406030204" pitchFamily="18" charset="0"/>
                <a:ea typeface="Cambria" panose="02040503050406030204" pitchFamily="18" charset="0"/>
              </a:rPr>
              <a:t>Phân công công việc:</a:t>
            </a:r>
          </a:p>
        </p:txBody>
      </p:sp>
      <p:graphicFrame>
        <p:nvGraphicFramePr>
          <p:cNvPr id="13" name="Table 12"/>
          <p:cNvGraphicFramePr>
            <a:graphicFrameLocks noGrp="1"/>
          </p:cNvGraphicFramePr>
          <p:nvPr>
            <p:extLst>
              <p:ext uri="{D42A27DB-BD31-4B8C-83A1-F6EECF244321}">
                <p14:modId xmlns:p14="http://schemas.microsoft.com/office/powerpoint/2010/main" val="2924948057"/>
              </p:ext>
            </p:extLst>
          </p:nvPr>
        </p:nvGraphicFramePr>
        <p:xfrm>
          <a:off x="1026160" y="2950349"/>
          <a:ext cx="10129520" cy="3267570"/>
        </p:xfrm>
        <a:graphic>
          <a:graphicData uri="http://schemas.openxmlformats.org/drawingml/2006/table">
            <a:tbl>
              <a:tblPr firstRow="1" bandRow="1">
                <a:tableStyleId>{D7AC3CCA-C797-4891-BE02-D94E43425B78}</a:tableStyleId>
              </a:tblPr>
              <a:tblGrid>
                <a:gridCol w="1095248">
                  <a:extLst>
                    <a:ext uri="{9D8B030D-6E8A-4147-A177-3AD203B41FA5}">
                      <a16:colId xmlns:a16="http://schemas.microsoft.com/office/drawing/2014/main" val="4051525457"/>
                    </a:ext>
                  </a:extLst>
                </a:gridCol>
                <a:gridCol w="3969512">
                  <a:extLst>
                    <a:ext uri="{9D8B030D-6E8A-4147-A177-3AD203B41FA5}">
                      <a16:colId xmlns:a16="http://schemas.microsoft.com/office/drawing/2014/main" val="2488332230"/>
                    </a:ext>
                  </a:extLst>
                </a:gridCol>
                <a:gridCol w="2532380">
                  <a:extLst>
                    <a:ext uri="{9D8B030D-6E8A-4147-A177-3AD203B41FA5}">
                      <a16:colId xmlns:a16="http://schemas.microsoft.com/office/drawing/2014/main" val="1623208136"/>
                    </a:ext>
                  </a:extLst>
                </a:gridCol>
                <a:gridCol w="2532380">
                  <a:extLst>
                    <a:ext uri="{9D8B030D-6E8A-4147-A177-3AD203B41FA5}">
                      <a16:colId xmlns:a16="http://schemas.microsoft.com/office/drawing/2014/main" val="743705125"/>
                    </a:ext>
                  </a:extLst>
                </a:gridCol>
              </a:tblGrid>
              <a:tr h="653514">
                <a:tc>
                  <a:txBody>
                    <a:bodyPr/>
                    <a:lstStyle/>
                    <a:p>
                      <a:pPr algn="ctr"/>
                      <a:r>
                        <a:rPr lang="en-US" sz="2400">
                          <a:latin typeface="Cambria" panose="02040503050406030204" pitchFamily="18" charset="0"/>
                          <a:ea typeface="Cambria" panose="02040503050406030204" pitchFamily="18" charset="0"/>
                        </a:rPr>
                        <a:t>STT</a:t>
                      </a: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Nội</a:t>
                      </a:r>
                      <a:r>
                        <a:rPr lang="en-US" sz="2400" baseline="0">
                          <a:latin typeface="Cambria" panose="02040503050406030204" pitchFamily="18" charset="0"/>
                          <a:ea typeface="Cambria" panose="02040503050406030204" pitchFamily="18" charset="0"/>
                        </a:rPr>
                        <a:t> dung công việc</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Thời gian</a:t>
                      </a: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Người thực</a:t>
                      </a:r>
                      <a:r>
                        <a:rPr lang="en-US" sz="2400" baseline="0">
                          <a:latin typeface="Cambria" panose="02040503050406030204" pitchFamily="18" charset="0"/>
                          <a:ea typeface="Cambria" panose="02040503050406030204" pitchFamily="18" charset="0"/>
                        </a:rPr>
                        <a:t> hiện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548214249"/>
                  </a:ext>
                </a:extLst>
              </a:tr>
              <a:tr h="653514">
                <a:tc>
                  <a:txBody>
                    <a:bodyPr/>
                    <a:lstStyle/>
                    <a:p>
                      <a:pPr algn="ctr"/>
                      <a:r>
                        <a:rPr lang="en-US" sz="2400">
                          <a:latin typeface="Cambria" panose="02040503050406030204" pitchFamily="18" charset="0"/>
                          <a:ea typeface="Cambria" panose="02040503050406030204" pitchFamily="18" charset="0"/>
                        </a:rPr>
                        <a:t>1</a:t>
                      </a:r>
                    </a:p>
                  </a:txBody>
                  <a:tcPr anchor="ctr">
                    <a:solidFill>
                      <a:schemeClr val="accent2">
                        <a:lumMod val="20000"/>
                        <a:lumOff val="80000"/>
                      </a:schemeClr>
                    </a:solidFill>
                  </a:tcPr>
                </a:tc>
                <a:tc>
                  <a:txBody>
                    <a:bodyPr/>
                    <a:lstStyle/>
                    <a:p>
                      <a:pPr algn="l"/>
                      <a:r>
                        <a:rPr lang="en-US" sz="2400">
                          <a:latin typeface="Cambria" panose="02040503050406030204" pitchFamily="18" charset="0"/>
                          <a:ea typeface="Cambria" panose="02040503050406030204" pitchFamily="18" charset="0"/>
                        </a:rPr>
                        <a:t>Đọc sách</a:t>
                      </a: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Thứ 3</a:t>
                      </a: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Cả nhóm</a:t>
                      </a:r>
                    </a:p>
                  </a:txBody>
                  <a:tcPr anchor="ctr">
                    <a:solidFill>
                      <a:schemeClr val="accent2">
                        <a:lumMod val="20000"/>
                        <a:lumOff val="80000"/>
                      </a:schemeClr>
                    </a:solidFill>
                  </a:tcPr>
                </a:tc>
                <a:extLst>
                  <a:ext uri="{0D108BD9-81ED-4DB2-BD59-A6C34878D82A}">
                    <a16:rowId xmlns:a16="http://schemas.microsoft.com/office/drawing/2014/main" val="1083975020"/>
                  </a:ext>
                </a:extLst>
              </a:tr>
              <a:tr h="653514">
                <a:tc>
                  <a:txBody>
                    <a:bodyPr/>
                    <a:lstStyle/>
                    <a:p>
                      <a:pPr algn="ctr"/>
                      <a:r>
                        <a:rPr lang="en-US" sz="2400">
                          <a:latin typeface="Cambria" panose="02040503050406030204" pitchFamily="18" charset="0"/>
                          <a:ea typeface="Cambria" panose="02040503050406030204" pitchFamily="18" charset="0"/>
                        </a:rPr>
                        <a:t>2</a:t>
                      </a:r>
                    </a:p>
                  </a:txBody>
                  <a:tcPr anchor="ctr">
                    <a:solidFill>
                      <a:schemeClr val="accent2">
                        <a:lumMod val="20000"/>
                        <a:lumOff val="80000"/>
                      </a:schemeClr>
                    </a:solidFill>
                  </a:tcPr>
                </a:tc>
                <a:tc>
                  <a:txBody>
                    <a:bodyPr/>
                    <a:lstStyle/>
                    <a:p>
                      <a:pPr algn="l"/>
                      <a:r>
                        <a:rPr lang="en-US" sz="2400">
                          <a:latin typeface="Cambria" panose="02040503050406030204" pitchFamily="18" charset="0"/>
                          <a:ea typeface="Cambria" panose="02040503050406030204" pitchFamily="18" charset="0"/>
                        </a:rPr>
                        <a:t>Làm</a:t>
                      </a:r>
                      <a:r>
                        <a:rPr lang="en-US" sz="2400" baseline="0">
                          <a:latin typeface="Cambria" panose="02040503050406030204" pitchFamily="18" charset="0"/>
                          <a:ea typeface="Cambria" panose="02040503050406030204" pitchFamily="18" charset="0"/>
                        </a:rPr>
                        <a:t> bản trình chiếu</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Thứ 4</a:t>
                      </a: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Minh</a:t>
                      </a:r>
                      <a:r>
                        <a:rPr lang="en-US" sz="2400" baseline="0">
                          <a:latin typeface="Cambria" panose="02040503050406030204" pitchFamily="18" charset="0"/>
                          <a:ea typeface="Cambria" panose="02040503050406030204" pitchFamily="18" charset="0"/>
                        </a:rPr>
                        <a:t> Châu</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856391680"/>
                  </a:ext>
                </a:extLst>
              </a:tr>
              <a:tr h="653514">
                <a:tc>
                  <a:txBody>
                    <a:bodyPr/>
                    <a:lstStyle/>
                    <a:p>
                      <a:pPr algn="ctr"/>
                      <a:r>
                        <a:rPr lang="en-US" sz="2400">
                          <a:latin typeface="Cambria" panose="02040503050406030204" pitchFamily="18" charset="0"/>
                          <a:ea typeface="Cambria" panose="02040503050406030204" pitchFamily="18" charset="0"/>
                        </a:rPr>
                        <a:t>3</a:t>
                      </a:r>
                    </a:p>
                  </a:txBody>
                  <a:tcPr anchor="ctr">
                    <a:solidFill>
                      <a:schemeClr val="accent2">
                        <a:lumMod val="20000"/>
                        <a:lumOff val="80000"/>
                      </a:schemeClr>
                    </a:solidFill>
                  </a:tcPr>
                </a:tc>
                <a:tc>
                  <a:txBody>
                    <a:bodyPr/>
                    <a:lstStyle/>
                    <a:p>
                      <a:pPr algn="l"/>
                      <a:r>
                        <a:rPr lang="en-US" sz="2400">
                          <a:latin typeface="Cambria" panose="02040503050406030204" pitchFamily="18" charset="0"/>
                          <a:ea typeface="Cambria" panose="02040503050406030204" pitchFamily="18" charset="0"/>
                        </a:rPr>
                        <a:t>Luyện tập</a:t>
                      </a:r>
                      <a:r>
                        <a:rPr lang="en-US" sz="2400" baseline="0">
                          <a:latin typeface="Cambria" panose="02040503050406030204" pitchFamily="18" charset="0"/>
                          <a:ea typeface="Cambria" panose="02040503050406030204" pitchFamily="18" charset="0"/>
                        </a:rPr>
                        <a:t> thuyết trình</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Thứ 5 </a:t>
                      </a: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Bảo Ngọc</a:t>
                      </a:r>
                    </a:p>
                  </a:txBody>
                  <a:tcPr anchor="ctr">
                    <a:solidFill>
                      <a:schemeClr val="accent2">
                        <a:lumMod val="20000"/>
                        <a:lumOff val="80000"/>
                      </a:schemeClr>
                    </a:solidFill>
                  </a:tcPr>
                </a:tc>
                <a:extLst>
                  <a:ext uri="{0D108BD9-81ED-4DB2-BD59-A6C34878D82A}">
                    <a16:rowId xmlns:a16="http://schemas.microsoft.com/office/drawing/2014/main" val="2721577486"/>
                  </a:ext>
                </a:extLst>
              </a:tr>
              <a:tr h="653514">
                <a:tc>
                  <a:txBody>
                    <a:bodyPr/>
                    <a:lstStyle/>
                    <a:p>
                      <a:pPr algn="ctr"/>
                      <a:r>
                        <a:rPr lang="en-US" sz="2400">
                          <a:latin typeface="Cambria" panose="02040503050406030204" pitchFamily="18" charset="0"/>
                          <a:ea typeface="Cambria" panose="02040503050406030204" pitchFamily="18" charset="0"/>
                        </a:rPr>
                        <a:t>4</a:t>
                      </a:r>
                    </a:p>
                  </a:txBody>
                  <a:tcPr anchor="ctr">
                    <a:solidFill>
                      <a:schemeClr val="accent2">
                        <a:lumMod val="20000"/>
                        <a:lumOff val="80000"/>
                      </a:schemeClr>
                    </a:solidFill>
                  </a:tcPr>
                </a:tc>
                <a:tc>
                  <a:txBody>
                    <a:bodyPr/>
                    <a:lstStyle/>
                    <a:p>
                      <a:pPr algn="l"/>
                      <a:r>
                        <a:rPr lang="en-US" sz="2400">
                          <a:latin typeface="Cambria" panose="02040503050406030204" pitchFamily="18" charset="0"/>
                          <a:ea typeface="Cambria" panose="02040503050406030204" pitchFamily="18" charset="0"/>
                        </a:rPr>
                        <a:t>Nhận</a:t>
                      </a:r>
                      <a:r>
                        <a:rPr lang="en-US" sz="2400" baseline="0">
                          <a:latin typeface="Cambria" panose="02040503050406030204" pitchFamily="18" charset="0"/>
                          <a:ea typeface="Cambria" panose="02040503050406030204" pitchFamily="18" charset="0"/>
                        </a:rPr>
                        <a:t> xét, góp ý</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Thứ 6</a:t>
                      </a: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Cô</a:t>
                      </a:r>
                      <a:r>
                        <a:rPr lang="en-US" sz="2400" baseline="0">
                          <a:latin typeface="Cambria" panose="02040503050406030204" pitchFamily="18" charset="0"/>
                          <a:ea typeface="Cambria" panose="02040503050406030204" pitchFamily="18" charset="0"/>
                        </a:rPr>
                        <a:t> giáo </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2067308439"/>
                  </a:ext>
                </a:extLst>
              </a:tr>
            </a:tbl>
          </a:graphicData>
        </a:graphic>
      </p:graphicFrame>
    </p:spTree>
    <p:extLst>
      <p:ext uri="{BB962C8B-B14F-4D97-AF65-F5344CB8AC3E}">
        <p14:creationId xmlns:p14="http://schemas.microsoft.com/office/powerpoint/2010/main" val="28037539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9" name="Picture 8"/>
          <p:cNvPicPr>
            <a:picLocks noChangeAspect="1"/>
          </p:cNvPicPr>
          <p:nvPr/>
        </p:nvPicPr>
        <p:blipFill rotWithShape="1">
          <a:blip r:embed="rId8"/>
          <a:srcRect l="26878" t="2658" r="25757" b="62903"/>
          <a:stretch/>
        </p:blipFill>
        <p:spPr>
          <a:xfrm>
            <a:off x="3537677" y="1334125"/>
            <a:ext cx="4392119" cy="1666421"/>
          </a:xfrm>
          <a:prstGeom prst="rect">
            <a:avLst/>
          </a:prstGeom>
        </p:spPr>
      </p:pic>
      <p:sp>
        <p:nvSpPr>
          <p:cNvPr id="10" name="Rectangle 3"/>
          <p:cNvSpPr>
            <a:spLocks noChangeArrowheads="1"/>
          </p:cNvSpPr>
          <p:nvPr/>
        </p:nvSpPr>
        <p:spPr bwMode="auto">
          <a:xfrm>
            <a:off x="1688475" y="2707047"/>
            <a:ext cx="88046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altLang="en-US" sz="3600" b="1">
                <a:solidFill>
                  <a:srgbClr val="002060"/>
                </a:solidFill>
                <a:latin typeface="Cambria" panose="02040503050406030204" pitchFamily="18" charset="0"/>
                <a:ea typeface="Cambria" panose="02040503050406030204" pitchFamily="18" charset="0"/>
              </a:rPr>
              <a:t>- Bước đầu thực hiện công việc em được phân công.</a:t>
            </a:r>
          </a:p>
          <a:p>
            <a:pPr lvl="0" algn="just" eaLnBrk="0" fontAlgn="base" hangingPunct="0">
              <a:spcBef>
                <a:spcPct val="0"/>
              </a:spcBef>
              <a:spcAft>
                <a:spcPct val="0"/>
              </a:spcAft>
            </a:pPr>
            <a:r>
              <a:rPr lang="vi-VN" sz="3600" b="1">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 Chuẩn bị một cuốn sách mà em yêu thích cho tiết Sinh hoạt lớp.</a:t>
            </a:r>
            <a:endParaRPr kumimoji="0" lang="en-US" altLang="en-US" sz="3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860877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312810" y="148902"/>
            <a:ext cx="11693076" cy="6555086"/>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677687" y="-376877"/>
            <a:ext cx="3264910" cy="326491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509590" y="4071568"/>
            <a:ext cx="2801997" cy="2853859"/>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857" y="4457604"/>
            <a:ext cx="2666143" cy="2666143"/>
          </a:xfrm>
          <a:prstGeom prst="rect">
            <a:avLst/>
          </a:prstGeom>
        </p:spPr>
      </p:pic>
      <p:pic>
        <p:nvPicPr>
          <p:cNvPr id="9" name="Picture 8">
            <a:extLst>
              <a:ext uri="{FF2B5EF4-FFF2-40B4-BE49-F238E27FC236}">
                <a16:creationId xmlns:a16="http://schemas.microsoft.com/office/drawing/2014/main" id="{B5D2DAB1-4E2B-D3BA-EEFF-36D06A6A162B}"/>
              </a:ext>
            </a:extLst>
          </p:cNvPr>
          <p:cNvPicPr>
            <a:picLocks noChangeAspect="1"/>
          </p:cNvPicPr>
          <p:nvPr/>
        </p:nvPicPr>
        <p:blipFill>
          <a:blip r:embed="rId9"/>
          <a:stretch>
            <a:fillRect/>
          </a:stretch>
        </p:blipFill>
        <p:spPr>
          <a:xfrm>
            <a:off x="2319643" y="148902"/>
            <a:ext cx="7206214" cy="1508443"/>
          </a:xfrm>
          <a:prstGeom prst="rect">
            <a:avLst/>
          </a:prstGeom>
        </p:spPr>
      </p:pic>
      <p:sp>
        <p:nvSpPr>
          <p:cNvPr id="2" name="TextBox 1"/>
          <p:cNvSpPr txBox="1"/>
          <p:nvPr/>
        </p:nvSpPr>
        <p:spPr>
          <a:xfrm>
            <a:off x="1055056" y="1452705"/>
            <a:ext cx="10569389" cy="4647426"/>
          </a:xfrm>
          <a:prstGeom prst="rect">
            <a:avLst/>
          </a:prstGeom>
          <a:noFill/>
        </p:spPr>
        <p:txBody>
          <a:bodyPr wrap="square" rtlCol="0">
            <a:spAutoFit/>
          </a:bodyPr>
          <a:lstStyle/>
          <a:p>
            <a:pPr algn="just"/>
            <a:r>
              <a:rPr lang="en-US" sz="3200" b="1">
                <a:solidFill>
                  <a:schemeClr val="accent3">
                    <a:lumMod val="50000"/>
                  </a:schemeClr>
                </a:solidFill>
                <a:latin typeface="Cambria" panose="02040503050406030204" pitchFamily="18" charset="0"/>
                <a:ea typeface="Cambria" panose="02040503050406030204" pitchFamily="18" charset="0"/>
              </a:rPr>
              <a:t>* Năng lực đặc thù:</a:t>
            </a:r>
          </a:p>
          <a:p>
            <a:pPr algn="just"/>
            <a:r>
              <a:rPr lang="en-US" sz="3200" b="1">
                <a:solidFill>
                  <a:schemeClr val="accent2">
                    <a:lumMod val="50000"/>
                  </a:schemeClr>
                </a:solidFill>
                <a:latin typeface="Cambria" panose="02040503050406030204" pitchFamily="18" charset="0"/>
                <a:ea typeface="Cambria" panose="02040503050406030204" pitchFamily="18" charset="0"/>
              </a:rPr>
              <a:t>- Sau bài học, HS nắm được các bước xây dựng kế hoạch thông qua việc lập kế hoạch giới thiệu cuốn sách yêu thích: xác định mục tiêu, nội dung hoạt động; phân công nhiệm vụ cụ thể, thống nhất hình thức thể hiện.</a:t>
            </a:r>
          </a:p>
          <a:p>
            <a:pPr algn="just"/>
            <a:r>
              <a:rPr lang="en-US" sz="3200" b="1">
                <a:solidFill>
                  <a:schemeClr val="accent3">
                    <a:lumMod val="50000"/>
                  </a:schemeClr>
                </a:solidFill>
                <a:latin typeface="Cambria" panose="02040503050406030204" pitchFamily="18" charset="0"/>
                <a:ea typeface="Cambria" panose="02040503050406030204" pitchFamily="18" charset="0"/>
              </a:rPr>
              <a:t>* Năng lực chung: </a:t>
            </a:r>
            <a:r>
              <a:rPr lang="en-US" sz="3200" b="1">
                <a:solidFill>
                  <a:schemeClr val="accent2">
                    <a:lumMod val="50000"/>
                  </a:schemeClr>
                </a:solidFill>
                <a:latin typeface="Cambria" panose="02040503050406030204" pitchFamily="18" charset="0"/>
                <a:ea typeface="Cambria" panose="02040503050406030204" pitchFamily="18" charset="0"/>
              </a:rPr>
              <a:t>giao tiếp và hợp tác, tự giải quyết vấn đề và sáng tạo, tự chủ và tự học.</a:t>
            </a:r>
          </a:p>
          <a:p>
            <a:pPr algn="just"/>
            <a:r>
              <a:rPr lang="en-US" sz="3200" b="1">
                <a:solidFill>
                  <a:schemeClr val="accent3">
                    <a:lumMod val="50000"/>
                  </a:schemeClr>
                </a:solidFill>
                <a:latin typeface="Cambria" panose="02040503050406030204" pitchFamily="18" charset="0"/>
                <a:ea typeface="Cambria" panose="02040503050406030204" pitchFamily="18" charset="0"/>
              </a:rPr>
              <a:t>* Phẩm chất: </a:t>
            </a:r>
            <a:r>
              <a:rPr lang="en-US" sz="3200" b="1">
                <a:solidFill>
                  <a:schemeClr val="accent2">
                    <a:lumMod val="50000"/>
                  </a:schemeClr>
                </a:solidFill>
                <a:latin typeface="Cambria" panose="02040503050406030204" pitchFamily="18" charset="0"/>
                <a:ea typeface="Cambria" panose="02040503050406030204" pitchFamily="18" charset="0"/>
              </a:rPr>
              <a:t>chăm chỉ, trách nhiệm, chủ động.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chemeClr val="accent2">
                  <a:lumMod val="50000"/>
                </a:schemeClr>
              </a:solidFill>
              <a:effectLst/>
              <a:uLnTx/>
              <a:uFillTx/>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926005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 objId="4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092825"/>
            <a:ext cx="4049445" cy="3797458"/>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9" name="Picture 8"/>
          <p:cNvPicPr>
            <a:picLocks noChangeAspect="1"/>
          </p:cNvPicPr>
          <p:nvPr/>
        </p:nvPicPr>
        <p:blipFill rotWithShape="1">
          <a:blip r:embed="rId8"/>
          <a:srcRect l="14324" t="8756" r="31490" b="43689"/>
          <a:stretch/>
        </p:blipFill>
        <p:spPr>
          <a:xfrm rot="651939">
            <a:off x="1537733" y="1358268"/>
            <a:ext cx="3500138" cy="2366505"/>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Picture 12"/>
          <p:cNvPicPr>
            <a:picLocks noChangeAspect="1"/>
          </p:cNvPicPr>
          <p:nvPr/>
        </p:nvPicPr>
        <p:blipFill>
          <a:blip r:embed="rId9"/>
          <a:stretch>
            <a:fillRect/>
          </a:stretch>
        </p:blipFill>
        <p:spPr>
          <a:xfrm>
            <a:off x="2348171" y="2676529"/>
            <a:ext cx="7931838" cy="3618820"/>
          </a:xfrm>
          <a:prstGeom prst="rect">
            <a:avLst/>
          </a:prstGeom>
        </p:spPr>
      </p:pic>
      <p:pic>
        <p:nvPicPr>
          <p:cNvPr id="14" name="图片 58"/>
          <p:cNvPicPr>
            <a:picLocks noChangeAspect="1"/>
          </p:cNvPicPr>
          <p:nvPr/>
        </p:nvPicPr>
        <p:blipFill rotWithShape="1">
          <a:blip r:embed="rId10" cstate="print">
            <a:extLst>
              <a:ext uri="{28A0092B-C50C-407E-A947-70E740481C1C}">
                <a14:useLocalDpi xmlns:a14="http://schemas.microsoft.com/office/drawing/2010/main" val="0"/>
              </a:ext>
            </a:extLst>
          </a:blip>
          <a:srcRect l="16408" t="3609" r="58123" b="62136"/>
          <a:stretch/>
        </p:blipFill>
        <p:spPr>
          <a:xfrm>
            <a:off x="120173" y="48995"/>
            <a:ext cx="2714748" cy="1738717"/>
          </a:xfrm>
          <a:prstGeom prst="rect">
            <a:avLst/>
          </a:prstGeom>
        </p:spPr>
      </p:pic>
    </p:spTree>
    <p:extLst>
      <p:ext uri="{BB962C8B-B14F-4D97-AF65-F5344CB8AC3E}">
        <p14:creationId xmlns:p14="http://schemas.microsoft.com/office/powerpoint/2010/main" val="2091313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38935"/>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Những bạn cùng yêu thích một cuốn sách hoặc một nhân vật chung, ghép nhóm với nhau, cùng hô tên sách, tên nhân vật và nói: </a:t>
              </a:r>
              <a:r>
                <a:rPr lang="en-US" sz="4400" b="1" i="1">
                  <a:solidFill>
                    <a:srgbClr val="FF0066"/>
                  </a:solidFill>
                  <a:latin typeface="Cambria" panose="02040503050406030204" pitchFamily="18" charset="0"/>
                  <a:ea typeface="Cambria" panose="02040503050406030204" pitchFamily="18" charset="0"/>
                </a:rPr>
                <a:t>Hãy về với đội chúng tôi!</a:t>
              </a:r>
              <a:endParaRPr lang="en-US" sz="6600" b="1">
                <a:solidFill>
                  <a:srgbClr val="FF0066"/>
                </a:solidFill>
                <a:latin typeface="Cambria" panose="02040503050406030204" pitchFamily="18" charset="0"/>
                <a:ea typeface="Cambria" panose="02040503050406030204" pitchFamily="18" charset="0"/>
              </a:endParaRPr>
            </a:p>
          </p:txBody>
        </p:sp>
      </p:grpSp>
      <p:grpSp>
        <p:nvGrpSpPr>
          <p:cNvPr id="11" name="Group 10"/>
          <p:cNvGrpSpPr/>
          <p:nvPr/>
        </p:nvGrpSpPr>
        <p:grpSpPr>
          <a:xfrm>
            <a:off x="252583" y="146709"/>
            <a:ext cx="4995863" cy="1581150"/>
            <a:chOff x="252583" y="146709"/>
            <a:chExt cx="4995863" cy="1581150"/>
          </a:xfrm>
        </p:grpSpPr>
        <p:pic>
          <p:nvPicPr>
            <p:cNvPr id="9" name="图片 62"/>
            <p:cNvPicPr>
              <a:picLocks noChangeAspect="1"/>
            </p:cNvPicPr>
            <p:nvPr/>
          </p:nvPicPr>
          <p:blipFill rotWithShape="1">
            <a:blip r:embed="rId3"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10" name="TextBox 9"/>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chemeClr val="accent3">
                      <a:lumMod val="50000"/>
                    </a:schemeClr>
                  </a:solidFill>
                  <a:latin typeface="Cambria" panose="02040503050406030204" pitchFamily="18" charset="0"/>
                  <a:ea typeface="Cambria" panose="02040503050406030204" pitchFamily="18" charset="0"/>
                </a:rPr>
                <a:t>TẠO NHÓM</a:t>
              </a:r>
            </a:p>
          </p:txBody>
        </p:sp>
      </p:grpSp>
    </p:spTree>
    <p:extLst>
      <p:ext uri="{BB962C8B-B14F-4D97-AF65-F5344CB8AC3E}">
        <p14:creationId xmlns:p14="http://schemas.microsoft.com/office/powerpoint/2010/main" val="4033083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9" name="图片 5">
            <a:extLst>
              <a:ext uri="{FF2B5EF4-FFF2-40B4-BE49-F238E27FC236}">
                <a16:creationId xmlns:a16="http://schemas.microsoft.com/office/drawing/2014/main" id="{79FFEEAC-F5AF-9168-C72D-0D368C74B6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173" y="3852681"/>
            <a:ext cx="3170827" cy="317082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图片 3">
            <a:extLst>
              <a:ext uri="{FF2B5EF4-FFF2-40B4-BE49-F238E27FC236}">
                <a16:creationId xmlns:a16="http://schemas.microsoft.com/office/drawing/2014/main" id="{89ECAD52-5337-7F1F-A73B-4C736FA8A5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8208" y="2934991"/>
            <a:ext cx="3934691" cy="3934691"/>
          </a:xfrm>
          <a:prstGeom prst="rect">
            <a:avLst/>
          </a:prstGeom>
        </p:spPr>
      </p:pic>
      <p:grpSp>
        <p:nvGrpSpPr>
          <p:cNvPr id="14" name="Group 13"/>
          <p:cNvGrpSpPr/>
          <p:nvPr/>
        </p:nvGrpSpPr>
        <p:grpSpPr>
          <a:xfrm>
            <a:off x="2820313" y="1684587"/>
            <a:ext cx="7534649" cy="3814171"/>
            <a:chOff x="612000" y="337056"/>
            <a:chExt cx="10687371" cy="1137311"/>
          </a:xfrm>
        </p:grpSpPr>
        <p:sp>
          <p:nvSpPr>
            <p:cNvPr id="15" name="Rounded Rectangle 14"/>
            <p:cNvSpPr/>
            <p:nvPr/>
          </p:nvSpPr>
          <p:spPr>
            <a:xfrm>
              <a:off x="612000" y="337056"/>
              <a:ext cx="10687371" cy="1137311"/>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TextBox 15"/>
            <p:cNvSpPr txBox="1"/>
            <p:nvPr/>
          </p:nvSpPr>
          <p:spPr>
            <a:xfrm>
              <a:off x="891866" y="377013"/>
              <a:ext cx="10162621" cy="1018680"/>
            </a:xfrm>
            <a:prstGeom prst="rect">
              <a:avLst/>
            </a:prstGeom>
            <a:noFill/>
          </p:spPr>
          <p:txBody>
            <a:bodyPr wrap="square" rtlCol="0">
              <a:spAutoFit/>
            </a:bodyPr>
            <a:lstStyle/>
            <a:p>
              <a:pPr algn="just"/>
              <a:r>
                <a:rPr lang="en-US" sz="3600" b="1" i="1">
                  <a:solidFill>
                    <a:schemeClr val="accent4">
                      <a:lumMod val="50000"/>
                    </a:schemeClr>
                  </a:solidFill>
                  <a:latin typeface="Cambria" panose="02040503050406030204" pitchFamily="18" charset="0"/>
                  <a:ea typeface="Cambria" panose="02040503050406030204" pitchFamily="18" charset="0"/>
                </a:rPr>
                <a:t>    Mỗi cuốn sách đều có những nét thú vị riêng. Chúng mình sẽ cùng nhau tham gia hoạt động giới thiệu sách của nhà trường để chia sẻ với các bạn thêm nhiều cuốn sách hay nhé!</a:t>
              </a:r>
            </a:p>
          </p:txBody>
        </p:sp>
      </p:grpSp>
    </p:spTree>
    <p:extLst>
      <p:ext uri="{BB962C8B-B14F-4D97-AF65-F5344CB8AC3E}">
        <p14:creationId xmlns:p14="http://schemas.microsoft.com/office/powerpoint/2010/main" val="3029084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p:cNvPicPr>
          <p:nvPr/>
        </p:nvPicPr>
        <p:blipFill rotWithShape="1">
          <a:blip r:embed="rId2" cstate="print">
            <a:extLst>
              <a:ext uri="{28A0092B-C50C-407E-A947-70E740481C1C}">
                <a14:useLocalDpi xmlns:a14="http://schemas.microsoft.com/office/drawing/2010/main" val="0"/>
              </a:ext>
            </a:extLst>
          </a:blip>
          <a:srcRect l="43829" t="45283" r="43280" b="217"/>
          <a:stretch/>
        </p:blipFill>
        <p:spPr>
          <a:xfrm>
            <a:off x="-156370" y="0"/>
            <a:ext cx="1571624" cy="3164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62" y="2966000"/>
            <a:ext cx="5337931" cy="3642622"/>
          </a:xfrm>
          <a:prstGeom prst="rect">
            <a:avLst/>
          </a:prstGeom>
        </p:spPr>
      </p:pic>
      <p:grpSp>
        <p:nvGrpSpPr>
          <p:cNvPr id="4" name="Group 3"/>
          <p:cNvGrpSpPr/>
          <p:nvPr/>
        </p:nvGrpSpPr>
        <p:grpSpPr>
          <a:xfrm>
            <a:off x="4572000" y="-119299"/>
            <a:ext cx="8085130" cy="6977299"/>
            <a:chOff x="5679037" y="-119299"/>
            <a:chExt cx="6977299" cy="6977299"/>
          </a:xfrm>
        </p:grpSpPr>
        <p:pic>
          <p:nvPicPr>
            <p:cNvPr id="5" name="图片 6">
              <a:extLst>
                <a:ext uri="{FF2B5EF4-FFF2-40B4-BE49-F238E27FC236}">
                  <a16:creationId xmlns:a16="http://schemas.microsoft.com/office/drawing/2014/main" id="{AF87D40E-7E7D-EB91-97E3-858913664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6" name="TextBox 5"/>
            <p:cNvSpPr txBox="1"/>
            <p:nvPr/>
          </p:nvSpPr>
          <p:spPr>
            <a:xfrm>
              <a:off x="7276443" y="1396340"/>
              <a:ext cx="4145914" cy="3139321"/>
            </a:xfrm>
            <a:prstGeom prst="rect">
              <a:avLst/>
            </a:prstGeom>
            <a:noFill/>
          </p:spPr>
          <p:txBody>
            <a:bodyPr wrap="square" rtlCol="0">
              <a:spAutoFit/>
            </a:bodyPr>
            <a:lstStyle/>
            <a:p>
              <a:pPr algn="just">
                <a:lnSpc>
                  <a:spcPct val="150000"/>
                </a:lnSpc>
              </a:pPr>
              <a:r>
                <a:rPr lang="en-US" sz="3300" b="1">
                  <a:solidFill>
                    <a:srgbClr val="FF6600"/>
                  </a:solidFill>
                  <a:latin typeface="Cambria" panose="02040503050406030204" pitchFamily="18" charset="0"/>
                  <a:ea typeface="Cambria" panose="02040503050406030204" pitchFamily="18" charset="0"/>
                </a:rPr>
                <a:t>+ Mục đích hoạt động.</a:t>
              </a:r>
            </a:p>
            <a:p>
              <a:pPr algn="just">
                <a:lnSpc>
                  <a:spcPct val="150000"/>
                </a:lnSpc>
              </a:pPr>
              <a:r>
                <a:rPr lang="en-US" sz="3300" b="1">
                  <a:solidFill>
                    <a:srgbClr val="FF6600"/>
                  </a:solidFill>
                  <a:latin typeface="Cambria" panose="02040503050406030204" pitchFamily="18" charset="0"/>
                  <a:ea typeface="Cambria" panose="02040503050406030204" pitchFamily="18" charset="0"/>
                </a:rPr>
                <a:t>+ Nhiệm vụ.</a:t>
              </a:r>
            </a:p>
            <a:p>
              <a:pPr algn="just">
                <a:lnSpc>
                  <a:spcPct val="150000"/>
                </a:lnSpc>
              </a:pPr>
              <a:r>
                <a:rPr lang="en-US" sz="3300" b="1">
                  <a:solidFill>
                    <a:srgbClr val="FF6600"/>
                  </a:solidFill>
                  <a:latin typeface="Cambria" panose="02040503050406030204" pitchFamily="18" charset="0"/>
                  <a:ea typeface="Cambria" panose="02040503050406030204" pitchFamily="18" charset="0"/>
                </a:rPr>
                <a:t>+ Hình thức giới thiệu.</a:t>
              </a:r>
            </a:p>
            <a:p>
              <a:pPr algn="just">
                <a:lnSpc>
                  <a:spcPct val="150000"/>
                </a:lnSpc>
              </a:pPr>
              <a:r>
                <a:rPr lang="en-US" sz="3300" b="1">
                  <a:solidFill>
                    <a:srgbClr val="FF6600"/>
                  </a:solidFill>
                  <a:latin typeface="Cambria" panose="02040503050406030204" pitchFamily="18" charset="0"/>
                  <a:ea typeface="Cambria" panose="02040503050406030204" pitchFamily="18" charset="0"/>
                </a:rPr>
                <a:t>+ Phân công công việc.</a:t>
              </a:r>
            </a:p>
          </p:txBody>
        </p:sp>
      </p:grpSp>
      <p:grpSp>
        <p:nvGrpSpPr>
          <p:cNvPr id="7" name="Group 6"/>
          <p:cNvGrpSpPr/>
          <p:nvPr/>
        </p:nvGrpSpPr>
        <p:grpSpPr>
          <a:xfrm>
            <a:off x="6327199" y="66240"/>
            <a:ext cx="4995863" cy="1581150"/>
            <a:chOff x="252583" y="146709"/>
            <a:chExt cx="4995863" cy="1581150"/>
          </a:xfrm>
        </p:grpSpPr>
        <p:pic>
          <p:nvPicPr>
            <p:cNvPr id="8"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9" name="TextBox 8"/>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chemeClr val="accent3">
                      <a:lumMod val="50000"/>
                    </a:schemeClr>
                  </a:solidFill>
                  <a:latin typeface="Cambria" panose="02040503050406030204" pitchFamily="18" charset="0"/>
                  <a:ea typeface="Cambria" panose="02040503050406030204" pitchFamily="18" charset="0"/>
                </a:rPr>
                <a:t>NỘI DUNG</a:t>
              </a:r>
            </a:p>
          </p:txBody>
        </p:sp>
      </p:grpSp>
    </p:spTree>
    <p:extLst>
      <p:ext uri="{BB962C8B-B14F-4D97-AF65-F5344CB8AC3E}">
        <p14:creationId xmlns:p14="http://schemas.microsoft.com/office/powerpoint/2010/main" val="1800222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2584" y="146709"/>
            <a:ext cx="3960188" cy="1567791"/>
            <a:chOff x="252583" y="146709"/>
            <a:chExt cx="4995863" cy="1581150"/>
          </a:xfrm>
        </p:grpSpPr>
        <p:pic>
          <p:nvPicPr>
            <p:cNvPr id="3"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4" name="TextBox 3"/>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rgbClr val="002060"/>
                  </a:solidFill>
                  <a:latin typeface="Cambria" panose="02040503050406030204" pitchFamily="18" charset="0"/>
                  <a:ea typeface="Cambria" panose="02040503050406030204" pitchFamily="18" charset="0"/>
                </a:rPr>
                <a:t>GỢI Ý</a:t>
              </a:r>
            </a:p>
          </p:txBody>
        </p:sp>
      </p:grpSp>
      <p:grpSp>
        <p:nvGrpSpPr>
          <p:cNvPr id="7" name="Group 6"/>
          <p:cNvGrpSpPr/>
          <p:nvPr/>
        </p:nvGrpSpPr>
        <p:grpSpPr>
          <a:xfrm>
            <a:off x="4212772" y="473404"/>
            <a:ext cx="6955971" cy="914400"/>
            <a:chOff x="4212772" y="473404"/>
            <a:chExt cx="6955971" cy="914400"/>
          </a:xfrm>
        </p:grpSpPr>
        <p:sp>
          <p:nvSpPr>
            <p:cNvPr id="5" name="Pentagon 4"/>
            <p:cNvSpPr/>
            <p:nvPr/>
          </p:nvSpPr>
          <p:spPr>
            <a:xfrm>
              <a:off x="4212772" y="473404"/>
              <a:ext cx="6955971" cy="914400"/>
            </a:xfrm>
            <a:prstGeom prst="homePlat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59729" y="638216"/>
              <a:ext cx="6662057"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Xác định mục đích của hoạt động.</a:t>
              </a:r>
            </a:p>
          </p:txBody>
        </p:sp>
      </p:grpSp>
      <p:grpSp>
        <p:nvGrpSpPr>
          <p:cNvPr id="8" name="Group 7"/>
          <p:cNvGrpSpPr/>
          <p:nvPr/>
        </p:nvGrpSpPr>
        <p:grpSpPr>
          <a:xfrm>
            <a:off x="483579" y="1714499"/>
            <a:ext cx="11085462" cy="4491724"/>
            <a:chOff x="612000" y="337056"/>
            <a:chExt cx="10687371" cy="1339344"/>
          </a:xfrm>
        </p:grpSpPr>
        <p:sp>
          <p:nvSpPr>
            <p:cNvPr id="9" name="Rounded Rectangle 8"/>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TextBox 9"/>
            <p:cNvSpPr txBox="1"/>
            <p:nvPr/>
          </p:nvSpPr>
          <p:spPr>
            <a:xfrm>
              <a:off x="891866" y="399121"/>
              <a:ext cx="10162622" cy="1163681"/>
            </a:xfrm>
            <a:prstGeom prst="rect">
              <a:avLst/>
            </a:prstGeom>
            <a:noFill/>
          </p:spPr>
          <p:txBody>
            <a:bodyPr wrap="square" rtlCol="0">
              <a:spAutoFit/>
            </a:bodyPr>
            <a:lstStyle/>
            <a:p>
              <a:pPr algn="just">
                <a:lnSpc>
                  <a:spcPct val="110000"/>
                </a:lnSpc>
                <a:spcBef>
                  <a:spcPts val="600"/>
                </a:spcBef>
              </a:pPr>
              <a:r>
                <a:rPr lang="en-US" sz="3600" b="1">
                  <a:solidFill>
                    <a:srgbClr val="002060"/>
                  </a:solidFill>
                  <a:latin typeface="Cambria" panose="02040503050406030204" pitchFamily="18" charset="0"/>
                  <a:ea typeface="Cambria" panose="02040503050406030204" pitchFamily="18" charset="0"/>
                </a:rPr>
                <a:t>- Vì sao nhà trường lại tổ chức hoạt động giới thiệu sách? </a:t>
              </a:r>
            </a:p>
            <a:p>
              <a:pPr algn="just">
                <a:lnSpc>
                  <a:spcPct val="110000"/>
                </a:lnSpc>
                <a:spcBef>
                  <a:spcPts val="600"/>
                </a:spcBef>
              </a:pPr>
              <a:r>
                <a:rPr lang="en-US" sz="3600" b="1">
                  <a:solidFill>
                    <a:srgbClr val="002060"/>
                  </a:solidFill>
                  <a:latin typeface="Cambria" panose="02040503050406030204" pitchFamily="18" charset="0"/>
                  <a:ea typeface="Cambria" panose="02040503050406030204" pitchFamily="18" charset="0"/>
                </a:rPr>
                <a:t>- Mong muốn của các thầy cô khi tổ chức hoạt động là gì? </a:t>
              </a:r>
            </a:p>
            <a:p>
              <a:pPr algn="just">
                <a:lnSpc>
                  <a:spcPct val="110000"/>
                </a:lnSpc>
                <a:spcBef>
                  <a:spcPts val="600"/>
                </a:spcBef>
              </a:pPr>
              <a:r>
                <a:rPr lang="en-US" sz="3600" b="1">
                  <a:solidFill>
                    <a:srgbClr val="002060"/>
                  </a:solidFill>
                  <a:latin typeface="Cambria" panose="02040503050406030204" pitchFamily="18" charset="0"/>
                  <a:ea typeface="Cambria" panose="02040503050406030204" pitchFamily="18" charset="0"/>
                </a:rPr>
                <a:t>- Khi thực hiện việc giới thiệu sách, mỗi học sinh sẽ có thêm kiến thức, kĩ năng gì?</a:t>
              </a:r>
            </a:p>
          </p:txBody>
        </p:sp>
      </p:grpSp>
    </p:spTree>
    <p:extLst>
      <p:ext uri="{BB962C8B-B14F-4D97-AF65-F5344CB8AC3E}">
        <p14:creationId xmlns:p14="http://schemas.microsoft.com/office/powerpoint/2010/main" val="1095432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2584" y="146709"/>
            <a:ext cx="3960188" cy="1567791"/>
            <a:chOff x="252583" y="146709"/>
            <a:chExt cx="4995863" cy="1581150"/>
          </a:xfrm>
        </p:grpSpPr>
        <p:pic>
          <p:nvPicPr>
            <p:cNvPr id="3"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4" name="TextBox 3"/>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dirty="0">
                  <a:solidFill>
                    <a:srgbClr val="002060"/>
                  </a:solidFill>
                  <a:latin typeface="Cambria" panose="02040503050406030204" pitchFamily="18" charset="0"/>
                  <a:ea typeface="Cambria" panose="02040503050406030204" pitchFamily="18" charset="0"/>
                </a:rPr>
                <a:t>GỢI Ý</a:t>
              </a:r>
            </a:p>
          </p:txBody>
        </p:sp>
      </p:grpSp>
      <p:grpSp>
        <p:nvGrpSpPr>
          <p:cNvPr id="7" name="Group 6"/>
          <p:cNvGrpSpPr/>
          <p:nvPr/>
        </p:nvGrpSpPr>
        <p:grpSpPr>
          <a:xfrm>
            <a:off x="4212772" y="473404"/>
            <a:ext cx="6955971" cy="914400"/>
            <a:chOff x="4212772" y="473404"/>
            <a:chExt cx="6955971" cy="914400"/>
          </a:xfrm>
        </p:grpSpPr>
        <p:sp>
          <p:nvSpPr>
            <p:cNvPr id="5" name="Pentagon 4"/>
            <p:cNvSpPr/>
            <p:nvPr/>
          </p:nvSpPr>
          <p:spPr>
            <a:xfrm>
              <a:off x="4212772" y="473404"/>
              <a:ext cx="6955971" cy="914400"/>
            </a:xfrm>
            <a:prstGeom prst="homePlat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78084" y="638216"/>
              <a:ext cx="6662057" cy="584775"/>
            </a:xfrm>
            <a:prstGeom prst="rect">
              <a:avLst/>
            </a:prstGeom>
            <a:noFill/>
          </p:spPr>
          <p:txBody>
            <a:bodyPr wrap="square" rtlCol="0">
              <a:spAutoFit/>
            </a:bodyPr>
            <a:lstStyle/>
            <a:p>
              <a:r>
                <a:rPr lang="en-US" sz="3200" b="1" dirty="0" err="1">
                  <a:solidFill>
                    <a:srgbClr val="0070C0"/>
                  </a:solidFill>
                  <a:latin typeface="Cambria" panose="02040503050406030204" pitchFamily="18" charset="0"/>
                  <a:ea typeface="Cambria" panose="02040503050406030204" pitchFamily="18" charset="0"/>
                </a:rPr>
                <a:t>Lựa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chọn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thức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giới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thiệu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sách</a:t>
              </a:r>
              <a:endParaRPr lang="en-US" sz="3200" b="1" dirty="0">
                <a:solidFill>
                  <a:srgbClr val="0070C0"/>
                </a:solidFill>
                <a:latin typeface="Cambria" panose="02040503050406030204" pitchFamily="18" charset="0"/>
                <a:ea typeface="Cambria" panose="02040503050406030204" pitchFamily="18" charset="0"/>
              </a:endParaRPr>
            </a:p>
          </p:txBody>
        </p:sp>
      </p:grpSp>
      <p:grpSp>
        <p:nvGrpSpPr>
          <p:cNvPr id="17" name="Group 16"/>
          <p:cNvGrpSpPr/>
          <p:nvPr/>
        </p:nvGrpSpPr>
        <p:grpSpPr>
          <a:xfrm>
            <a:off x="-165078" y="1831839"/>
            <a:ext cx="4426833" cy="4129468"/>
            <a:chOff x="-148749" y="1570575"/>
            <a:chExt cx="4426833" cy="4129468"/>
          </a:xfrm>
        </p:grpSpPr>
        <p:pic>
          <p:nvPicPr>
            <p:cNvPr id="11"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76642" t="-327" r="780" b="56098"/>
            <a:stretch/>
          </p:blipFill>
          <p:spPr>
            <a:xfrm>
              <a:off x="-148749" y="1570575"/>
              <a:ext cx="4426833" cy="4129468"/>
            </a:xfrm>
            <a:prstGeom prst="rect">
              <a:avLst/>
            </a:prstGeom>
          </p:spPr>
        </p:pic>
        <p:sp>
          <p:nvSpPr>
            <p:cNvPr id="14" name="TextBox 13"/>
            <p:cNvSpPr txBox="1"/>
            <p:nvPr/>
          </p:nvSpPr>
          <p:spPr>
            <a:xfrm>
              <a:off x="1076562" y="2912204"/>
              <a:ext cx="2377299" cy="1200329"/>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Kể chuyện theo sách</a:t>
              </a:r>
            </a:p>
          </p:txBody>
        </p:sp>
      </p:grpSp>
      <p:grpSp>
        <p:nvGrpSpPr>
          <p:cNvPr id="18" name="Group 17"/>
          <p:cNvGrpSpPr/>
          <p:nvPr/>
        </p:nvGrpSpPr>
        <p:grpSpPr>
          <a:xfrm>
            <a:off x="3741452" y="1735388"/>
            <a:ext cx="4426833" cy="4129468"/>
            <a:chOff x="3823097" y="1735388"/>
            <a:chExt cx="4426833" cy="4129468"/>
          </a:xfrm>
        </p:grpSpPr>
        <p:pic>
          <p:nvPicPr>
            <p:cNvPr id="12"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76642" t="-327" r="780" b="56098"/>
            <a:stretch/>
          </p:blipFill>
          <p:spPr>
            <a:xfrm>
              <a:off x="3823097" y="1735388"/>
              <a:ext cx="4426833" cy="4129468"/>
            </a:xfrm>
            <a:prstGeom prst="rect">
              <a:avLst/>
            </a:prstGeom>
          </p:spPr>
        </p:pic>
        <p:sp>
          <p:nvSpPr>
            <p:cNvPr id="15" name="TextBox 14"/>
            <p:cNvSpPr txBox="1"/>
            <p:nvPr/>
          </p:nvSpPr>
          <p:spPr>
            <a:xfrm>
              <a:off x="4947562" y="2645960"/>
              <a:ext cx="2577683" cy="2308324"/>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Làm bản trình chiếu giới thiệu sách</a:t>
              </a:r>
            </a:p>
          </p:txBody>
        </p:sp>
      </p:grpSp>
      <p:grpSp>
        <p:nvGrpSpPr>
          <p:cNvPr id="19" name="Group 18"/>
          <p:cNvGrpSpPr/>
          <p:nvPr/>
        </p:nvGrpSpPr>
        <p:grpSpPr>
          <a:xfrm>
            <a:off x="7609112" y="1735388"/>
            <a:ext cx="4426833" cy="4129468"/>
            <a:chOff x="7609112" y="1735388"/>
            <a:chExt cx="4426833" cy="4129468"/>
          </a:xfrm>
        </p:grpSpPr>
        <p:pic>
          <p:nvPicPr>
            <p:cNvPr id="13"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76642" t="-327" r="780" b="56098"/>
            <a:stretch/>
          </p:blipFill>
          <p:spPr>
            <a:xfrm>
              <a:off x="7609112" y="1735388"/>
              <a:ext cx="4426833" cy="4129468"/>
            </a:xfrm>
            <a:prstGeom prst="rect">
              <a:avLst/>
            </a:prstGeom>
          </p:spPr>
        </p:pic>
        <p:sp>
          <p:nvSpPr>
            <p:cNvPr id="16" name="TextBox 15"/>
            <p:cNvSpPr txBox="1"/>
            <p:nvPr/>
          </p:nvSpPr>
          <p:spPr>
            <a:xfrm>
              <a:off x="8856760" y="2822867"/>
              <a:ext cx="2377299" cy="1754326"/>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Diễn kịch theo nội dung sách</a:t>
              </a:r>
            </a:p>
          </p:txBody>
        </p:sp>
      </p:grpSp>
    </p:spTree>
    <p:extLst>
      <p:ext uri="{BB962C8B-B14F-4D97-AF65-F5344CB8AC3E}">
        <p14:creationId xmlns:p14="http://schemas.microsoft.com/office/powerpoint/2010/main" val="212998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2584" y="146709"/>
            <a:ext cx="3960188" cy="1567791"/>
            <a:chOff x="252583" y="146709"/>
            <a:chExt cx="4995863" cy="1581150"/>
          </a:xfrm>
        </p:grpSpPr>
        <p:pic>
          <p:nvPicPr>
            <p:cNvPr id="3"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4" name="TextBox 3"/>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rgbClr val="002060"/>
                  </a:solidFill>
                  <a:latin typeface="Cambria" panose="02040503050406030204" pitchFamily="18" charset="0"/>
                  <a:ea typeface="Cambria" panose="02040503050406030204" pitchFamily="18" charset="0"/>
                </a:rPr>
                <a:t>GỢI Ý</a:t>
              </a:r>
            </a:p>
          </p:txBody>
        </p:sp>
      </p:grpSp>
      <p:grpSp>
        <p:nvGrpSpPr>
          <p:cNvPr id="7" name="Group 6"/>
          <p:cNvGrpSpPr/>
          <p:nvPr/>
        </p:nvGrpSpPr>
        <p:grpSpPr>
          <a:xfrm>
            <a:off x="4212772" y="473404"/>
            <a:ext cx="6955971" cy="914400"/>
            <a:chOff x="4212772" y="473404"/>
            <a:chExt cx="6955971" cy="914400"/>
          </a:xfrm>
        </p:grpSpPr>
        <p:sp>
          <p:nvSpPr>
            <p:cNvPr id="5" name="Pentagon 4"/>
            <p:cNvSpPr/>
            <p:nvPr/>
          </p:nvSpPr>
          <p:spPr>
            <a:xfrm>
              <a:off x="4212772" y="473404"/>
              <a:ext cx="6955971" cy="914400"/>
            </a:xfrm>
            <a:prstGeom prst="homePlat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06686" y="624601"/>
              <a:ext cx="6662057" cy="646331"/>
            </a:xfrm>
            <a:prstGeom prst="rect">
              <a:avLst/>
            </a:prstGeom>
            <a:noFill/>
          </p:spPr>
          <p:txBody>
            <a:bodyPr wrap="square" rtlCol="0">
              <a:spAutoFit/>
            </a:bodyPr>
            <a:lstStyle/>
            <a:p>
              <a:r>
                <a:rPr lang="en-US" sz="3600" b="1">
                  <a:solidFill>
                    <a:srgbClr val="0070C0"/>
                  </a:solidFill>
                  <a:latin typeface="Cambria" panose="02040503050406030204" pitchFamily="18" charset="0"/>
                  <a:ea typeface="Cambria" panose="02040503050406030204" pitchFamily="18" charset="0"/>
                </a:rPr>
                <a:t>Phân công công việc</a:t>
              </a:r>
            </a:p>
          </p:txBody>
        </p:sp>
      </p:grpSp>
      <p:grpSp>
        <p:nvGrpSpPr>
          <p:cNvPr id="8" name="Group 7"/>
          <p:cNvGrpSpPr/>
          <p:nvPr/>
        </p:nvGrpSpPr>
        <p:grpSpPr>
          <a:xfrm>
            <a:off x="483579" y="1948661"/>
            <a:ext cx="11085462" cy="4078161"/>
            <a:chOff x="612000" y="337056"/>
            <a:chExt cx="10687371" cy="1339344"/>
          </a:xfrm>
        </p:grpSpPr>
        <p:sp>
          <p:nvSpPr>
            <p:cNvPr id="9" name="Rounded Rectangle 8"/>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TextBox 9"/>
            <p:cNvSpPr txBox="1"/>
            <p:nvPr/>
          </p:nvSpPr>
          <p:spPr>
            <a:xfrm>
              <a:off x="874374" y="444349"/>
              <a:ext cx="10162622" cy="693803"/>
            </a:xfrm>
            <a:prstGeom prst="rect">
              <a:avLst/>
            </a:prstGeom>
            <a:noFill/>
          </p:spPr>
          <p:txBody>
            <a:bodyPr wrap="square" rtlCol="0">
              <a:spAutoFit/>
            </a:bodyPr>
            <a:lstStyle/>
            <a:p>
              <a:pPr algn="just">
                <a:lnSpc>
                  <a:spcPct val="110000"/>
                </a:lnSpc>
                <a:spcBef>
                  <a:spcPts val="600"/>
                </a:spcBef>
              </a:pPr>
              <a:r>
                <a:rPr lang="en-US" sz="4400" b="1">
                  <a:solidFill>
                    <a:srgbClr val="002060"/>
                  </a:solidFill>
                  <a:latin typeface="Cambria" panose="02040503050406030204" pitchFamily="18" charset="0"/>
                  <a:ea typeface="Cambria" panose="02040503050406030204" pitchFamily="18" charset="0"/>
                </a:rPr>
                <a:t>- Liệt kê những công việc cụ thể cần làm với mỗi hình thức để tổ chức hoạt động giới thiệu sách.</a:t>
              </a:r>
            </a:p>
          </p:txBody>
        </p:sp>
      </p:grpSp>
    </p:spTree>
    <p:extLst>
      <p:ext uri="{BB962C8B-B14F-4D97-AF65-F5344CB8AC3E}">
        <p14:creationId xmlns:p14="http://schemas.microsoft.com/office/powerpoint/2010/main" val="2416099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TotalTime>
  <Words>533</Words>
  <Application>Microsoft Office PowerPoint</Application>
  <PresentationFormat>Màn hình rộng</PresentationFormat>
  <Paragraphs>72</Paragraphs>
  <Slides>16</Slides>
  <Notes>2</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16</vt:i4>
      </vt:variant>
    </vt:vector>
  </HeadingPairs>
  <TitlesOfParts>
    <vt:vector size="23" baseType="lpstr">
      <vt:lpstr>#9Slide07 HoneyCream</vt:lpstr>
      <vt:lpstr>Arial</vt:lpstr>
      <vt:lpstr>Calibri</vt:lpstr>
      <vt:lpstr>Cambria</vt:lpstr>
      <vt:lpstr>字魂156号-萌趣苏打饼</vt:lpstr>
      <vt:lpstr>思源黑体 CN Medium</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Windows 10</cp:lastModifiedBy>
  <cp:revision>25</cp:revision>
  <dcterms:created xsi:type="dcterms:W3CDTF">2023-10-21T13:54:24Z</dcterms:created>
  <dcterms:modified xsi:type="dcterms:W3CDTF">2024-12-09T03:34:38Z</dcterms:modified>
</cp:coreProperties>
</file>