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56" r:id="rId3"/>
    <p:sldId id="386" r:id="rId4"/>
    <p:sldId id="387" r:id="rId5"/>
    <p:sldId id="388" r:id="rId6"/>
    <p:sldId id="2647" r:id="rId7"/>
    <p:sldId id="352" r:id="rId8"/>
    <p:sldId id="358" r:id="rId9"/>
    <p:sldId id="359" r:id="rId10"/>
    <p:sldId id="360" r:id="rId11"/>
    <p:sldId id="361" r:id="rId12"/>
    <p:sldId id="362" r:id="rId13"/>
    <p:sldId id="363" r:id="rId14"/>
    <p:sldId id="364" r:id="rId15"/>
    <p:sldId id="365" r:id="rId16"/>
    <p:sldId id="366" r:id="rId17"/>
    <p:sldId id="367" r:id="rId18"/>
    <p:sldId id="35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4BE"/>
    <a:srgbClr val="F7ABC6"/>
    <a:srgbClr val="F3C86F"/>
    <a:srgbClr val="FFF1BB"/>
    <a:srgbClr val="F44A6E"/>
    <a:srgbClr val="48BCEB"/>
    <a:srgbClr val="6F3507"/>
    <a:srgbClr val="D3FFBE"/>
    <a:srgbClr val="633006"/>
    <a:srgbClr val="562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33" autoAdjust="0"/>
    <p:restoredTop sz="88462" autoAdjust="0"/>
  </p:normalViewPr>
  <p:slideViewPr>
    <p:cSldViewPr snapToGrid="0">
      <p:cViewPr varScale="1">
        <p:scale>
          <a:sx n="62" d="100"/>
          <a:sy n="62" d="100"/>
        </p:scale>
        <p:origin x="108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113FE-E468-4D4E-AC21-33248DC190B4}"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B113D-90BC-4CA8-B8AC-FCEF3FAF9A00}" type="slidenum">
              <a:rPr lang="en-US" smtClean="0"/>
              <a:t>‹#›</a:t>
            </a:fld>
            <a:endParaRPr lang="en-US"/>
          </a:p>
        </p:txBody>
      </p:sp>
    </p:spTree>
    <p:extLst>
      <p:ext uri="{BB962C8B-B14F-4D97-AF65-F5344CB8AC3E}">
        <p14:creationId xmlns:p14="http://schemas.microsoft.com/office/powerpoint/2010/main" val="398604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1</a:t>
            </a:fld>
            <a:endParaRPr lang="en-US"/>
          </a:p>
        </p:txBody>
      </p:sp>
    </p:spTree>
    <p:extLst>
      <p:ext uri="{BB962C8B-B14F-4D97-AF65-F5344CB8AC3E}">
        <p14:creationId xmlns:p14="http://schemas.microsoft.com/office/powerpoint/2010/main" val="146278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9B113D-90BC-4CA8-B8AC-FCEF3FAF9A00}" type="slidenum">
              <a:rPr lang="en-US" smtClean="0"/>
              <a:t>5</a:t>
            </a:fld>
            <a:endParaRPr lang="en-US"/>
          </a:p>
        </p:txBody>
      </p:sp>
    </p:spTree>
    <p:extLst>
      <p:ext uri="{BB962C8B-B14F-4D97-AF65-F5344CB8AC3E}">
        <p14:creationId xmlns:p14="http://schemas.microsoft.com/office/powerpoint/2010/main" val="412515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9D29D7-356F-48B7-9256-138F6FFF07F3}"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9356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5768260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7978433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9496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509278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3619161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9D29D7-356F-48B7-9256-138F6FFF07F3}"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021329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D29D7-356F-48B7-9256-138F6FFF07F3}"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7279544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D29D7-356F-48B7-9256-138F6FFF07F3}"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73979143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D29D7-356F-48B7-9256-138F6FFF07F3}"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91211811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D29D7-356F-48B7-9256-138F6FFF07F3}"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8490099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2445890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25719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D29D7-356F-48B7-9256-138F6FFF07F3}" type="datetimeFigureOut">
              <a:rPr lang="en-US" smtClean="0"/>
              <a:t>11/27/2024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97776-62C2-4470-ACDA-2DD47B5166D3}" type="slidenum">
              <a:rPr lang="en-US" smtClean="0"/>
              <a:t>‹#›</a:t>
            </a:fld>
            <a:endParaRPr lang="en-US"/>
          </a:p>
        </p:txBody>
      </p:sp>
      <p:pic>
        <p:nvPicPr>
          <p:cNvPr id="7" name="Picture 6">
            <a:extLst>
              <a:ext uri="{FF2B5EF4-FFF2-40B4-BE49-F238E27FC236}">
                <a16:creationId xmlns:a16="http://schemas.microsoft.com/office/drawing/2014/main" id="{28F1AE58-BDA0-E411-1946-758A0A67B3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9E16416-92B7-55AB-7766-71CAD6C991E8}"/>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2FB60561-5ED3-0397-1E59-182B384CF448}"/>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D0DC9B44-B968-914F-C436-919800C6A8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11" name="Title 1">
            <a:extLst>
              <a:ext uri="{FF2B5EF4-FFF2-40B4-BE49-F238E27FC236}">
                <a16:creationId xmlns:a16="http://schemas.microsoft.com/office/drawing/2014/main" id="{D0DC9B44-B968-914F-C436-919800C6A8AC}"/>
              </a:ext>
            </a:extLst>
          </p:cNvPr>
          <p:cNvSpPr txBox="1">
            <a:spLocks/>
          </p:cNvSpPr>
          <p:nvPr userDrawn="1"/>
        </p:nvSpPr>
        <p:spPr>
          <a:xfrm>
            <a:off x="10408005" y="-22107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12" name="Title 1">
            <a:extLst>
              <a:ext uri="{FF2B5EF4-FFF2-40B4-BE49-F238E27FC236}">
                <a16:creationId xmlns:a16="http://schemas.microsoft.com/office/drawing/2014/main" id="{D0DC9B44-B968-914F-C436-919800C6A8AC}"/>
              </a:ext>
            </a:extLst>
          </p:cNvPr>
          <p:cNvSpPr txBox="1">
            <a:spLocks/>
          </p:cNvSpPr>
          <p:nvPr userDrawn="1"/>
        </p:nvSpPr>
        <p:spPr>
          <a:xfrm>
            <a:off x="-712124" y="6721475"/>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a:ln>
                  <a:noFill/>
                </a:ln>
                <a:solidFill>
                  <a:schemeClr val="tx1">
                    <a:lumMod val="85000"/>
                    <a:lumOff val="15000"/>
                  </a:schemeClr>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308216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F1AE58-BDA0-E411-1946-758A0A67B323}"/>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59E16416-92B7-55AB-7766-71CAD6C991E8}"/>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2FB60561-5ED3-0397-1E59-182B384CF448}"/>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D0DC9B44-B968-914F-C436-919800C6A8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6" name="Title 1">
            <a:extLst>
              <a:ext uri="{FF2B5EF4-FFF2-40B4-BE49-F238E27FC236}">
                <a16:creationId xmlns:a16="http://schemas.microsoft.com/office/drawing/2014/main" id="{D0DC9B44-B968-914F-C436-919800C6A8AC}"/>
              </a:ext>
            </a:extLst>
          </p:cNvPr>
          <p:cNvSpPr txBox="1">
            <a:spLocks/>
          </p:cNvSpPr>
          <p:nvPr userDrawn="1"/>
        </p:nvSpPr>
        <p:spPr>
          <a:xfrm>
            <a:off x="10408005" y="-22107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7" name="Title 1">
            <a:extLst>
              <a:ext uri="{FF2B5EF4-FFF2-40B4-BE49-F238E27FC236}">
                <a16:creationId xmlns:a16="http://schemas.microsoft.com/office/drawing/2014/main" id="{D0DC9B44-B968-914F-C436-919800C6A8AC}"/>
              </a:ext>
            </a:extLst>
          </p:cNvPr>
          <p:cNvSpPr txBox="1">
            <a:spLocks/>
          </p:cNvSpPr>
          <p:nvPr userDrawn="1"/>
        </p:nvSpPr>
        <p:spPr>
          <a:xfrm>
            <a:off x="-712124" y="6721475"/>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a:ln>
                  <a:noFill/>
                </a:ln>
                <a:solidFill>
                  <a:schemeClr val="tx1">
                    <a:lumMod val="85000"/>
                    <a:lumOff val="15000"/>
                  </a:schemeClr>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2946678779"/>
      </p:ext>
    </p:extLst>
  </p:cSld>
  <p:clrMap bg1="lt1" tx1="dk1" bg2="lt2" tx2="dk2" accent1="accent1" accent2="accent2" accent3="accent3" accent4="accent4" accent5="accent5" accent6="accent6" hlink="hlink" folHlink="folHlink"/>
  <p:sldLayoutIdLst>
    <p:sldLayoutId id="2147483661" r:id="rId1"/>
    <p:sldLayoutId id="2147483676" r:id="rId2"/>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1.png"/><Relationship Id="rId7"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1.png"/><Relationship Id="rId7" Type="http://schemas.openxmlformats.org/officeDocument/2006/relationships/image" Target="../media/image32.sv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5.png"/><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6.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8" name="Cloud 27">
            <a:extLst>
              <a:ext uri="{FF2B5EF4-FFF2-40B4-BE49-F238E27FC236}">
                <a16:creationId xmlns:a16="http://schemas.microsoft.com/office/drawing/2014/main" id="{DE3B9AED-CB5B-5D4F-AACE-C7381DAB0E87}"/>
              </a:ext>
            </a:extLst>
          </p:cNvPr>
          <p:cNvSpPr/>
          <p:nvPr/>
        </p:nvSpPr>
        <p:spPr>
          <a:xfrm rot="18912253">
            <a:off x="6911780" y="4906751"/>
            <a:ext cx="6561378" cy="4115909"/>
          </a:xfrm>
          <a:prstGeom prst="cloud">
            <a:avLst/>
          </a:prstGeom>
          <a:solidFill>
            <a:srgbClr val="A6D4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Cloud 24">
            <a:extLst>
              <a:ext uri="{FF2B5EF4-FFF2-40B4-BE49-F238E27FC236}">
                <a16:creationId xmlns:a16="http://schemas.microsoft.com/office/drawing/2014/main" id="{CCF88A46-94EC-104E-9ACE-AAC68B36C8EE}"/>
              </a:ext>
            </a:extLst>
          </p:cNvPr>
          <p:cNvSpPr/>
          <p:nvPr/>
        </p:nvSpPr>
        <p:spPr>
          <a:xfrm rot="20097977">
            <a:off x="-2394212" y="-894991"/>
            <a:ext cx="6561378" cy="4115909"/>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28" name="Picture 4" descr="TLTH - Bộ SGK Lớp 6 - Kết nối tri thức với cuộc sống - Công ...">
            <a:extLst>
              <a:ext uri="{FF2B5EF4-FFF2-40B4-BE49-F238E27FC236}">
                <a16:creationId xmlns:a16="http://schemas.microsoft.com/office/drawing/2014/main" id="{DD4BD5EC-DF92-794B-AE31-FBC25D3F6A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78" y="182634"/>
            <a:ext cx="1720647" cy="1720647"/>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8">
            <a:extLst>
              <a:ext uri="{FF2B5EF4-FFF2-40B4-BE49-F238E27FC236}">
                <a16:creationId xmlns:a16="http://schemas.microsoft.com/office/drawing/2014/main" id="{4634A46C-3F86-CB4D-B77A-5234DA19FC62}"/>
              </a:ext>
            </a:extLst>
          </p:cNvPr>
          <p:cNvSpPr/>
          <p:nvPr/>
        </p:nvSpPr>
        <p:spPr>
          <a:xfrm>
            <a:off x="608778" y="3778159"/>
            <a:ext cx="3977640" cy="3185665"/>
          </a:xfrm>
          <a:custGeom>
            <a:avLst/>
            <a:gdLst/>
            <a:ahLst/>
            <a:cxnLst/>
            <a:rect l="l" t="t" r="r" b="b"/>
            <a:pathLst>
              <a:path w="4114800" h="3399853">
                <a:moveTo>
                  <a:pt x="0" y="0"/>
                </a:moveTo>
                <a:lnTo>
                  <a:pt x="4114800" y="0"/>
                </a:lnTo>
                <a:lnTo>
                  <a:pt x="4114800" y="3399853"/>
                </a:lnTo>
                <a:lnTo>
                  <a:pt x="0" y="339985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7" name="Freeform 3">
            <a:extLst>
              <a:ext uri="{FF2B5EF4-FFF2-40B4-BE49-F238E27FC236}">
                <a16:creationId xmlns:a16="http://schemas.microsoft.com/office/drawing/2014/main" id="{E280C989-78AE-6B40-B786-19FE830858DD}"/>
              </a:ext>
            </a:extLst>
          </p:cNvPr>
          <p:cNvSpPr/>
          <p:nvPr/>
        </p:nvSpPr>
        <p:spPr>
          <a:xfrm>
            <a:off x="8341567" y="4054438"/>
            <a:ext cx="3701805" cy="3077268"/>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26" name="Picture 25">
            <a:extLst>
              <a:ext uri="{FF2B5EF4-FFF2-40B4-BE49-F238E27FC236}">
                <a16:creationId xmlns:a16="http://schemas.microsoft.com/office/drawing/2014/main" id="{C3995082-9DB2-9D41-8B43-8803D696634A}"/>
              </a:ext>
            </a:extLst>
          </p:cNvPr>
          <p:cNvPicPr>
            <a:picLocks noChangeAspect="1"/>
          </p:cNvPicPr>
          <p:nvPr/>
        </p:nvPicPr>
        <p:blipFill>
          <a:blip r:embed="rId9"/>
          <a:stretch>
            <a:fillRect/>
          </a:stretch>
        </p:blipFill>
        <p:spPr>
          <a:xfrm>
            <a:off x="246800" y="907392"/>
            <a:ext cx="11976100" cy="4254500"/>
          </a:xfrm>
          <a:prstGeom prst="rect">
            <a:avLst/>
          </a:prstGeom>
        </p:spPr>
      </p:pic>
    </p:spTree>
    <p:extLst>
      <p:ext uri="{BB962C8B-B14F-4D97-AF65-F5344CB8AC3E}">
        <p14:creationId xmlns:p14="http://schemas.microsoft.com/office/powerpoint/2010/main" val="9011955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
                                        </p:tgtEl>
                                        <p:attrNameLst>
                                          <p:attrName>ppt_x</p:attrName>
                                          <p:attrName>ppt_y</p:attrName>
                                        </p:attrNameLst>
                                      </p:cBhvr>
                                    </p:animMotion>
                                    <p:animEffect transition="in" filter="fade">
                                      <p:cBhvr>
                                        <p:cTn id="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3027634" y="2648510"/>
            <a:ext cx="5781443" cy="3830318"/>
          </a:xfrm>
          <a:prstGeom prst="rect">
            <a:avLst/>
          </a:prstGeom>
        </p:spPr>
      </p:pic>
      <p:sp>
        <p:nvSpPr>
          <p:cNvPr id="36" name="Freeform 9">
            <a:extLst>
              <a:ext uri="{FF2B5EF4-FFF2-40B4-BE49-F238E27FC236}">
                <a16:creationId xmlns:a16="http://schemas.microsoft.com/office/drawing/2014/main" id="{356D0B34-7270-FC45-8DF0-262A8A83947E}"/>
              </a:ext>
            </a:extLst>
          </p:cNvPr>
          <p:cNvSpPr/>
          <p:nvPr/>
        </p:nvSpPr>
        <p:spPr>
          <a:xfrm>
            <a:off x="214852" y="3212140"/>
            <a:ext cx="2656890" cy="3369669"/>
          </a:xfrm>
          <a:custGeom>
            <a:avLst/>
            <a:gdLst/>
            <a:ahLst/>
            <a:cxnLst/>
            <a:rect l="l" t="t" r="r" b="b"/>
            <a:pathLst>
              <a:path w="2501011" h="3206424">
                <a:moveTo>
                  <a:pt x="0" y="0"/>
                </a:moveTo>
                <a:lnTo>
                  <a:pt x="2501011" y="0"/>
                </a:lnTo>
                <a:lnTo>
                  <a:pt x="2501011" y="3206424"/>
                </a:lnTo>
                <a:lnTo>
                  <a:pt x="0" y="32064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7" name="Freeform 6">
            <a:extLst>
              <a:ext uri="{FF2B5EF4-FFF2-40B4-BE49-F238E27FC236}">
                <a16:creationId xmlns:a16="http://schemas.microsoft.com/office/drawing/2014/main" id="{6AB455F1-6CF4-A04C-90CB-69F24D733433}"/>
              </a:ext>
            </a:extLst>
          </p:cNvPr>
          <p:cNvSpPr/>
          <p:nvPr/>
        </p:nvSpPr>
        <p:spPr>
          <a:xfrm>
            <a:off x="9120848" y="4139379"/>
            <a:ext cx="2656890" cy="2531595"/>
          </a:xfrm>
          <a:custGeom>
            <a:avLst/>
            <a:gdLst/>
            <a:ahLst/>
            <a:cxnLst/>
            <a:rect l="l" t="t" r="r" b="b"/>
            <a:pathLst>
              <a:path w="4114800" h="3368992">
                <a:moveTo>
                  <a:pt x="0" y="0"/>
                </a:moveTo>
                <a:lnTo>
                  <a:pt x="4114800" y="0"/>
                </a:lnTo>
                <a:lnTo>
                  <a:pt x="4114800" y="3368992"/>
                </a:lnTo>
                <a:lnTo>
                  <a:pt x="0" y="336899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2" name="Picture 1"/>
          <p:cNvPicPr>
            <a:picLocks noChangeAspect="1"/>
          </p:cNvPicPr>
          <p:nvPr/>
        </p:nvPicPr>
        <p:blipFill>
          <a:blip r:embed="rId9"/>
          <a:stretch>
            <a:fillRect/>
          </a:stretch>
        </p:blipFill>
        <p:spPr>
          <a:xfrm>
            <a:off x="709717" y="664495"/>
            <a:ext cx="10772566" cy="1847248"/>
          </a:xfrm>
          <a:prstGeom prst="rect">
            <a:avLst/>
          </a:prstGeom>
        </p:spPr>
      </p:pic>
      <p:pic>
        <p:nvPicPr>
          <p:cNvPr id="34" name="Picture 33">
            <a:extLst>
              <a:ext uri="{FF2B5EF4-FFF2-40B4-BE49-F238E27FC236}">
                <a16:creationId xmlns:a16="http://schemas.microsoft.com/office/drawing/2014/main" id="{B92ECD0E-832F-7B48-BE29-7867E1F13DE9}"/>
              </a:ext>
            </a:extLst>
          </p:cNvPr>
          <p:cNvPicPr>
            <a:picLocks noChangeAspect="1"/>
          </p:cNvPicPr>
          <p:nvPr/>
        </p:nvPicPr>
        <p:blipFill>
          <a:blip r:embed="rId10"/>
          <a:stretch>
            <a:fillRect/>
          </a:stretch>
        </p:blipFill>
        <p:spPr>
          <a:xfrm>
            <a:off x="8784343" y="1536798"/>
            <a:ext cx="2993395" cy="1390008"/>
          </a:xfrm>
          <a:prstGeom prst="rect">
            <a:avLst/>
          </a:prstGeom>
        </p:spPr>
      </p:pic>
    </p:spTree>
    <p:extLst>
      <p:ext uri="{BB962C8B-B14F-4D97-AF65-F5344CB8AC3E}">
        <p14:creationId xmlns:p14="http://schemas.microsoft.com/office/powerpoint/2010/main" val="129879800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909515"/>
            <a:ext cx="4367619" cy="5693866"/>
          </a:xfrm>
          <a:prstGeom prst="rect">
            <a:avLst/>
          </a:prstGeom>
          <a:noFill/>
        </p:spPr>
        <p:txBody>
          <a:bodyPr wrap="square" rtlCol="0">
            <a:spAutoFit/>
          </a:bodyPr>
          <a:lstStyle/>
          <a:p>
            <a:pPr marL="514350" indent="-514350" algn="l">
              <a:buAutoNum type="alphaLcPeriod"/>
            </a:pPr>
            <a:r>
              <a:rPr lang="vi-VN" sz="2800" b="0" i="0" dirty="0">
                <a:effectLst/>
                <a:latin typeface="Cambria" panose="02040503050406030204" pitchFamily="18" charset="0"/>
              </a:rPr>
              <a:t>Đồng tình với việc làm của Long vì Long đã biết phụ giúp bố mẹ việc nhà và đã hình thành thói quen lao động từ sớm là một điều rất tốt. </a:t>
            </a:r>
          </a:p>
          <a:p>
            <a:pPr marL="514350" indent="-514350" algn="l">
              <a:buAutoNum type="alphaLcPeriod"/>
            </a:pPr>
            <a:endParaRPr lang="vi-VN" sz="2800" dirty="0">
              <a:latin typeface="Cambria" panose="02040503050406030204" pitchFamily="18" charset="0"/>
            </a:endParaRPr>
          </a:p>
          <a:p>
            <a:pPr marL="514350" indent="-514350" algn="l">
              <a:buAutoNum type="alphaLcPeriod"/>
            </a:pPr>
            <a:r>
              <a:rPr lang="vi-VN" sz="2800" b="0" i="0" dirty="0">
                <a:effectLst/>
                <a:latin typeface="Cambria" panose="02040503050406030204" pitchFamily="18" charset="0"/>
              </a:rPr>
              <a:t>Không đồng tình với việc làm của Kiên vì nó cho thấy bạn là một người vô trách nhiệm, làm ăn cẩu thả. </a:t>
            </a:r>
          </a:p>
          <a:p>
            <a:endParaRPr lang="en-VN" sz="2800" dirty="0">
              <a:latin typeface="Cambria" panose="02040503050406030204" pitchFamily="18" charset="0"/>
            </a:endParaRPr>
          </a:p>
        </p:txBody>
      </p:sp>
    </p:spTree>
    <p:extLst>
      <p:ext uri="{BB962C8B-B14F-4D97-AF65-F5344CB8AC3E}">
        <p14:creationId xmlns:p14="http://schemas.microsoft.com/office/powerpoint/2010/main" val="1066012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1012954"/>
            <a:ext cx="4367619" cy="4832092"/>
          </a:xfrm>
          <a:prstGeom prst="rect">
            <a:avLst/>
          </a:prstGeom>
          <a:noFill/>
        </p:spPr>
        <p:txBody>
          <a:bodyPr wrap="square" rtlCol="0">
            <a:spAutoFit/>
          </a:bodyPr>
          <a:lstStyle/>
          <a:p>
            <a:pPr algn="l"/>
            <a:r>
              <a:rPr lang="vi-VN" sz="2800" dirty="0">
                <a:latin typeface="Cambria" panose="02040503050406030204" pitchFamily="18" charset="0"/>
              </a:rPr>
              <a:t>c. </a:t>
            </a:r>
            <a:r>
              <a:rPr lang="vi-VN" sz="2800" b="0" i="0" dirty="0">
                <a:effectLst/>
                <a:latin typeface="Cambria" panose="02040503050406030204" pitchFamily="18" charset="0"/>
              </a:rPr>
              <a:t>Đồng tình với việc làm của Mai vì Mai đã có tinh thần lao động rất cao và không cần ai phải nhắc nhở, phê bình. </a:t>
            </a:r>
          </a:p>
          <a:p>
            <a:pPr algn="l"/>
            <a:endParaRPr lang="vi-VN" sz="2800" b="0" i="0" dirty="0">
              <a:effectLst/>
              <a:latin typeface="Cambria" panose="02040503050406030204" pitchFamily="18" charset="0"/>
            </a:endParaRPr>
          </a:p>
          <a:p>
            <a:pPr algn="l"/>
            <a:r>
              <a:rPr lang="vi-VN" sz="2800" b="0" i="0" dirty="0">
                <a:effectLst/>
                <a:latin typeface="Cambria" panose="02040503050406030204" pitchFamily="18" charset="0"/>
              </a:rPr>
              <a:t>d. Không đồng tình với việc làm của Tuấn vì đã cho thấy bạn là một người ích kỷ, chỉ biết nghĩ cho bản thân mình. </a:t>
            </a:r>
          </a:p>
        </p:txBody>
      </p:sp>
    </p:spTree>
    <p:extLst>
      <p:ext uri="{BB962C8B-B14F-4D97-AF65-F5344CB8AC3E}">
        <p14:creationId xmlns:p14="http://schemas.microsoft.com/office/powerpoint/2010/main" val="73344378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6" name="Picture 5">
            <a:extLst>
              <a:ext uri="{FF2B5EF4-FFF2-40B4-BE49-F238E27FC236}">
                <a16:creationId xmlns:a16="http://schemas.microsoft.com/office/drawing/2014/main" id="{F205D032-952A-3949-9D43-6811A6C0DFEE}"/>
              </a:ext>
            </a:extLst>
          </p:cNvPr>
          <p:cNvPicPr>
            <a:picLocks noChangeAspect="1"/>
          </p:cNvPicPr>
          <p:nvPr/>
        </p:nvPicPr>
        <p:blipFill>
          <a:blip r:embed="rId4"/>
          <a:stretch>
            <a:fillRect/>
          </a:stretch>
        </p:blipFill>
        <p:spPr>
          <a:xfrm>
            <a:off x="1046433" y="1410402"/>
            <a:ext cx="5781443" cy="3830318"/>
          </a:xfrm>
          <a:prstGeom prst="rect">
            <a:avLst/>
          </a:prstGeom>
        </p:spPr>
      </p:pic>
      <p:sp>
        <p:nvSpPr>
          <p:cNvPr id="2" name="TextBox 1">
            <a:extLst>
              <a:ext uri="{FF2B5EF4-FFF2-40B4-BE49-F238E27FC236}">
                <a16:creationId xmlns:a16="http://schemas.microsoft.com/office/drawing/2014/main" id="{6AF3C839-D9B4-1043-869A-86D723F49D4C}"/>
              </a:ext>
            </a:extLst>
          </p:cNvPr>
          <p:cNvSpPr txBox="1"/>
          <p:nvPr/>
        </p:nvSpPr>
        <p:spPr>
          <a:xfrm>
            <a:off x="7041058" y="1443841"/>
            <a:ext cx="4367619" cy="3970318"/>
          </a:xfrm>
          <a:prstGeom prst="rect">
            <a:avLst/>
          </a:prstGeom>
          <a:noFill/>
        </p:spPr>
        <p:txBody>
          <a:bodyPr wrap="square" rtlCol="0">
            <a:spAutoFit/>
          </a:bodyPr>
          <a:lstStyle/>
          <a:p>
            <a:pPr algn="l"/>
            <a:r>
              <a:rPr lang="en-US" sz="2800" b="0" i="0" dirty="0">
                <a:solidFill>
                  <a:srgbClr val="000000"/>
                </a:solidFill>
                <a:effectLst/>
                <a:latin typeface="Cambria" panose="02040503050406030204" pitchFamily="18" charset="0"/>
              </a:rPr>
              <a:t>e. </a:t>
            </a:r>
            <a:r>
              <a:rPr lang="en-US" sz="2800" b="0" i="0" dirty="0" err="1">
                <a:solidFill>
                  <a:srgbClr val="000000"/>
                </a:solidFill>
                <a:effectLst/>
                <a:latin typeface="Cambria" panose="02040503050406030204" pitchFamily="18" charset="0"/>
              </a:rPr>
              <a:t>Đồng</a:t>
            </a:r>
            <a:r>
              <a:rPr lang="en-US" sz="2800" b="0" i="0" dirty="0">
                <a:solidFill>
                  <a:srgbClr val="000000"/>
                </a:solidFill>
                <a:effectLst/>
                <a:latin typeface="Cambria" panose="02040503050406030204" pitchFamily="18" charset="0"/>
              </a:rPr>
              <a:t> </a:t>
            </a:r>
            <a:r>
              <a:rPr lang="vi-VN" sz="2800" b="0" i="0" dirty="0">
                <a:effectLst/>
                <a:latin typeface="Cambria" panose="02040503050406030204" pitchFamily="18" charset="0"/>
              </a:rPr>
              <a:t>tình với việc làm của Nam vì </a:t>
            </a:r>
            <a:r>
              <a:rPr lang="en-US" sz="2800" b="0" i="0" dirty="0" err="1">
                <a:solidFill>
                  <a:srgbClr val="000000"/>
                </a:solidFill>
                <a:effectLst/>
                <a:latin typeface="Cambria" panose="02040503050406030204" pitchFamily="18" charset="0"/>
              </a:rPr>
              <a:t>hành</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động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của</a:t>
            </a:r>
            <a:r>
              <a:rPr lang="en-US" sz="2800" b="0" i="0" dirty="0">
                <a:solidFill>
                  <a:srgbClr val="000000"/>
                </a:solidFill>
                <a:effectLst/>
                <a:latin typeface="Cambria" panose="02040503050406030204" pitchFamily="18" charset="0"/>
              </a:rPr>
              <a:t> Nam </a:t>
            </a:r>
            <a:r>
              <a:rPr lang="en-US" sz="2800" b="0" i="0" dirty="0" err="1">
                <a:solidFill>
                  <a:srgbClr val="000000"/>
                </a:solidFill>
                <a:effectLst/>
                <a:latin typeface="Cambria" panose="02040503050406030204" pitchFamily="18" charset="0"/>
              </a:rPr>
              <a:t>thể</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hiện</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việc</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yêu</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lao</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động</a:t>
            </a:r>
            <a:r>
              <a:rPr lang="en-US" sz="2800" b="0" i="0" dirty="0">
                <a:solidFill>
                  <a:srgbClr val="000000"/>
                </a:solidFill>
                <a:effectLst/>
                <a:latin typeface="Cambria" panose="02040503050406030204" pitchFamily="18" charset="0"/>
              </a:rPr>
              <a:t>.</a:t>
            </a:r>
          </a:p>
          <a:p>
            <a:pPr algn="l"/>
            <a:endParaRPr lang="en-US" sz="2800" b="0" i="0" dirty="0">
              <a:solidFill>
                <a:srgbClr val="000000"/>
              </a:solidFill>
              <a:effectLst/>
              <a:latin typeface="Cambria" panose="02040503050406030204" pitchFamily="18" charset="0"/>
            </a:endParaRPr>
          </a:p>
          <a:p>
            <a:pPr algn="l"/>
            <a:r>
              <a:rPr lang="en-US" sz="2800" b="0" i="0" dirty="0">
                <a:solidFill>
                  <a:srgbClr val="000000"/>
                </a:solidFill>
                <a:effectLst/>
                <a:latin typeface="Cambria" panose="02040503050406030204" pitchFamily="18" charset="0"/>
              </a:rPr>
              <a:t>g. </a:t>
            </a:r>
            <a:r>
              <a:rPr lang="en-US" sz="2800" b="0" i="0" dirty="0" err="1">
                <a:solidFill>
                  <a:srgbClr val="000000"/>
                </a:solidFill>
                <a:effectLst/>
                <a:latin typeface="Cambria" panose="02040503050406030204" pitchFamily="18" charset="0"/>
              </a:rPr>
              <a:t>Không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đồng</a:t>
            </a:r>
            <a:r>
              <a:rPr lang="en-US" sz="2800" b="0" i="0" dirty="0">
                <a:solidFill>
                  <a:srgbClr val="000000"/>
                </a:solidFill>
                <a:effectLst/>
                <a:latin typeface="Cambria" panose="02040503050406030204" pitchFamily="18" charset="0"/>
              </a:rPr>
              <a:t> </a:t>
            </a:r>
            <a:r>
              <a:rPr lang="vi-VN" sz="2800" b="0" i="0" dirty="0">
                <a:effectLst/>
                <a:latin typeface="Cambria" panose="02040503050406030204" pitchFamily="18" charset="0"/>
              </a:rPr>
              <a:t>tình với việc làm của Hương vì </a:t>
            </a:r>
            <a:r>
              <a:rPr lang="en-US" sz="2800" b="0" i="0" dirty="0" err="1">
                <a:solidFill>
                  <a:srgbClr val="000000"/>
                </a:solidFill>
                <a:effectLst/>
                <a:latin typeface="Cambria" panose="02040503050406030204" pitchFamily="18" charset="0"/>
              </a:rPr>
              <a:t>đây</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là</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hành</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động</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nói</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dối</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để</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trốn</a:t>
            </a:r>
            <a:r>
              <a:rPr lang="en-US" sz="2800" b="0" i="0" dirty="0">
                <a:solidFill>
                  <a:srgbClr val="000000"/>
                </a:solidFill>
                <a:effectLst/>
                <a:latin typeface="Cambria" panose="02040503050406030204" pitchFamily="18" charset="0"/>
              </a:rPr>
              <a:t> </a:t>
            </a:r>
            <a:r>
              <a:rPr lang="en-US" sz="2800" b="0" i="0" dirty="0" err="1">
                <a:solidFill>
                  <a:srgbClr val="000000"/>
                </a:solidFill>
                <a:effectLst/>
                <a:latin typeface="Cambria" panose="02040503050406030204" pitchFamily="18" charset="0"/>
              </a:rPr>
              <a:t>việc</a:t>
            </a:r>
            <a:r>
              <a:rPr lang="en-US" sz="2800" b="0" i="0" dirty="0">
                <a:solidFill>
                  <a:srgbClr val="000000"/>
                </a:solidFill>
                <a:effectLst/>
                <a:latin typeface="Cambria" panose="02040503050406030204" pitchFamily="18" charset="0"/>
              </a:rPr>
              <a:t>.</a:t>
            </a:r>
          </a:p>
        </p:txBody>
      </p:sp>
    </p:spTree>
    <p:extLst>
      <p:ext uri="{BB962C8B-B14F-4D97-AF65-F5344CB8AC3E}">
        <p14:creationId xmlns:p14="http://schemas.microsoft.com/office/powerpoint/2010/main" val="154964038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a:blip r:embed="rId4"/>
          <a:stretch>
            <a:fillRect/>
          </a:stretch>
        </p:blipFill>
        <p:spPr>
          <a:xfrm>
            <a:off x="4775125" y="2486419"/>
            <a:ext cx="6427516" cy="3850586"/>
          </a:xfrm>
          <a:prstGeom prst="rect">
            <a:avLst/>
          </a:prstGeom>
        </p:spPr>
      </p:pic>
      <p:pic>
        <p:nvPicPr>
          <p:cNvPr id="13" name="Picture 12">
            <a:extLst>
              <a:ext uri="{FF2B5EF4-FFF2-40B4-BE49-F238E27FC236}">
                <a16:creationId xmlns:a16="http://schemas.microsoft.com/office/drawing/2014/main" id="{3275A0CA-13EC-674F-9AC6-20DB34E1165F}"/>
              </a:ext>
            </a:extLst>
          </p:cNvPr>
          <p:cNvPicPr>
            <a:picLocks noChangeAspect="1"/>
          </p:cNvPicPr>
          <p:nvPr/>
        </p:nvPicPr>
        <p:blipFill>
          <a:blip r:embed="rId5"/>
          <a:stretch>
            <a:fillRect/>
          </a:stretch>
        </p:blipFill>
        <p:spPr>
          <a:xfrm>
            <a:off x="224390" y="4953386"/>
            <a:ext cx="4550735" cy="1617361"/>
          </a:xfrm>
          <a:prstGeom prst="rect">
            <a:avLst/>
          </a:prstGeom>
        </p:spPr>
      </p:pic>
      <p:sp>
        <p:nvSpPr>
          <p:cNvPr id="14" name="Freeform 2">
            <a:extLst>
              <a:ext uri="{FF2B5EF4-FFF2-40B4-BE49-F238E27FC236}">
                <a16:creationId xmlns:a16="http://schemas.microsoft.com/office/drawing/2014/main" id="{F2EC4469-6578-D344-8DE9-9EFDD78EA6CF}"/>
              </a:ext>
            </a:extLst>
          </p:cNvPr>
          <p:cNvSpPr/>
          <p:nvPr/>
        </p:nvSpPr>
        <p:spPr>
          <a:xfrm>
            <a:off x="1121011" y="2376170"/>
            <a:ext cx="2811785" cy="2540112"/>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3" name="Picture 2"/>
          <p:cNvPicPr>
            <a:picLocks noChangeAspect="1"/>
          </p:cNvPicPr>
          <p:nvPr/>
        </p:nvPicPr>
        <p:blipFill>
          <a:blip r:embed="rId8"/>
          <a:stretch>
            <a:fillRect/>
          </a:stretch>
        </p:blipFill>
        <p:spPr>
          <a:xfrm>
            <a:off x="640671" y="804362"/>
            <a:ext cx="13637934" cy="1286367"/>
          </a:xfrm>
          <a:prstGeom prst="rect">
            <a:avLst/>
          </a:prstGeom>
        </p:spPr>
      </p:pic>
      <p:pic>
        <p:nvPicPr>
          <p:cNvPr id="12" name="Picture 11">
            <a:extLst>
              <a:ext uri="{FF2B5EF4-FFF2-40B4-BE49-F238E27FC236}">
                <a16:creationId xmlns:a16="http://schemas.microsoft.com/office/drawing/2014/main" id="{9C8B4BAD-80BD-2446-B0C6-1F820332ED0D}"/>
              </a:ext>
            </a:extLst>
          </p:cNvPr>
          <p:cNvPicPr>
            <a:picLocks noChangeAspect="1"/>
          </p:cNvPicPr>
          <p:nvPr/>
        </p:nvPicPr>
        <p:blipFill>
          <a:blip r:embed="rId9"/>
          <a:stretch>
            <a:fillRect/>
          </a:stretch>
        </p:blipFill>
        <p:spPr>
          <a:xfrm>
            <a:off x="640671" y="287253"/>
            <a:ext cx="3292125" cy="1518036"/>
          </a:xfrm>
          <a:prstGeom prst="rect">
            <a:avLst/>
          </a:prstGeom>
        </p:spPr>
      </p:pic>
    </p:spTree>
    <p:extLst>
      <p:ext uri="{BB962C8B-B14F-4D97-AF65-F5344CB8AC3E}">
        <p14:creationId xmlns:p14="http://schemas.microsoft.com/office/powerpoint/2010/main" val="3225655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rotWithShape="1">
          <a:blip r:embed="rId4"/>
          <a:srcRect r="48868" b="48866"/>
          <a:stretch/>
        </p:blipFill>
        <p:spPr>
          <a:xfrm>
            <a:off x="825021" y="710643"/>
            <a:ext cx="4209050" cy="2521655"/>
          </a:xfrm>
          <a:prstGeom prst="rect">
            <a:avLst/>
          </a:prstGeom>
        </p:spPr>
      </p:pic>
      <p:sp>
        <p:nvSpPr>
          <p:cNvPr id="3" name="TextBox 2">
            <a:extLst>
              <a:ext uri="{FF2B5EF4-FFF2-40B4-BE49-F238E27FC236}">
                <a16:creationId xmlns:a16="http://schemas.microsoft.com/office/drawing/2014/main" id="{DD9FDF2A-140E-9E4F-A77C-05FD20405408}"/>
              </a:ext>
            </a:extLst>
          </p:cNvPr>
          <p:cNvSpPr txBox="1"/>
          <p:nvPr/>
        </p:nvSpPr>
        <p:spPr>
          <a:xfrm>
            <a:off x="5399384" y="799293"/>
            <a:ext cx="5837747" cy="5693866"/>
          </a:xfrm>
          <a:prstGeom prst="rect">
            <a:avLst/>
          </a:prstGeom>
          <a:noFill/>
        </p:spPr>
        <p:txBody>
          <a:bodyPr wrap="square" rtlCol="0">
            <a:spAutoFit/>
          </a:bodyPr>
          <a:lstStyle/>
          <a:p>
            <a:pPr marL="514350" indent="-514350" algn="l">
              <a:buAutoNum type="alphaLcPeriod"/>
            </a:pPr>
            <a:r>
              <a:rPr lang="vi-VN" sz="2800" b="0" i="0" dirty="0">
                <a:solidFill>
                  <a:srgbClr val="000000"/>
                </a:solidFill>
                <a:effectLst/>
                <a:latin typeface="Cambria" panose="02040503050406030204" pitchFamily="18" charset="0"/>
              </a:rPr>
              <a:t>Huy nên tham gia các hoạt động để rèn luyện thêm các kĩ năng khác ngoài kiến thức trên lớp. Ngoài việc có thể phát triển thêm các kĩ năng, việc tham gia hoạt động sẽ giúp Huy làm quen được nhiều bạn hơn, có thể cùng nhau trao đổi, học tập.</a:t>
            </a:r>
          </a:p>
          <a:p>
            <a:pPr marL="514350" indent="-514350" algn="l">
              <a:buAutoNum type="alphaLcPeriod"/>
            </a:pPr>
            <a:endParaRPr lang="vi-VN" sz="2800" b="0" i="0" dirty="0">
              <a:solidFill>
                <a:srgbClr val="000000"/>
              </a:solidFill>
              <a:effectLst/>
              <a:latin typeface="Cambria" panose="02040503050406030204" pitchFamily="18" charset="0"/>
            </a:endParaRPr>
          </a:p>
          <a:p>
            <a:pPr marL="514350" indent="-514350" algn="l">
              <a:buAutoNum type="alphaLcPeriod"/>
            </a:pPr>
            <a:r>
              <a:rPr lang="vi-VN" sz="2800" b="0" i="0" dirty="0">
                <a:solidFill>
                  <a:srgbClr val="000000"/>
                </a:solidFill>
                <a:effectLst/>
                <a:latin typeface="Cambria" panose="02040503050406030204" pitchFamily="18" charset="0"/>
              </a:rPr>
              <a:t>Việc nào cũng đáng khen. Việc Hùng tích cực giữ gìn vệ sinh trường lớp cũng là một việc tốt và đáng để tuyên dương.</a:t>
            </a:r>
          </a:p>
        </p:txBody>
      </p:sp>
      <p:pic>
        <p:nvPicPr>
          <p:cNvPr id="15" name="Picture 14">
            <a:extLst>
              <a:ext uri="{FF2B5EF4-FFF2-40B4-BE49-F238E27FC236}">
                <a16:creationId xmlns:a16="http://schemas.microsoft.com/office/drawing/2014/main" id="{56399084-1EF3-124E-9277-3B257614BE04}"/>
              </a:ext>
            </a:extLst>
          </p:cNvPr>
          <p:cNvPicPr>
            <a:picLocks noChangeAspect="1"/>
          </p:cNvPicPr>
          <p:nvPr/>
        </p:nvPicPr>
        <p:blipFill rotWithShape="1">
          <a:blip r:embed="rId4"/>
          <a:srcRect l="52902" t="1617" r="2219" b="47249"/>
          <a:stretch/>
        </p:blipFill>
        <p:spPr>
          <a:xfrm>
            <a:off x="867966" y="3374974"/>
            <a:ext cx="4489168" cy="3064159"/>
          </a:xfrm>
          <a:prstGeom prst="rect">
            <a:avLst/>
          </a:prstGeom>
        </p:spPr>
      </p:pic>
    </p:spTree>
    <p:extLst>
      <p:ext uri="{BB962C8B-B14F-4D97-AF65-F5344CB8AC3E}">
        <p14:creationId xmlns:p14="http://schemas.microsoft.com/office/powerpoint/2010/main" val="15079192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2" name="Picture 1">
            <a:extLst>
              <a:ext uri="{FF2B5EF4-FFF2-40B4-BE49-F238E27FC236}">
                <a16:creationId xmlns:a16="http://schemas.microsoft.com/office/drawing/2014/main" id="{D7453EC1-13F6-0B4D-B8E0-3EDD5D2344AA}"/>
              </a:ext>
            </a:extLst>
          </p:cNvPr>
          <p:cNvPicPr>
            <a:picLocks noChangeAspect="1"/>
          </p:cNvPicPr>
          <p:nvPr/>
        </p:nvPicPr>
        <p:blipFill rotWithShape="1">
          <a:blip r:embed="rId4"/>
          <a:srcRect l="-7334" t="51043" r="61860" b="3990"/>
          <a:stretch/>
        </p:blipFill>
        <p:spPr>
          <a:xfrm>
            <a:off x="570141" y="738794"/>
            <a:ext cx="4209049" cy="2493504"/>
          </a:xfrm>
          <a:prstGeom prst="rect">
            <a:avLst/>
          </a:prstGeom>
        </p:spPr>
      </p:pic>
      <p:sp>
        <p:nvSpPr>
          <p:cNvPr id="3" name="TextBox 2">
            <a:extLst>
              <a:ext uri="{FF2B5EF4-FFF2-40B4-BE49-F238E27FC236}">
                <a16:creationId xmlns:a16="http://schemas.microsoft.com/office/drawing/2014/main" id="{DD9FDF2A-140E-9E4F-A77C-05FD20405408}"/>
              </a:ext>
            </a:extLst>
          </p:cNvPr>
          <p:cNvSpPr txBox="1"/>
          <p:nvPr/>
        </p:nvSpPr>
        <p:spPr>
          <a:xfrm>
            <a:off x="5409091" y="1014736"/>
            <a:ext cx="5837747" cy="5262979"/>
          </a:xfrm>
          <a:prstGeom prst="rect">
            <a:avLst/>
          </a:prstGeom>
          <a:noFill/>
        </p:spPr>
        <p:txBody>
          <a:bodyPr wrap="square" rtlCol="0">
            <a:spAutoFit/>
          </a:bodyPr>
          <a:lstStyle/>
          <a:p>
            <a:pPr algn="l"/>
            <a:r>
              <a:rPr lang="vi-VN" sz="2800" b="0" i="0" dirty="0">
                <a:solidFill>
                  <a:srgbClr val="000000"/>
                </a:solidFill>
                <a:effectLst/>
                <a:latin typeface="Cambria" panose="02040503050406030204" pitchFamily="18" charset="0"/>
              </a:rPr>
              <a:t>c. Quỳnh nên giúp đỡ bố mẹ việc nhà lúc rảnh rỗi vì việc đó sẽ giúp bố mẹ đỡ vất vả, bận rộn hơn.</a:t>
            </a:r>
          </a:p>
          <a:p>
            <a:pPr algn="l"/>
            <a:endParaRPr lang="vi-VN" sz="2800" b="0" i="0" dirty="0">
              <a:solidFill>
                <a:srgbClr val="000000"/>
              </a:solidFill>
              <a:effectLst/>
              <a:latin typeface="Cambria" panose="02040503050406030204" pitchFamily="18" charset="0"/>
            </a:endParaRPr>
          </a:p>
          <a:p>
            <a:pPr algn="l"/>
            <a:r>
              <a:rPr lang="vi-VN" sz="2800" b="0" i="0" dirty="0">
                <a:solidFill>
                  <a:srgbClr val="000000"/>
                </a:solidFill>
                <a:effectLst/>
                <a:latin typeface="Cambria" panose="02040503050406030204" pitchFamily="18" charset="0"/>
              </a:rPr>
              <a:t>d. Nếu không thể mang cờ, hoa vì lí do hợp lí thì Hường nên nhận một công việc khác phù hợp hơn. Còn nếu như có thể thì bạn nên nhận công việc được phân công vì cùng tham gia hoạt động sẽ giúp tình đoàn kết của mọi thành viên trở nên khăng khít hơn.</a:t>
            </a:r>
          </a:p>
        </p:txBody>
      </p:sp>
      <p:pic>
        <p:nvPicPr>
          <p:cNvPr id="15" name="Picture 14">
            <a:extLst>
              <a:ext uri="{FF2B5EF4-FFF2-40B4-BE49-F238E27FC236}">
                <a16:creationId xmlns:a16="http://schemas.microsoft.com/office/drawing/2014/main" id="{56399084-1EF3-124E-9277-3B257614BE04}"/>
              </a:ext>
            </a:extLst>
          </p:cNvPr>
          <p:cNvPicPr>
            <a:picLocks noChangeAspect="1"/>
          </p:cNvPicPr>
          <p:nvPr/>
        </p:nvPicPr>
        <p:blipFill rotWithShape="1">
          <a:blip r:embed="rId4"/>
          <a:srcRect l="40823" t="50825" r="3439" b="-1959"/>
          <a:stretch/>
        </p:blipFill>
        <p:spPr>
          <a:xfrm>
            <a:off x="872057" y="3660301"/>
            <a:ext cx="4537034" cy="2493504"/>
          </a:xfrm>
          <a:prstGeom prst="rect">
            <a:avLst/>
          </a:prstGeom>
        </p:spPr>
      </p:pic>
    </p:spTree>
    <p:extLst>
      <p:ext uri="{BB962C8B-B14F-4D97-AF65-F5344CB8AC3E}">
        <p14:creationId xmlns:p14="http://schemas.microsoft.com/office/powerpoint/2010/main" val="132584249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6071E9A-65D0-F14D-911B-E63FABB0A9B3}"/>
              </a:ext>
            </a:extLst>
          </p:cNvPr>
          <p:cNvGrpSpPr/>
          <p:nvPr/>
        </p:nvGrpSpPr>
        <p:grpSpPr>
          <a:xfrm>
            <a:off x="1146577" y="768823"/>
            <a:ext cx="9898846" cy="2288995"/>
            <a:chOff x="1422904" y="5739964"/>
            <a:chExt cx="9898846" cy="2288995"/>
          </a:xfrm>
        </p:grpSpPr>
        <p:grpSp>
          <p:nvGrpSpPr>
            <p:cNvPr id="10" name="Group 3">
              <a:extLst>
                <a:ext uri="{FF2B5EF4-FFF2-40B4-BE49-F238E27FC236}">
                  <a16:creationId xmlns:a16="http://schemas.microsoft.com/office/drawing/2014/main" id="{6FFCA43E-3CC0-EC48-9C8C-3BACC782C7DB}"/>
                </a:ext>
              </a:extLst>
            </p:cNvPr>
            <p:cNvGrpSpPr/>
            <p:nvPr/>
          </p:nvGrpSpPr>
          <p:grpSpPr>
            <a:xfrm>
              <a:off x="1422904" y="5739964"/>
              <a:ext cx="9898846" cy="2288995"/>
              <a:chOff x="0" y="0"/>
              <a:chExt cx="57687799" cy="31248294"/>
            </a:xfrm>
            <a:solidFill>
              <a:schemeClr val="accent2">
                <a:lumMod val="20000"/>
                <a:lumOff val="80000"/>
              </a:schemeClr>
            </a:solidFill>
          </p:grpSpPr>
          <p:sp>
            <p:nvSpPr>
              <p:cNvPr id="11" name="Freeform 4">
                <a:extLst>
                  <a:ext uri="{FF2B5EF4-FFF2-40B4-BE49-F238E27FC236}">
                    <a16:creationId xmlns:a16="http://schemas.microsoft.com/office/drawing/2014/main" id="{A94B5761-6944-0147-BEB8-89B04B48F87E}"/>
                  </a:ext>
                </a:extLst>
              </p:cNvPr>
              <p:cNvSpPr/>
              <p:nvPr/>
            </p:nvSpPr>
            <p:spPr>
              <a:xfrm>
                <a:off x="72389" y="72367"/>
                <a:ext cx="57615410" cy="31175927"/>
              </a:xfrm>
              <a:custGeom>
                <a:avLst/>
                <a:gdLst/>
                <a:ahLst/>
                <a:cxnLst/>
                <a:rect l="l" t="t" r="r" b="b"/>
                <a:pathLst>
                  <a:path w="57470634" h="31103515">
                    <a:moveTo>
                      <a:pt x="0" y="0"/>
                    </a:moveTo>
                    <a:lnTo>
                      <a:pt x="57470634" y="0"/>
                    </a:lnTo>
                    <a:lnTo>
                      <a:pt x="57470634" y="31103515"/>
                    </a:lnTo>
                    <a:lnTo>
                      <a:pt x="0" y="31103515"/>
                    </a:lnTo>
                    <a:lnTo>
                      <a:pt x="0" y="0"/>
                    </a:lnTo>
                    <a:close/>
                  </a:path>
                </a:pathLst>
              </a:custGeom>
              <a:grpFill/>
              <a:ln>
                <a:solidFill>
                  <a:schemeClr val="tx1"/>
                </a:solidFill>
              </a:ln>
            </p:spPr>
            <p:txBody>
              <a:bodyPr/>
              <a:lstStyle/>
              <a:p>
                <a:endParaRPr lang="en-US"/>
              </a:p>
            </p:txBody>
          </p:sp>
          <p:sp>
            <p:nvSpPr>
              <p:cNvPr id="12" name="Freeform 5">
                <a:extLst>
                  <a:ext uri="{FF2B5EF4-FFF2-40B4-BE49-F238E27FC236}">
                    <a16:creationId xmlns:a16="http://schemas.microsoft.com/office/drawing/2014/main" id="{431E5DA4-C746-D94B-B147-413919091048}"/>
                  </a:ext>
                </a:extLst>
              </p:cNvPr>
              <p:cNvSpPr/>
              <p:nvPr/>
            </p:nvSpPr>
            <p:spPr>
              <a:xfrm>
                <a:off x="0" y="0"/>
                <a:ext cx="57615410" cy="31248294"/>
              </a:xfrm>
              <a:custGeom>
                <a:avLst/>
                <a:gdLst/>
                <a:ahLst/>
                <a:cxnLst/>
                <a:rect l="l" t="t" r="r" b="b"/>
                <a:pathLst>
                  <a:path w="57615410" h="31248294">
                    <a:moveTo>
                      <a:pt x="57470632" y="31103512"/>
                    </a:moveTo>
                    <a:lnTo>
                      <a:pt x="57615410" y="31103512"/>
                    </a:lnTo>
                    <a:lnTo>
                      <a:pt x="57615410" y="31248294"/>
                    </a:lnTo>
                    <a:lnTo>
                      <a:pt x="57470632" y="31248294"/>
                    </a:lnTo>
                    <a:lnTo>
                      <a:pt x="57470632" y="31103512"/>
                    </a:lnTo>
                    <a:close/>
                    <a:moveTo>
                      <a:pt x="0" y="144780"/>
                    </a:moveTo>
                    <a:lnTo>
                      <a:pt x="144780" y="144780"/>
                    </a:lnTo>
                    <a:lnTo>
                      <a:pt x="144780" y="31103512"/>
                    </a:lnTo>
                    <a:lnTo>
                      <a:pt x="0" y="31103512"/>
                    </a:lnTo>
                    <a:lnTo>
                      <a:pt x="0" y="144780"/>
                    </a:lnTo>
                    <a:close/>
                    <a:moveTo>
                      <a:pt x="0" y="31103512"/>
                    </a:moveTo>
                    <a:lnTo>
                      <a:pt x="144780" y="31103512"/>
                    </a:lnTo>
                    <a:lnTo>
                      <a:pt x="144780" y="31248294"/>
                    </a:lnTo>
                    <a:lnTo>
                      <a:pt x="0" y="31248294"/>
                    </a:lnTo>
                    <a:lnTo>
                      <a:pt x="0" y="31103512"/>
                    </a:lnTo>
                    <a:close/>
                    <a:moveTo>
                      <a:pt x="57470632" y="144780"/>
                    </a:moveTo>
                    <a:lnTo>
                      <a:pt x="57615410" y="144780"/>
                    </a:lnTo>
                    <a:lnTo>
                      <a:pt x="57615410" y="31103512"/>
                    </a:lnTo>
                    <a:lnTo>
                      <a:pt x="57470632" y="31103512"/>
                    </a:lnTo>
                    <a:lnTo>
                      <a:pt x="57470632" y="144780"/>
                    </a:lnTo>
                    <a:close/>
                    <a:moveTo>
                      <a:pt x="144780" y="31103512"/>
                    </a:moveTo>
                    <a:lnTo>
                      <a:pt x="57470632" y="31103512"/>
                    </a:lnTo>
                    <a:lnTo>
                      <a:pt x="57470632" y="31248294"/>
                    </a:lnTo>
                    <a:lnTo>
                      <a:pt x="144780" y="31248294"/>
                    </a:lnTo>
                    <a:lnTo>
                      <a:pt x="144780" y="31103512"/>
                    </a:lnTo>
                    <a:close/>
                    <a:moveTo>
                      <a:pt x="57470632" y="0"/>
                    </a:moveTo>
                    <a:lnTo>
                      <a:pt x="57615410" y="0"/>
                    </a:lnTo>
                    <a:lnTo>
                      <a:pt x="57615410" y="144780"/>
                    </a:lnTo>
                    <a:lnTo>
                      <a:pt x="57470632" y="144780"/>
                    </a:lnTo>
                    <a:lnTo>
                      <a:pt x="57470632" y="0"/>
                    </a:lnTo>
                    <a:close/>
                    <a:moveTo>
                      <a:pt x="0" y="0"/>
                    </a:moveTo>
                    <a:lnTo>
                      <a:pt x="144780" y="0"/>
                    </a:lnTo>
                    <a:lnTo>
                      <a:pt x="144780" y="144780"/>
                    </a:lnTo>
                    <a:lnTo>
                      <a:pt x="0" y="144780"/>
                    </a:lnTo>
                    <a:lnTo>
                      <a:pt x="0" y="0"/>
                    </a:lnTo>
                    <a:close/>
                    <a:moveTo>
                      <a:pt x="144780" y="0"/>
                    </a:moveTo>
                    <a:lnTo>
                      <a:pt x="57470632" y="0"/>
                    </a:lnTo>
                    <a:lnTo>
                      <a:pt x="57470632" y="144780"/>
                    </a:lnTo>
                    <a:lnTo>
                      <a:pt x="144780" y="144780"/>
                    </a:lnTo>
                    <a:lnTo>
                      <a:pt x="144780" y="0"/>
                    </a:lnTo>
                    <a:close/>
                  </a:path>
                </a:pathLst>
              </a:custGeom>
              <a:grpFill/>
              <a:ln>
                <a:solidFill>
                  <a:schemeClr val="tx1"/>
                </a:solidFill>
              </a:ln>
            </p:spPr>
            <p:txBody>
              <a:bodyPr/>
              <a:lstStyle/>
              <a:p>
                <a:endParaRPr lang="en-US"/>
              </a:p>
            </p:txBody>
          </p:sp>
        </p:grpSp>
        <p:sp>
          <p:nvSpPr>
            <p:cNvPr id="13" name="TextBox 6">
              <a:extLst>
                <a:ext uri="{FF2B5EF4-FFF2-40B4-BE49-F238E27FC236}">
                  <a16:creationId xmlns:a16="http://schemas.microsoft.com/office/drawing/2014/main" id="{BFFCF282-C0EF-5B4F-83BE-DBE66184F4F4}"/>
                </a:ext>
              </a:extLst>
            </p:cNvPr>
            <p:cNvSpPr txBox="1"/>
            <p:nvPr/>
          </p:nvSpPr>
          <p:spPr>
            <a:xfrm>
              <a:off x="1822748" y="6515129"/>
              <a:ext cx="9111578" cy="738664"/>
            </a:xfrm>
            <a:prstGeom prst="rect">
              <a:avLst/>
            </a:prstGeom>
          </p:spPr>
          <p:txBody>
            <a:bodyPr wrap="square" lIns="0" tIns="0" rIns="0" bIns="0" rtlCol="0" anchor="t">
              <a:spAutoFit/>
            </a:bodyPr>
            <a:lstStyle/>
            <a:p>
              <a:pPr algn="ctr"/>
              <a:r>
                <a:rPr lang="en-US" sz="4800" b="1" dirty="0">
                  <a:solidFill>
                    <a:schemeClr val="accent2"/>
                  </a:solidFill>
                  <a:latin typeface="Cambria" panose="02040503050406030204" pitchFamily="18" charset="0"/>
                </a:rPr>
                <a:t>LAO ĐỘNG LÀ VINH QUANG</a:t>
              </a:r>
            </a:p>
          </p:txBody>
        </p:sp>
      </p:grpSp>
      <p:sp>
        <p:nvSpPr>
          <p:cNvPr id="14" name="Freeform 4">
            <a:extLst>
              <a:ext uri="{FF2B5EF4-FFF2-40B4-BE49-F238E27FC236}">
                <a16:creationId xmlns:a16="http://schemas.microsoft.com/office/drawing/2014/main" id="{B5FF51D1-0A53-F340-8375-B65DD5FCE91A}"/>
              </a:ext>
            </a:extLst>
          </p:cNvPr>
          <p:cNvSpPr/>
          <p:nvPr/>
        </p:nvSpPr>
        <p:spPr>
          <a:xfrm>
            <a:off x="340142" y="3429000"/>
            <a:ext cx="3338723" cy="3531435"/>
          </a:xfrm>
          <a:custGeom>
            <a:avLst/>
            <a:gdLst/>
            <a:ahLst/>
            <a:cxnLst/>
            <a:rect l="l" t="t" r="r" b="b"/>
            <a:pathLst>
              <a:path w="4114800" h="3826764">
                <a:moveTo>
                  <a:pt x="0" y="0"/>
                </a:moveTo>
                <a:lnTo>
                  <a:pt x="4114800" y="0"/>
                </a:lnTo>
                <a:lnTo>
                  <a:pt x="4114800" y="3826764"/>
                </a:lnTo>
                <a:lnTo>
                  <a:pt x="0" y="38267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6">
            <a:extLst>
              <a:ext uri="{FF2B5EF4-FFF2-40B4-BE49-F238E27FC236}">
                <a16:creationId xmlns:a16="http://schemas.microsoft.com/office/drawing/2014/main" id="{B24AFF25-E838-4546-929A-F429D0EBF5FA}"/>
              </a:ext>
            </a:extLst>
          </p:cNvPr>
          <p:cNvSpPr/>
          <p:nvPr/>
        </p:nvSpPr>
        <p:spPr>
          <a:xfrm>
            <a:off x="8516906" y="3474964"/>
            <a:ext cx="3530414" cy="3383036"/>
          </a:xfrm>
          <a:custGeom>
            <a:avLst/>
            <a:gdLst/>
            <a:ahLst/>
            <a:cxnLst/>
            <a:rect l="l" t="t" r="r" b="b"/>
            <a:pathLst>
              <a:path w="4114800" h="3368992">
                <a:moveTo>
                  <a:pt x="0" y="0"/>
                </a:moveTo>
                <a:lnTo>
                  <a:pt x="4114800" y="0"/>
                </a:lnTo>
                <a:lnTo>
                  <a:pt x="4114800" y="3368992"/>
                </a:lnTo>
                <a:lnTo>
                  <a:pt x="0" y="33689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VN" dirty="0"/>
          </a:p>
        </p:txBody>
      </p:sp>
      <p:sp>
        <p:nvSpPr>
          <p:cNvPr id="17" name="Freeform 3">
            <a:extLst>
              <a:ext uri="{FF2B5EF4-FFF2-40B4-BE49-F238E27FC236}">
                <a16:creationId xmlns:a16="http://schemas.microsoft.com/office/drawing/2014/main" id="{E0511DC1-1B21-CA44-B524-12BFE2A6DDFD}"/>
              </a:ext>
            </a:extLst>
          </p:cNvPr>
          <p:cNvSpPr/>
          <p:nvPr/>
        </p:nvSpPr>
        <p:spPr>
          <a:xfrm>
            <a:off x="3924754" y="3349005"/>
            <a:ext cx="4354911" cy="3611430"/>
          </a:xfrm>
          <a:custGeom>
            <a:avLst/>
            <a:gdLst/>
            <a:ahLst/>
            <a:cxnLst/>
            <a:rect l="l" t="t" r="r" b="b"/>
            <a:pathLst>
              <a:path w="4114800" h="3245549">
                <a:moveTo>
                  <a:pt x="0" y="0"/>
                </a:moveTo>
                <a:lnTo>
                  <a:pt x="4114800" y="0"/>
                </a:lnTo>
                <a:lnTo>
                  <a:pt x="4114800" y="3245549"/>
                </a:lnTo>
                <a:lnTo>
                  <a:pt x="0" y="324554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extLst>
      <p:ext uri="{BB962C8B-B14F-4D97-AF65-F5344CB8AC3E}">
        <p14:creationId xmlns:p14="http://schemas.microsoft.com/office/powerpoint/2010/main" val="137852551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29" y="2163531"/>
            <a:ext cx="9922066" cy="1482695"/>
            <a:chOff x="1035432" y="1637371"/>
            <a:chExt cx="9922066"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9922066"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3600"/>
            </a:p>
          </p:txBody>
        </p:sp>
        <p:sp>
          <p:nvSpPr>
            <p:cNvPr id="53" name="Rectangle 52"/>
            <p:cNvSpPr/>
            <p:nvPr/>
          </p:nvSpPr>
          <p:spPr>
            <a:xfrm>
              <a:off x="1234502" y="1637371"/>
              <a:ext cx="952609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i="0" dirty="0">
                  <a:solidFill>
                    <a:schemeClr val="tx1"/>
                  </a:solidFill>
                  <a:effectLst/>
                  <a:latin typeface="Cambria" panose="02040503050406030204" pitchFamily="18" charset="0"/>
                </a:rPr>
                <a:t>Hãy nêu các biểu hiện của việc yêu lao động</a:t>
              </a:r>
              <a:endParaRPr lang="en-US" sz="3600" dirty="0">
                <a:solidFill>
                  <a:schemeClr val="tx1"/>
                </a:solidFill>
                <a:latin typeface="Cambria" panose="02040503050406030204" pitchFamily="18" charset="0"/>
              </a:endParaRPr>
            </a:p>
          </p:txBody>
        </p:sp>
      </p:grpSp>
      <p:grpSp>
        <p:nvGrpSpPr>
          <p:cNvPr id="29" name="Group 28">
            <a:extLst>
              <a:ext uri="{FF2B5EF4-FFF2-40B4-BE49-F238E27FC236}">
                <a16:creationId xmlns:a16="http://schemas.microsoft.com/office/drawing/2014/main" id="{F3B5D189-C791-CC43-A4B8-F4B682F7F498}"/>
              </a:ext>
            </a:extLst>
          </p:cNvPr>
          <p:cNvGrpSpPr/>
          <p:nvPr/>
        </p:nvGrpSpPr>
        <p:grpSpPr>
          <a:xfrm>
            <a:off x="1196077" y="4081380"/>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3600"/>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i="0" dirty="0">
                  <a:solidFill>
                    <a:schemeClr val="tx1"/>
                  </a:solidFill>
                  <a:effectLst/>
                  <a:latin typeface="Cambria" panose="02040503050406030204" pitchFamily="18" charset="0"/>
                </a:rPr>
                <a:t>Vì sao cần phải yêu lao động?</a:t>
              </a:r>
              <a:endParaRPr lang="en-US" sz="3600" dirty="0">
                <a:solidFill>
                  <a:schemeClr val="tx1"/>
                </a:solidFill>
                <a:latin typeface="Cambria" panose="02040503050406030204" pitchFamily="18" charset="0"/>
              </a:endParaRPr>
            </a:p>
          </p:txBody>
        </p:sp>
      </p:grpSp>
      <p:sp>
        <p:nvSpPr>
          <p:cNvPr id="33" name="Freeform 6">
            <a:extLst>
              <a:ext uri="{FF2B5EF4-FFF2-40B4-BE49-F238E27FC236}">
                <a16:creationId xmlns:a16="http://schemas.microsoft.com/office/drawing/2014/main" id="{51459290-15C1-C34F-A374-F055A89D4815}"/>
              </a:ext>
            </a:extLst>
          </p:cNvPr>
          <p:cNvSpPr/>
          <p:nvPr/>
        </p:nvSpPr>
        <p:spPr>
          <a:xfrm>
            <a:off x="-5151" y="3926442"/>
            <a:ext cx="3044988" cy="3042716"/>
          </a:xfrm>
          <a:custGeom>
            <a:avLst/>
            <a:gdLst/>
            <a:ahLst/>
            <a:cxnLst/>
            <a:rect l="l" t="t" r="r" b="b"/>
            <a:pathLst>
              <a:path w="3960345" h="3821733">
                <a:moveTo>
                  <a:pt x="0" y="0"/>
                </a:moveTo>
                <a:lnTo>
                  <a:pt x="3960345" y="0"/>
                </a:lnTo>
                <a:lnTo>
                  <a:pt x="3960345" y="3821733"/>
                </a:lnTo>
                <a:lnTo>
                  <a:pt x="0" y="3821733"/>
                </a:lnTo>
                <a:lnTo>
                  <a:pt x="0" y="0"/>
                </a:lnTo>
                <a:close/>
              </a:path>
            </a:pathLst>
          </a:custGeom>
          <a:blipFill>
            <a:blip r:embed="rId4"/>
            <a:stretch>
              <a:fillRect/>
            </a:stretch>
          </a:blipFill>
        </p:spPr>
        <p:txBody>
          <a:bodyPr/>
          <a:lstStyle/>
          <a:p>
            <a:endParaRPr lang="en-US"/>
          </a:p>
        </p:txBody>
      </p:sp>
      <p:sp>
        <p:nvSpPr>
          <p:cNvPr id="34" name="Freeform 4">
            <a:extLst>
              <a:ext uri="{FF2B5EF4-FFF2-40B4-BE49-F238E27FC236}">
                <a16:creationId xmlns:a16="http://schemas.microsoft.com/office/drawing/2014/main" id="{FA51C94B-B87A-AA4C-9E8A-00F11B1FC3AC}"/>
              </a:ext>
            </a:extLst>
          </p:cNvPr>
          <p:cNvSpPr/>
          <p:nvPr/>
        </p:nvSpPr>
        <p:spPr>
          <a:xfrm>
            <a:off x="10105038" y="4909826"/>
            <a:ext cx="1572368" cy="187040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4" name="Picture 3"/>
          <p:cNvPicPr>
            <a:picLocks noChangeAspect="1"/>
          </p:cNvPicPr>
          <p:nvPr/>
        </p:nvPicPr>
        <p:blipFill>
          <a:blip r:embed="rId7"/>
          <a:stretch>
            <a:fillRect/>
          </a:stretch>
        </p:blipFill>
        <p:spPr>
          <a:xfrm>
            <a:off x="2954294" y="1013073"/>
            <a:ext cx="6084335" cy="1072989"/>
          </a:xfrm>
          <a:prstGeom prst="rect">
            <a:avLst/>
          </a:prstGeom>
        </p:spPr>
      </p:pic>
    </p:spTree>
    <p:extLst>
      <p:ext uri="{BB962C8B-B14F-4D97-AF65-F5344CB8AC3E}">
        <p14:creationId xmlns:p14="http://schemas.microsoft.com/office/powerpoint/2010/main" val="212854501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29" y="2003039"/>
            <a:ext cx="9922066" cy="1482695"/>
            <a:chOff x="1035432" y="1637371"/>
            <a:chExt cx="9922066"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9922066"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9526096"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Hãy nêu các biểu hiện của việc yêu lao động</a:t>
              </a:r>
              <a:endParaRPr lang="en-US" sz="3200" dirty="0">
                <a:solidFill>
                  <a:schemeClr val="tx1"/>
                </a:solidFill>
                <a:latin typeface="Cambria" panose="02040503050406030204" pitchFamily="18" charset="0"/>
              </a:endParaRPr>
            </a:p>
          </p:txBody>
        </p:sp>
      </p:grpSp>
      <p:sp>
        <p:nvSpPr>
          <p:cNvPr id="4" name="TextBox 3">
            <a:extLst>
              <a:ext uri="{FF2B5EF4-FFF2-40B4-BE49-F238E27FC236}">
                <a16:creationId xmlns:a16="http://schemas.microsoft.com/office/drawing/2014/main" id="{4C970B79-3C8C-824F-A616-332DD9713CE5}"/>
              </a:ext>
            </a:extLst>
          </p:cNvPr>
          <p:cNvSpPr txBox="1"/>
          <p:nvPr/>
        </p:nvSpPr>
        <p:spPr>
          <a:xfrm>
            <a:off x="1807685" y="3675331"/>
            <a:ext cx="9391411" cy="2677656"/>
          </a:xfrm>
          <a:prstGeom prst="rect">
            <a:avLst/>
          </a:prstGeom>
          <a:noFill/>
        </p:spPr>
        <p:txBody>
          <a:bodyPr wrap="square" rtlCol="0">
            <a:spAutoFit/>
          </a:bodyPr>
          <a:lstStyle/>
          <a:p>
            <a:pPr algn="l"/>
            <a:r>
              <a:rPr lang="vi-VN" sz="2800" dirty="0">
                <a:solidFill>
                  <a:srgbClr val="000000"/>
                </a:solidFill>
                <a:latin typeface="Cambria" panose="02040503050406030204" pitchFamily="18" charset="0"/>
              </a:rPr>
              <a:t>- </a:t>
            </a:r>
            <a:r>
              <a:rPr lang="vi-VN" sz="2800" b="0" i="0" dirty="0">
                <a:solidFill>
                  <a:srgbClr val="000000"/>
                </a:solidFill>
                <a:effectLst/>
                <a:latin typeface="Cambria" panose="02040503050406030204" pitchFamily="18" charset="0"/>
              </a:rPr>
              <a:t>Chủ động lau bảng trước mỗi giờ học</a:t>
            </a:r>
          </a:p>
          <a:p>
            <a:pPr algn="l"/>
            <a:r>
              <a:rPr lang="vi-VN" sz="2800" dirty="0">
                <a:solidFill>
                  <a:srgbClr val="000000"/>
                </a:solidFill>
                <a:latin typeface="Cambria" panose="02040503050406030204" pitchFamily="18" charset="0"/>
              </a:rPr>
              <a:t>- </a:t>
            </a:r>
            <a:r>
              <a:rPr lang="vi-VN" sz="2800" b="0" i="0" dirty="0">
                <a:solidFill>
                  <a:srgbClr val="000000"/>
                </a:solidFill>
                <a:effectLst/>
                <a:latin typeface="Cambria" panose="02040503050406030204" pitchFamily="18" charset="0"/>
              </a:rPr>
              <a:t>Chăm sóc vườn rau</a:t>
            </a:r>
          </a:p>
          <a:p>
            <a:pPr algn="l"/>
            <a:r>
              <a:rPr lang="vi-VN" sz="2800" dirty="0">
                <a:solidFill>
                  <a:srgbClr val="000000"/>
                </a:solidFill>
                <a:latin typeface="Cambria" panose="02040503050406030204" pitchFamily="18" charset="0"/>
              </a:rPr>
              <a:t>-</a:t>
            </a:r>
            <a:r>
              <a:rPr lang="vi-VN" sz="2800" b="0" i="0" dirty="0">
                <a:solidFill>
                  <a:srgbClr val="000000"/>
                </a:solidFill>
                <a:effectLst/>
                <a:latin typeface="Cambria" panose="02040503050406030204" pitchFamily="18" charset="0"/>
              </a:rPr>
              <a:t> Giúp bố mẹ lau dọn nhà cửa</a:t>
            </a:r>
          </a:p>
          <a:p>
            <a:pPr algn="l"/>
            <a:r>
              <a:rPr lang="vi-VN" sz="2800" b="0" i="0" dirty="0">
                <a:solidFill>
                  <a:srgbClr val="000000"/>
                </a:solidFill>
                <a:effectLst/>
                <a:latin typeface="Cambria" panose="02040503050406030204" pitchFamily="18" charset="0"/>
              </a:rPr>
              <a:t>- Chủ động tham gia dọn vệ sinh làng xóm</a:t>
            </a:r>
          </a:p>
          <a:p>
            <a:pPr algn="l"/>
            <a:r>
              <a:rPr lang="vi-VN" sz="2800" b="0" i="0" dirty="0">
                <a:solidFill>
                  <a:srgbClr val="000000"/>
                </a:solidFill>
                <a:effectLst/>
                <a:latin typeface="Cambria" panose="02040503050406030204" pitchFamily="18" charset="0"/>
              </a:rPr>
              <a:t>- Gấp gọn chăn màn khi ngủ dậy</a:t>
            </a:r>
          </a:p>
          <a:p>
            <a:pPr algn="l"/>
            <a:r>
              <a:rPr lang="vi-VN" sz="2800" b="0" i="0" dirty="0">
                <a:solidFill>
                  <a:srgbClr val="000000"/>
                </a:solidFill>
                <a:effectLst/>
                <a:latin typeface="Cambria" panose="02040503050406030204" pitchFamily="18" charset="0"/>
              </a:rPr>
              <a:t>- Dọn dẹp đồ chơi và sắp xếp gọn gàng sau khi chơi</a:t>
            </a:r>
            <a:r>
              <a:rPr lang="vi-VN" sz="2800" dirty="0">
                <a:solidFill>
                  <a:srgbClr val="000000"/>
                </a:solidFill>
                <a:latin typeface="Cambria" panose="02040503050406030204" pitchFamily="18" charset="0"/>
              </a:rPr>
              <a:t>,…</a:t>
            </a:r>
            <a:endParaRPr lang="vi-VN" sz="2800" b="0" i="0" dirty="0">
              <a:solidFill>
                <a:srgbClr val="000000"/>
              </a:solidFill>
              <a:effectLst/>
              <a:latin typeface="Cambria" panose="02040503050406030204" pitchFamily="18" charset="0"/>
            </a:endParaRPr>
          </a:p>
        </p:txBody>
      </p:sp>
      <p:sp>
        <p:nvSpPr>
          <p:cNvPr id="14" name="Freeform 2">
            <a:extLst>
              <a:ext uri="{FF2B5EF4-FFF2-40B4-BE49-F238E27FC236}">
                <a16:creationId xmlns:a16="http://schemas.microsoft.com/office/drawing/2014/main" id="{EE6591F0-69FE-CE44-9891-725584641FDD}"/>
              </a:ext>
            </a:extLst>
          </p:cNvPr>
          <p:cNvSpPr/>
          <p:nvPr/>
        </p:nvSpPr>
        <p:spPr>
          <a:xfrm>
            <a:off x="10328116" y="3889030"/>
            <a:ext cx="1863884" cy="2968970"/>
          </a:xfrm>
          <a:custGeom>
            <a:avLst/>
            <a:gdLst/>
            <a:ahLst/>
            <a:cxnLst/>
            <a:rect l="l" t="t" r="r" b="b"/>
            <a:pathLst>
              <a:path w="2386584" h="4114800">
                <a:moveTo>
                  <a:pt x="0" y="0"/>
                </a:moveTo>
                <a:lnTo>
                  <a:pt x="2386584" y="0"/>
                </a:lnTo>
                <a:lnTo>
                  <a:pt x="238658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4">
            <a:extLst>
              <a:ext uri="{FF2B5EF4-FFF2-40B4-BE49-F238E27FC236}">
                <a16:creationId xmlns:a16="http://schemas.microsoft.com/office/drawing/2014/main" id="{66432874-967C-5146-B44F-26B95523BD5A}"/>
              </a:ext>
            </a:extLst>
          </p:cNvPr>
          <p:cNvSpPr/>
          <p:nvPr/>
        </p:nvSpPr>
        <p:spPr>
          <a:xfrm>
            <a:off x="249245" y="4909826"/>
            <a:ext cx="1572368" cy="1870406"/>
          </a:xfrm>
          <a:custGeom>
            <a:avLst/>
            <a:gdLst/>
            <a:ahLst/>
            <a:cxnLst/>
            <a:rect l="l" t="t" r="r" b="b"/>
            <a:pathLst>
              <a:path w="2666513" h="3542469">
                <a:moveTo>
                  <a:pt x="0" y="0"/>
                </a:moveTo>
                <a:lnTo>
                  <a:pt x="2666513" y="0"/>
                </a:lnTo>
                <a:lnTo>
                  <a:pt x="2666513" y="3542469"/>
                </a:lnTo>
                <a:lnTo>
                  <a:pt x="0" y="354246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pic>
        <p:nvPicPr>
          <p:cNvPr id="11" name="Picture 10"/>
          <p:cNvPicPr>
            <a:picLocks noChangeAspect="1"/>
          </p:cNvPicPr>
          <p:nvPr/>
        </p:nvPicPr>
        <p:blipFill>
          <a:blip r:embed="rId8"/>
          <a:stretch>
            <a:fillRect/>
          </a:stretch>
        </p:blipFill>
        <p:spPr>
          <a:xfrm>
            <a:off x="2954294" y="948853"/>
            <a:ext cx="6084335" cy="1072989"/>
          </a:xfrm>
          <a:prstGeom prst="rect">
            <a:avLst/>
          </a:prstGeom>
        </p:spPr>
      </p:pic>
    </p:spTree>
    <p:extLst>
      <p:ext uri="{BB962C8B-B14F-4D97-AF65-F5344CB8AC3E}">
        <p14:creationId xmlns:p14="http://schemas.microsoft.com/office/powerpoint/2010/main" val="208222105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29" name="Group 28">
            <a:extLst>
              <a:ext uri="{FF2B5EF4-FFF2-40B4-BE49-F238E27FC236}">
                <a16:creationId xmlns:a16="http://schemas.microsoft.com/office/drawing/2014/main" id="{F3B5D189-C791-CC43-A4B8-F4B682F7F498}"/>
              </a:ext>
            </a:extLst>
          </p:cNvPr>
          <p:cNvGrpSpPr/>
          <p:nvPr/>
        </p:nvGrpSpPr>
        <p:grpSpPr>
          <a:xfrm>
            <a:off x="1233416" y="2144728"/>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Vì sao cần phải yêu lao động?</a:t>
              </a:r>
              <a:endParaRPr lang="en-US" sz="3200" dirty="0">
                <a:solidFill>
                  <a:schemeClr val="tx1"/>
                </a:solidFill>
                <a:latin typeface="Cambria" panose="02040503050406030204" pitchFamily="18" charset="0"/>
              </a:endParaRPr>
            </a:p>
          </p:txBody>
        </p:sp>
      </p:grpSp>
      <p:sp>
        <p:nvSpPr>
          <p:cNvPr id="4" name="TextBox 3">
            <a:extLst>
              <a:ext uri="{FF2B5EF4-FFF2-40B4-BE49-F238E27FC236}">
                <a16:creationId xmlns:a16="http://schemas.microsoft.com/office/drawing/2014/main" id="{1F6B2E43-1840-8549-8425-489FBA563123}"/>
              </a:ext>
            </a:extLst>
          </p:cNvPr>
          <p:cNvSpPr txBox="1"/>
          <p:nvPr/>
        </p:nvSpPr>
        <p:spPr>
          <a:xfrm>
            <a:off x="1432486" y="3828841"/>
            <a:ext cx="9181477" cy="2554545"/>
          </a:xfrm>
          <a:prstGeom prst="rect">
            <a:avLst/>
          </a:prstGeom>
          <a:noFill/>
        </p:spPr>
        <p:txBody>
          <a:bodyPr wrap="square" rtlCol="0">
            <a:spAutoFit/>
          </a:bodyPr>
          <a:lstStyle/>
          <a:p>
            <a:pPr marL="457200" indent="-457200">
              <a:buFont typeface="Arial" panose="020B0604020202020204" pitchFamily="34" charset="0"/>
              <a:buChar char="•"/>
            </a:pPr>
            <a:r>
              <a:rPr lang="vi-VN" sz="3200" dirty="0">
                <a:latin typeface="Cambria" panose="02040503050406030204" pitchFamily="18" charset="0"/>
              </a:rPr>
              <a:t>Lao động giúp bản thân cảm thấy mình được đóng góp cho gia đình, xã hội</a:t>
            </a:r>
          </a:p>
          <a:p>
            <a:pPr marL="457200" indent="-457200">
              <a:buFont typeface="Arial" panose="020B0604020202020204" pitchFamily="34" charset="0"/>
              <a:buChar char="•"/>
            </a:pPr>
            <a:r>
              <a:rPr lang="vi-VN" sz="3200" dirty="0">
                <a:latin typeface="Cambria" panose="02040503050406030204" pitchFamily="18" charset="0"/>
              </a:rPr>
              <a:t>Giúp bố mẹ đỡ vất vả</a:t>
            </a:r>
          </a:p>
          <a:p>
            <a:pPr marL="457200" indent="-457200">
              <a:buFont typeface="Arial" panose="020B0604020202020204" pitchFamily="34" charset="0"/>
              <a:buChar char="•"/>
            </a:pPr>
            <a:r>
              <a:rPr lang="vi-VN" sz="3200" dirty="0">
                <a:latin typeface="Cambria" panose="02040503050406030204" pitchFamily="18" charset="0"/>
              </a:rPr>
              <a:t>Giúp mình cảm thấy trân trọng, yêu quý những người lao động hơn</a:t>
            </a:r>
            <a:endParaRPr lang="en-VN" sz="3200" dirty="0">
              <a:latin typeface="Cambria" panose="02040503050406030204" pitchFamily="18" charset="0"/>
            </a:endParaRPr>
          </a:p>
        </p:txBody>
      </p:sp>
      <p:sp>
        <p:nvSpPr>
          <p:cNvPr id="14" name="Freeform 7">
            <a:extLst>
              <a:ext uri="{FF2B5EF4-FFF2-40B4-BE49-F238E27FC236}">
                <a16:creationId xmlns:a16="http://schemas.microsoft.com/office/drawing/2014/main" id="{1425601B-E680-C945-9734-F5501E58BE4F}"/>
              </a:ext>
            </a:extLst>
          </p:cNvPr>
          <p:cNvSpPr/>
          <p:nvPr/>
        </p:nvSpPr>
        <p:spPr>
          <a:xfrm rot="130243">
            <a:off x="10154199" y="4462228"/>
            <a:ext cx="2169764" cy="2636906"/>
          </a:xfrm>
          <a:custGeom>
            <a:avLst/>
            <a:gdLst/>
            <a:ahLst/>
            <a:cxnLst/>
            <a:rect l="l" t="t" r="r" b="b"/>
            <a:pathLst>
              <a:path w="5302194" h="6558680">
                <a:moveTo>
                  <a:pt x="0" y="0"/>
                </a:moveTo>
                <a:lnTo>
                  <a:pt x="5302194" y="0"/>
                </a:lnTo>
                <a:lnTo>
                  <a:pt x="5302194" y="6558680"/>
                </a:lnTo>
                <a:lnTo>
                  <a:pt x="0" y="655868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pic>
        <p:nvPicPr>
          <p:cNvPr id="10" name="Picture 9"/>
          <p:cNvPicPr>
            <a:picLocks noChangeAspect="1"/>
          </p:cNvPicPr>
          <p:nvPr/>
        </p:nvPicPr>
        <p:blipFill>
          <a:blip r:embed="rId6"/>
          <a:stretch>
            <a:fillRect/>
          </a:stretch>
        </p:blipFill>
        <p:spPr>
          <a:xfrm>
            <a:off x="2954294" y="1013073"/>
            <a:ext cx="6084335" cy="1072989"/>
          </a:xfrm>
          <a:prstGeom prst="rect">
            <a:avLst/>
          </a:prstGeom>
        </p:spPr>
      </p:pic>
    </p:spTree>
    <p:extLst>
      <p:ext uri="{BB962C8B-B14F-4D97-AF65-F5344CB8AC3E}">
        <p14:creationId xmlns:p14="http://schemas.microsoft.com/office/powerpoint/2010/main" val="332371804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3">
            <a:extLst>
              <a:ext uri="{FF2B5EF4-FFF2-40B4-BE49-F238E27FC236}">
                <a16:creationId xmlns:a16="http://schemas.microsoft.com/office/drawing/2014/main" id="{9E714CFF-0B0B-487E-6888-1C743F13C90B}"/>
              </a:ext>
            </a:extLst>
          </p:cNvPr>
          <p:cNvSpPr/>
          <p:nvPr/>
        </p:nvSpPr>
        <p:spPr>
          <a:xfrm>
            <a:off x="570141" y="474614"/>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3" name="TextBox 2">
            <a:extLst>
              <a:ext uri="{FF2B5EF4-FFF2-40B4-BE49-F238E27FC236}">
                <a16:creationId xmlns:a16="http://schemas.microsoft.com/office/drawing/2014/main" id="{7B8DC9FD-A660-B20D-254D-B7BFDD992D1B}"/>
              </a:ext>
            </a:extLst>
          </p:cNvPr>
          <p:cNvSpPr txBox="1"/>
          <p:nvPr/>
        </p:nvSpPr>
        <p:spPr>
          <a:xfrm>
            <a:off x="964406" y="1314360"/>
            <a:ext cx="10503694" cy="4832092"/>
          </a:xfrm>
          <a:prstGeom prst="rect">
            <a:avLst/>
          </a:prstGeom>
          <a:noFill/>
        </p:spPr>
        <p:txBody>
          <a:bodyPr wrap="square">
            <a:spAutoFit/>
          </a:bodyPr>
          <a:lstStyle/>
          <a:p>
            <a:pPr marL="0" marR="0" algn="just">
              <a:spcBef>
                <a:spcPts val="0"/>
              </a:spcBef>
              <a:spcAft>
                <a:spcPts val="0"/>
              </a:spcAft>
            </a:pPr>
            <a:r>
              <a:rPr lang="vi-VN" sz="4400">
                <a:effectLst/>
                <a:latin typeface="Times New Roman" panose="02020603050405020304" pitchFamily="18" charset="0"/>
                <a:ea typeface="Times New Roman" panose="02020603050405020304" pitchFamily="18" charset="0"/>
              </a:rPr>
              <a:t>- Nêu được một số biểu hiện của yêu lao động.</a:t>
            </a:r>
            <a:endParaRPr lang="en-US" sz="40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4400">
                <a:effectLst/>
                <a:latin typeface="Times New Roman" panose="02020603050405020304" pitchFamily="18" charset="0"/>
                <a:ea typeface="Times New Roman" panose="02020603050405020304" pitchFamily="18" charset="0"/>
              </a:rPr>
              <a:t>- Biết vì sao phải biết ơn người lao động. </a:t>
            </a:r>
            <a:endParaRPr lang="en-US" sz="40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4400">
                <a:effectLst/>
                <a:latin typeface="Times New Roman" panose="02020603050405020304" pitchFamily="18" charset="0"/>
                <a:ea typeface="Times New Roman" panose="02020603050405020304" pitchFamily="18" charset="0"/>
              </a:rPr>
              <a:t>- Tích cực tự giác tam gia hoạt động lao động phù hợp với bản thân.</a:t>
            </a:r>
            <a:endParaRPr lang="en-US" sz="400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4400">
                <a:effectLst/>
                <a:latin typeface="Times New Roman" panose="02020603050405020304" pitchFamily="18" charset="0"/>
                <a:ea typeface="Times New Roman" panose="02020603050405020304" pitchFamily="18" charset="0"/>
              </a:rPr>
              <a:t>- Quý trọng người lao động, không đồng tình với người lười lao động.</a:t>
            </a:r>
            <a:endParaRPr lang="en-US" sz="4000">
              <a:effectLst/>
              <a:latin typeface="Times New Roman" panose="02020603050405020304" pitchFamily="18" charset="0"/>
              <a:ea typeface="Times New Roman" panose="02020603050405020304" pitchFamily="18" charset="0"/>
            </a:endParaRPr>
          </a:p>
        </p:txBody>
      </p:sp>
      <p:sp>
        <p:nvSpPr>
          <p:cNvPr id="4" name="Rectangle 3">
            <a:extLst>
              <a:ext uri="{FF2B5EF4-FFF2-40B4-BE49-F238E27FC236}">
                <a16:creationId xmlns:a16="http://schemas.microsoft.com/office/drawing/2014/main" id="{D90905BB-EE7C-2187-4782-EA68F47E4B88}"/>
              </a:ext>
            </a:extLst>
          </p:cNvPr>
          <p:cNvSpPr/>
          <p:nvPr/>
        </p:nvSpPr>
        <p:spPr>
          <a:xfrm>
            <a:off x="3771998" y="249883"/>
            <a:ext cx="4648004"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Yêu cầu cần đạt</a:t>
            </a:r>
          </a:p>
        </p:txBody>
      </p:sp>
    </p:spTree>
    <p:extLst>
      <p:ext uri="{BB962C8B-B14F-4D97-AF65-F5344CB8AC3E}">
        <p14:creationId xmlns:p14="http://schemas.microsoft.com/office/powerpoint/2010/main" val="102940568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604952"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1035432" y="1637371"/>
            <a:ext cx="4629787" cy="1482695"/>
            <a:chOff x="1035432" y="1637371"/>
            <a:chExt cx="4629787"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629787"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a. Lười lao động là đáng chê cười</a:t>
              </a:r>
              <a:r>
                <a:rPr lang="en-US" sz="3200" i="0" dirty="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4" name="Group 3">
            <a:extLst>
              <a:ext uri="{FF2B5EF4-FFF2-40B4-BE49-F238E27FC236}">
                <a16:creationId xmlns:a16="http://schemas.microsoft.com/office/drawing/2014/main" id="{58172840-B862-D444-A37C-475C8A0CEF3A}"/>
              </a:ext>
            </a:extLst>
          </p:cNvPr>
          <p:cNvGrpSpPr/>
          <p:nvPr/>
        </p:nvGrpSpPr>
        <p:grpSpPr>
          <a:xfrm>
            <a:off x="6130811" y="1651092"/>
            <a:ext cx="4629787" cy="1463892"/>
            <a:chOff x="6130811" y="1651092"/>
            <a:chExt cx="4629787" cy="1463892"/>
          </a:xfrm>
        </p:grpSpPr>
        <p:sp>
          <p:nvSpPr>
            <p:cNvPr id="22" name="Rounded Rectangle 21">
              <a:extLst>
                <a:ext uri="{FF2B5EF4-FFF2-40B4-BE49-F238E27FC236}">
                  <a16:creationId xmlns:a16="http://schemas.microsoft.com/office/drawing/2014/main" id="{6CD9271A-5C63-6E4C-8C56-E328003BD10D}"/>
                </a:ext>
              </a:extLst>
            </p:cNvPr>
            <p:cNvSpPr/>
            <p:nvPr/>
          </p:nvSpPr>
          <p:spPr>
            <a:xfrm>
              <a:off x="6130811" y="1651092"/>
              <a:ext cx="4629787" cy="146389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5" name="Rectangle 54">
              <a:extLst>
                <a:ext uri="{FF2B5EF4-FFF2-40B4-BE49-F238E27FC236}">
                  <a16:creationId xmlns:a16="http://schemas.microsoft.com/office/drawing/2014/main" id="{35E65F50-334B-2D45-AB23-D8EAA472C416}"/>
                </a:ext>
              </a:extLst>
            </p:cNvPr>
            <p:cNvSpPr/>
            <p:nvPr/>
          </p:nvSpPr>
          <p:spPr>
            <a:xfrm>
              <a:off x="6492264" y="1726891"/>
              <a:ext cx="3906880"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b. Chỉ người nghèo mới phải lao động</a:t>
              </a:r>
              <a:r>
                <a:rPr lang="en-US" sz="3200" b="0" i="0" dirty="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3" name="Group 22">
            <a:extLst>
              <a:ext uri="{FF2B5EF4-FFF2-40B4-BE49-F238E27FC236}">
                <a16:creationId xmlns:a16="http://schemas.microsoft.com/office/drawing/2014/main" id="{3BDF88E4-B90A-334C-90B6-928DB824BD18}"/>
              </a:ext>
            </a:extLst>
          </p:cNvPr>
          <p:cNvGrpSpPr/>
          <p:nvPr/>
        </p:nvGrpSpPr>
        <p:grpSpPr>
          <a:xfrm>
            <a:off x="1035432" y="3325561"/>
            <a:ext cx="4629787" cy="1482695"/>
            <a:chOff x="1035432" y="1637371"/>
            <a:chExt cx="4629787" cy="1482695"/>
          </a:xfrm>
        </p:grpSpPr>
        <p:sp>
          <p:nvSpPr>
            <p:cNvPr id="24" name="Rounded Rectangle 23">
              <a:extLst>
                <a:ext uri="{FF2B5EF4-FFF2-40B4-BE49-F238E27FC236}">
                  <a16:creationId xmlns:a16="http://schemas.microsoft.com/office/drawing/2014/main" id="{7081BDFE-1423-DC44-9759-FEE4CC0B1EBD}"/>
                </a:ext>
              </a:extLst>
            </p:cNvPr>
            <p:cNvSpPr/>
            <p:nvPr/>
          </p:nvSpPr>
          <p:spPr>
            <a:xfrm>
              <a:off x="1035432" y="1656174"/>
              <a:ext cx="462978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Rectangle 24">
              <a:extLst>
                <a:ext uri="{FF2B5EF4-FFF2-40B4-BE49-F238E27FC236}">
                  <a16:creationId xmlns:a16="http://schemas.microsoft.com/office/drawing/2014/main" id="{9E761D0C-351C-B046-B50A-342AB3132D63}"/>
                </a:ext>
              </a:extLst>
            </p:cNvPr>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Cambria" panose="02040503050406030204" pitchFamily="18" charset="0"/>
                </a:rPr>
                <a:t>c</a:t>
              </a:r>
              <a:r>
                <a:rPr lang="vi-VN" sz="3200" i="0" dirty="0">
                  <a:solidFill>
                    <a:schemeClr val="tx1"/>
                  </a:solidFill>
                  <a:effectLst/>
                  <a:latin typeface="Cambria" panose="02040503050406030204" pitchFamily="18" charset="0"/>
                </a:rPr>
                <a:t>. Lao động đem lại cho con người niềm vui</a:t>
              </a:r>
              <a:r>
                <a:rPr lang="en-US" sz="3200" i="0" dirty="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26" name="Group 25">
            <a:extLst>
              <a:ext uri="{FF2B5EF4-FFF2-40B4-BE49-F238E27FC236}">
                <a16:creationId xmlns:a16="http://schemas.microsoft.com/office/drawing/2014/main" id="{0DB17DEF-99D8-2E42-BAF5-6095E1F0BFCD}"/>
              </a:ext>
            </a:extLst>
          </p:cNvPr>
          <p:cNvGrpSpPr/>
          <p:nvPr/>
        </p:nvGrpSpPr>
        <p:grpSpPr>
          <a:xfrm>
            <a:off x="6130811" y="3325561"/>
            <a:ext cx="4629787" cy="1463892"/>
            <a:chOff x="6130811" y="1651092"/>
            <a:chExt cx="4629787" cy="1463892"/>
          </a:xfrm>
        </p:grpSpPr>
        <p:sp>
          <p:nvSpPr>
            <p:cNvPr id="27" name="Rounded Rectangle 26">
              <a:extLst>
                <a:ext uri="{FF2B5EF4-FFF2-40B4-BE49-F238E27FC236}">
                  <a16:creationId xmlns:a16="http://schemas.microsoft.com/office/drawing/2014/main" id="{86CE4A96-1A35-244C-B7B8-DA31412D1CB2}"/>
                </a:ext>
              </a:extLst>
            </p:cNvPr>
            <p:cNvSpPr/>
            <p:nvPr/>
          </p:nvSpPr>
          <p:spPr>
            <a:xfrm>
              <a:off x="6130811" y="1651092"/>
              <a:ext cx="4629787" cy="146389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Rectangle 27">
              <a:extLst>
                <a:ext uri="{FF2B5EF4-FFF2-40B4-BE49-F238E27FC236}">
                  <a16:creationId xmlns:a16="http://schemas.microsoft.com/office/drawing/2014/main" id="{661D5396-0DA0-F74E-9675-76228C73151B}"/>
                </a:ext>
              </a:extLst>
            </p:cNvPr>
            <p:cNvSpPr/>
            <p:nvPr/>
          </p:nvSpPr>
          <p:spPr>
            <a:xfrm>
              <a:off x="6492264" y="1726891"/>
              <a:ext cx="4268334"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d. Cần quý trọng những </a:t>
              </a:r>
              <a:r>
                <a:rPr lang="vi-VN" sz="3200" dirty="0">
                  <a:solidFill>
                    <a:schemeClr val="tx1"/>
                  </a:solidFill>
                  <a:latin typeface="Cambria" panose="02040503050406030204" pitchFamily="18" charset="0"/>
                </a:rPr>
                <a:t>người yêu </a:t>
              </a:r>
              <a:r>
                <a:rPr lang="vi-VN" sz="3200" b="0" i="0" dirty="0">
                  <a:solidFill>
                    <a:schemeClr val="tx1"/>
                  </a:solidFill>
                  <a:effectLst/>
                  <a:latin typeface="Cambria" panose="02040503050406030204" pitchFamily="18" charset="0"/>
                </a:rPr>
                <a:t>lao động</a:t>
              </a:r>
              <a:r>
                <a:rPr lang="en-US" sz="3200" b="0" i="0" dirty="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grpSp>
        <p:nvGrpSpPr>
          <p:cNvPr id="29" name="Group 28">
            <a:extLst>
              <a:ext uri="{FF2B5EF4-FFF2-40B4-BE49-F238E27FC236}">
                <a16:creationId xmlns:a16="http://schemas.microsoft.com/office/drawing/2014/main" id="{F3B5D189-C791-CC43-A4B8-F4B682F7F498}"/>
              </a:ext>
            </a:extLst>
          </p:cNvPr>
          <p:cNvGrpSpPr/>
          <p:nvPr/>
        </p:nvGrpSpPr>
        <p:grpSpPr>
          <a:xfrm>
            <a:off x="1035431" y="4953685"/>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e. Trẻ em có bổn phận làm những việc phù hợp với khả năng</a:t>
              </a:r>
              <a:r>
                <a:rPr lang="en-US" sz="3200" i="0" dirty="0">
                  <a:solidFill>
                    <a:schemeClr val="tx1"/>
                  </a:solidFill>
                  <a:effectLst/>
                  <a:latin typeface="Cambria" panose="02040503050406030204" pitchFamily="18" charset="0"/>
                </a:rPr>
                <a:t>.</a:t>
              </a:r>
              <a:endParaRPr lang="en-US" sz="3200" dirty="0">
                <a:solidFill>
                  <a:schemeClr val="tx1"/>
                </a:solidFill>
                <a:latin typeface="Cambria" panose="02040503050406030204" pitchFamily="18" charset="0"/>
              </a:endParaRPr>
            </a:p>
          </p:txBody>
        </p:sp>
      </p:grpSp>
      <p:pic>
        <p:nvPicPr>
          <p:cNvPr id="5" name="Picture 4"/>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99368969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1000"/>
                            </p:stCondLst>
                            <p:childTnLst>
                              <p:par>
                                <p:cTn id="23" presetID="14" presetClass="entr" presetSubtype="1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randombar(horizontal)">
                                      <p:cBhvr>
                                        <p:cTn id="25" dur="500"/>
                                        <p:tgtEl>
                                          <p:spTgt spid="23"/>
                                        </p:tgtEl>
                                      </p:cBhvr>
                                    </p:animEffect>
                                  </p:childTnLst>
                                </p:cTn>
                              </p:par>
                            </p:childTnLst>
                          </p:cTn>
                        </p:par>
                        <p:par>
                          <p:cTn id="26" fill="hold">
                            <p:stCondLst>
                              <p:cond delay="1500"/>
                            </p:stCondLst>
                            <p:childTnLst>
                              <p:par>
                                <p:cTn id="27" presetID="14" presetClass="entr" presetSubtype="1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par>
                          <p:cTn id="30" fill="hold">
                            <p:stCondLst>
                              <p:cond delay="2000"/>
                            </p:stCondLst>
                            <p:childTnLst>
                              <p:par>
                                <p:cTn id="31" presetID="14" presetClass="entr" presetSubtype="1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349437"/>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3" name="Group 2">
            <a:extLst>
              <a:ext uri="{FF2B5EF4-FFF2-40B4-BE49-F238E27FC236}">
                <a16:creationId xmlns:a16="http://schemas.microsoft.com/office/drawing/2014/main" id="{D2333E86-FD60-2949-B49C-8FC8CEB13A71}"/>
              </a:ext>
            </a:extLst>
          </p:cNvPr>
          <p:cNvGrpSpPr/>
          <p:nvPr/>
        </p:nvGrpSpPr>
        <p:grpSpPr>
          <a:xfrm>
            <a:off x="771902" y="2038354"/>
            <a:ext cx="4629787" cy="1482695"/>
            <a:chOff x="1035432" y="1637371"/>
            <a:chExt cx="4629787" cy="1482695"/>
          </a:xfrm>
        </p:grpSpPr>
        <p:sp>
          <p:nvSpPr>
            <p:cNvPr id="2" name="Rounded Rectangle 1">
              <a:extLst>
                <a:ext uri="{FF2B5EF4-FFF2-40B4-BE49-F238E27FC236}">
                  <a16:creationId xmlns:a16="http://schemas.microsoft.com/office/drawing/2014/main" id="{AE8AD832-C961-204E-A070-02BB1B98C6D6}"/>
                </a:ext>
              </a:extLst>
            </p:cNvPr>
            <p:cNvSpPr/>
            <p:nvPr/>
          </p:nvSpPr>
          <p:spPr>
            <a:xfrm>
              <a:off x="1035432" y="1656174"/>
              <a:ext cx="4629787" cy="1463892"/>
            </a:xfrm>
            <a:prstGeom prst="round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3" name="Rectangle 52"/>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a. Lười lao động là đáng chê cười</a:t>
              </a:r>
              <a:endParaRPr lang="en-US" sz="3200" dirty="0">
                <a:solidFill>
                  <a:schemeClr val="tx1"/>
                </a:solidFill>
                <a:latin typeface="Cambria" panose="02040503050406030204" pitchFamily="18" charset="0"/>
              </a:endParaRPr>
            </a:p>
          </p:txBody>
        </p:sp>
      </p:grpSp>
      <p:grpSp>
        <p:nvGrpSpPr>
          <p:cNvPr id="4" name="Group 3">
            <a:extLst>
              <a:ext uri="{FF2B5EF4-FFF2-40B4-BE49-F238E27FC236}">
                <a16:creationId xmlns:a16="http://schemas.microsoft.com/office/drawing/2014/main" id="{58172840-B862-D444-A37C-475C8A0CEF3A}"/>
              </a:ext>
            </a:extLst>
          </p:cNvPr>
          <p:cNvGrpSpPr/>
          <p:nvPr/>
        </p:nvGrpSpPr>
        <p:grpSpPr>
          <a:xfrm>
            <a:off x="771902" y="4189199"/>
            <a:ext cx="4629787" cy="1463892"/>
            <a:chOff x="6130811" y="1651092"/>
            <a:chExt cx="4629787" cy="1463892"/>
          </a:xfrm>
        </p:grpSpPr>
        <p:sp>
          <p:nvSpPr>
            <p:cNvPr id="22" name="Rounded Rectangle 21">
              <a:extLst>
                <a:ext uri="{FF2B5EF4-FFF2-40B4-BE49-F238E27FC236}">
                  <a16:creationId xmlns:a16="http://schemas.microsoft.com/office/drawing/2014/main" id="{6CD9271A-5C63-6E4C-8C56-E328003BD10D}"/>
                </a:ext>
              </a:extLst>
            </p:cNvPr>
            <p:cNvSpPr/>
            <p:nvPr/>
          </p:nvSpPr>
          <p:spPr>
            <a:xfrm>
              <a:off x="6130811" y="1651092"/>
              <a:ext cx="4629787" cy="1463892"/>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5" name="Rectangle 54">
              <a:extLst>
                <a:ext uri="{FF2B5EF4-FFF2-40B4-BE49-F238E27FC236}">
                  <a16:creationId xmlns:a16="http://schemas.microsoft.com/office/drawing/2014/main" id="{35E65F50-334B-2D45-AB23-D8EAA472C416}"/>
                </a:ext>
              </a:extLst>
            </p:cNvPr>
            <p:cNvSpPr/>
            <p:nvPr/>
          </p:nvSpPr>
          <p:spPr>
            <a:xfrm>
              <a:off x="6492264" y="1726891"/>
              <a:ext cx="3906880"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b. Chỉ người nghèo mới phải lao động</a:t>
              </a:r>
              <a:endParaRPr lang="en-US" sz="3200" dirty="0">
                <a:solidFill>
                  <a:schemeClr val="tx1"/>
                </a:solidFill>
                <a:latin typeface="Cambria" panose="02040503050406030204" pitchFamily="18" charset="0"/>
              </a:endParaRPr>
            </a:p>
          </p:txBody>
        </p:sp>
      </p:gr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sp>
        <p:nvSpPr>
          <p:cNvPr id="5" name="TextBox 4">
            <a:extLst>
              <a:ext uri="{FF2B5EF4-FFF2-40B4-BE49-F238E27FC236}">
                <a16:creationId xmlns:a16="http://schemas.microsoft.com/office/drawing/2014/main" id="{9BB76B64-C311-0141-BBA8-0F2C2D208FC4}"/>
              </a:ext>
            </a:extLst>
          </p:cNvPr>
          <p:cNvSpPr txBox="1"/>
          <p:nvPr/>
        </p:nvSpPr>
        <p:spPr>
          <a:xfrm>
            <a:off x="5551663" y="2131127"/>
            <a:ext cx="6119289" cy="1200329"/>
          </a:xfrm>
          <a:prstGeom prst="rect">
            <a:avLst/>
          </a:prstGeom>
          <a:noFill/>
        </p:spPr>
        <p:txBody>
          <a:bodyPr wrap="square" rtlCol="0">
            <a:spAutoFit/>
          </a:bodyPr>
          <a:lstStyle/>
          <a:p>
            <a:r>
              <a:rPr lang="vi-VN" sz="3600" dirty="0">
                <a:solidFill>
                  <a:srgbClr val="C00000"/>
                </a:solidFill>
                <a:latin typeface="Cambria" panose="02040503050406030204" pitchFamily="18" charset="0"/>
              </a:rPr>
              <a:t>ĐÚNG. </a:t>
            </a:r>
            <a:r>
              <a:rPr lang="vi-VN" sz="3600" dirty="0">
                <a:latin typeface="Cambria" panose="02040503050406030204" pitchFamily="18" charset="0"/>
              </a:rPr>
              <a:t>B</a:t>
            </a:r>
            <a:r>
              <a:rPr lang="vi-VN" sz="3600" b="0" i="0" dirty="0">
                <a:effectLst/>
                <a:latin typeface="Cambria" panose="02040503050406030204" pitchFamily="18" charset="0"/>
              </a:rPr>
              <a:t>ởi vì con người đều phải có nghĩa vụ lao động. </a:t>
            </a:r>
            <a:endParaRPr lang="en-VN" sz="3600" dirty="0">
              <a:latin typeface="Cambria" panose="02040503050406030204" pitchFamily="18" charset="0"/>
            </a:endParaRPr>
          </a:p>
        </p:txBody>
      </p:sp>
      <p:sp>
        <p:nvSpPr>
          <p:cNvPr id="33" name="TextBox 32">
            <a:extLst>
              <a:ext uri="{FF2B5EF4-FFF2-40B4-BE49-F238E27FC236}">
                <a16:creationId xmlns:a16="http://schemas.microsoft.com/office/drawing/2014/main" id="{98D6C46B-2D9B-A749-81F8-39FF1226556E}"/>
              </a:ext>
            </a:extLst>
          </p:cNvPr>
          <p:cNvSpPr txBox="1"/>
          <p:nvPr/>
        </p:nvSpPr>
        <p:spPr>
          <a:xfrm>
            <a:off x="5502570" y="4063090"/>
            <a:ext cx="6018408" cy="2308324"/>
          </a:xfrm>
          <a:prstGeom prst="rect">
            <a:avLst/>
          </a:prstGeom>
          <a:noFill/>
        </p:spPr>
        <p:txBody>
          <a:bodyPr wrap="square" rtlCol="0">
            <a:spAutoFit/>
          </a:bodyPr>
          <a:lstStyle/>
          <a:p>
            <a:r>
              <a:rPr lang="en-US" sz="3600" b="0" i="0" dirty="0">
                <a:solidFill>
                  <a:srgbClr val="C00000"/>
                </a:solidFill>
                <a:effectLst/>
                <a:latin typeface="Cambria" panose="02040503050406030204" pitchFamily="18" charset="0"/>
              </a:rPr>
              <a:t>KHÔNG ĐÚNG.</a:t>
            </a:r>
            <a:r>
              <a:rPr lang="en-US" sz="3600" b="0" i="0" dirty="0">
                <a:effectLst/>
                <a:latin typeface="Cambria" panose="02040503050406030204" pitchFamily="18" charset="0"/>
              </a:rPr>
              <a:t> </a:t>
            </a:r>
            <a:r>
              <a:rPr lang="en-US" sz="3600" dirty="0" err="1">
                <a:latin typeface="Cambria" panose="02040503050406030204" pitchFamily="18" charset="0"/>
              </a:rPr>
              <a:t>B</a:t>
            </a:r>
            <a:r>
              <a:rPr lang="en-US" sz="3600" b="0" i="0" dirty="0" err="1">
                <a:effectLst/>
                <a:latin typeface="Cambria" panose="02040503050406030204" pitchFamily="18" charset="0"/>
              </a:rPr>
              <a:t>ởi</a:t>
            </a:r>
            <a:r>
              <a:rPr lang="en-US" sz="3600" b="0" i="0" dirty="0">
                <a:effectLst/>
                <a:latin typeface="Cambria" panose="02040503050406030204" pitchFamily="18" charset="0"/>
              </a:rPr>
              <a:t>  </a:t>
            </a:r>
            <a:r>
              <a:rPr lang="en-US" sz="3600" b="0" i="0" dirty="0" err="1">
                <a:effectLst/>
                <a:latin typeface="Cambria" panose="02040503050406030204" pitchFamily="18" charset="0"/>
              </a:rPr>
              <a:t>vì</a:t>
            </a:r>
            <a:r>
              <a:rPr lang="en-US" sz="3600" b="0" i="0" dirty="0">
                <a:effectLst/>
                <a:latin typeface="Cambria" panose="02040503050406030204" pitchFamily="18" charset="0"/>
              </a:rPr>
              <a:t> </a:t>
            </a:r>
            <a:r>
              <a:rPr lang="en-US" sz="3600" b="0" i="0" dirty="0" err="1">
                <a:effectLst/>
                <a:latin typeface="Cambria" panose="02040503050406030204" pitchFamily="18" charset="0"/>
              </a:rPr>
              <a:t>bất</a:t>
            </a:r>
            <a:r>
              <a:rPr lang="en-US" sz="3600" b="0" i="0" dirty="0">
                <a:effectLst/>
                <a:latin typeface="Cambria" panose="02040503050406030204" pitchFamily="18" charset="0"/>
              </a:rPr>
              <a:t> </a:t>
            </a:r>
            <a:r>
              <a:rPr lang="en-US" sz="3600" b="0" i="0" dirty="0" err="1">
                <a:effectLst/>
                <a:latin typeface="Cambria" panose="02040503050406030204" pitchFamily="18" charset="0"/>
              </a:rPr>
              <a:t>kể</a:t>
            </a:r>
            <a:r>
              <a:rPr lang="en-US" sz="3600" b="0" i="0" dirty="0">
                <a:effectLst/>
                <a:latin typeface="Cambria" panose="02040503050406030204" pitchFamily="18" charset="0"/>
              </a:rPr>
              <a:t> ai </a:t>
            </a:r>
            <a:r>
              <a:rPr lang="en-US" sz="3600" b="0" i="0" dirty="0" err="1">
                <a:effectLst/>
                <a:latin typeface="Cambria" panose="02040503050406030204" pitchFamily="18" charset="0"/>
              </a:rPr>
              <a:t>cũng</a:t>
            </a:r>
            <a:r>
              <a:rPr lang="en-US" sz="3600" b="0" i="0" dirty="0">
                <a:effectLst/>
                <a:latin typeface="Cambria" panose="02040503050406030204" pitchFamily="18" charset="0"/>
              </a:rPr>
              <a:t> </a:t>
            </a:r>
            <a:r>
              <a:rPr lang="en-US" sz="3600" b="0" i="0" dirty="0" err="1">
                <a:effectLst/>
                <a:latin typeface="Cambria" panose="02040503050406030204" pitchFamily="18" charset="0"/>
              </a:rPr>
              <a:t>phải</a:t>
            </a:r>
            <a:r>
              <a:rPr lang="en-US" sz="3600" b="0" i="0" dirty="0">
                <a:effectLst/>
                <a:latin typeface="Cambria" panose="02040503050406030204" pitchFamily="18" charset="0"/>
              </a:rPr>
              <a:t> lao </a:t>
            </a:r>
            <a:r>
              <a:rPr lang="en-US" sz="3600" b="0" i="0" dirty="0" err="1">
                <a:effectLst/>
                <a:latin typeface="Cambria" panose="02040503050406030204" pitchFamily="18" charset="0"/>
              </a:rPr>
              <a:t>động</a:t>
            </a:r>
            <a:r>
              <a:rPr lang="en-US" sz="3600" b="0" i="0" dirty="0">
                <a:effectLst/>
                <a:latin typeface="Cambria" panose="02040503050406030204" pitchFamily="18" charset="0"/>
              </a:rPr>
              <a:t>, </a:t>
            </a:r>
            <a:r>
              <a:rPr lang="en-US" sz="3600" b="0" i="0" dirty="0" err="1">
                <a:effectLst/>
                <a:latin typeface="Cambria" panose="02040503050406030204" pitchFamily="18" charset="0"/>
              </a:rPr>
              <a:t>không</a:t>
            </a:r>
            <a:r>
              <a:rPr lang="en-US" sz="3600" b="0" i="0" dirty="0">
                <a:effectLst/>
                <a:latin typeface="Cambria" panose="02040503050406030204" pitchFamily="18" charset="0"/>
              </a:rPr>
              <a:t> </a:t>
            </a:r>
            <a:r>
              <a:rPr lang="en-US" sz="3600" b="0" i="0" dirty="0" err="1">
                <a:effectLst/>
                <a:latin typeface="Cambria" panose="02040503050406030204" pitchFamily="18" charset="0"/>
              </a:rPr>
              <a:t>phân</a:t>
            </a:r>
            <a:r>
              <a:rPr lang="en-US" sz="3600" b="0" i="0" dirty="0">
                <a:effectLst/>
                <a:latin typeface="Cambria" panose="02040503050406030204" pitchFamily="18" charset="0"/>
              </a:rPr>
              <a:t> </a:t>
            </a:r>
            <a:r>
              <a:rPr lang="en-US" sz="3600" b="0" i="0" dirty="0" err="1">
                <a:effectLst/>
                <a:latin typeface="Cambria" panose="02040503050406030204" pitchFamily="18" charset="0"/>
              </a:rPr>
              <a:t>biệt</a:t>
            </a:r>
            <a:r>
              <a:rPr lang="en-US" sz="3600" b="0" i="0" dirty="0">
                <a:effectLst/>
                <a:latin typeface="Cambria" panose="02040503050406030204" pitchFamily="18" charset="0"/>
              </a:rPr>
              <a:t> </a:t>
            </a:r>
            <a:r>
              <a:rPr lang="en-US" sz="3600" b="0" i="0" dirty="0" err="1">
                <a:effectLst/>
                <a:latin typeface="Cambria" panose="02040503050406030204" pitchFamily="18" charset="0"/>
              </a:rPr>
              <a:t>tầng</a:t>
            </a:r>
            <a:r>
              <a:rPr lang="en-US" sz="3600" b="0" i="0" dirty="0">
                <a:effectLst/>
                <a:latin typeface="Cambria" panose="02040503050406030204" pitchFamily="18" charset="0"/>
              </a:rPr>
              <a:t> </a:t>
            </a:r>
            <a:r>
              <a:rPr lang="en-US" sz="3600" b="0" i="0" dirty="0" err="1">
                <a:effectLst/>
                <a:latin typeface="Cambria" panose="02040503050406030204" pitchFamily="18" charset="0"/>
              </a:rPr>
              <a:t>lớp</a:t>
            </a:r>
            <a:r>
              <a:rPr lang="en-US" sz="3600" b="0" i="0" dirty="0">
                <a:effectLst/>
                <a:latin typeface="Cambria" panose="02040503050406030204" pitchFamily="18" charset="0"/>
              </a:rPr>
              <a:t> </a:t>
            </a:r>
            <a:r>
              <a:rPr lang="en-US" sz="3600" b="0" i="0" dirty="0" err="1">
                <a:effectLst/>
                <a:latin typeface="Cambria" panose="02040503050406030204" pitchFamily="18" charset="0"/>
              </a:rPr>
              <a:t>giàu</a:t>
            </a:r>
            <a:r>
              <a:rPr lang="en-US" sz="3600" b="0" i="0" dirty="0">
                <a:effectLst/>
                <a:latin typeface="Cambria" panose="02040503050406030204" pitchFamily="18" charset="0"/>
              </a:rPr>
              <a:t> </a:t>
            </a:r>
            <a:r>
              <a:rPr lang="en-US" sz="3600" b="0" i="0" dirty="0" err="1">
                <a:effectLst/>
                <a:latin typeface="Cambria" panose="02040503050406030204" pitchFamily="18" charset="0"/>
              </a:rPr>
              <a:t>nghèo</a:t>
            </a:r>
            <a:r>
              <a:rPr lang="en-US" sz="3600" b="0" i="0" dirty="0">
                <a:effectLst/>
                <a:latin typeface="Cambria" panose="02040503050406030204" pitchFamily="18" charset="0"/>
              </a:rPr>
              <a:t> </a:t>
            </a:r>
            <a:r>
              <a:rPr lang="en-US" sz="3600" b="0" i="0" dirty="0" err="1">
                <a:effectLst/>
                <a:latin typeface="Cambria" panose="02040503050406030204" pitchFamily="18" charset="0"/>
              </a:rPr>
              <a:t>và</a:t>
            </a:r>
            <a:r>
              <a:rPr lang="en-US" sz="3600" b="0" i="0" dirty="0">
                <a:effectLst/>
                <a:latin typeface="Cambria" panose="02040503050406030204" pitchFamily="18" charset="0"/>
              </a:rPr>
              <a:t> </a:t>
            </a:r>
            <a:r>
              <a:rPr lang="en-US" sz="3600" b="0" i="0" dirty="0" err="1">
                <a:effectLst/>
                <a:latin typeface="Cambria" panose="02040503050406030204" pitchFamily="18" charset="0"/>
              </a:rPr>
              <a:t>địa</a:t>
            </a:r>
            <a:r>
              <a:rPr lang="en-US" sz="3600" b="0" i="0" dirty="0">
                <a:effectLst/>
                <a:latin typeface="Cambria" panose="02040503050406030204" pitchFamily="18" charset="0"/>
              </a:rPr>
              <a:t> </a:t>
            </a:r>
            <a:r>
              <a:rPr lang="en-US" sz="3600" b="0" i="0" dirty="0" err="1">
                <a:effectLst/>
                <a:latin typeface="Cambria" panose="02040503050406030204" pitchFamily="18" charset="0"/>
              </a:rPr>
              <a:t>vị</a:t>
            </a:r>
            <a:r>
              <a:rPr lang="en-US" sz="3600" b="0" i="0" dirty="0">
                <a:effectLst/>
                <a:latin typeface="Cambria" panose="02040503050406030204" pitchFamily="18" charset="0"/>
              </a:rPr>
              <a:t> </a:t>
            </a:r>
            <a:r>
              <a:rPr lang="en-US" sz="3600" b="0" i="0" dirty="0" err="1">
                <a:effectLst/>
                <a:latin typeface="Cambria" panose="02040503050406030204" pitchFamily="18" charset="0"/>
              </a:rPr>
              <a:t>trong</a:t>
            </a:r>
            <a:r>
              <a:rPr lang="en-US" sz="3600" b="0" i="0" dirty="0">
                <a:effectLst/>
                <a:latin typeface="Cambria" panose="02040503050406030204" pitchFamily="18" charset="0"/>
              </a:rPr>
              <a:t> </a:t>
            </a:r>
            <a:r>
              <a:rPr lang="en-US" sz="3600" b="0" i="0" dirty="0" err="1">
                <a:effectLst/>
                <a:latin typeface="Cambria" panose="02040503050406030204" pitchFamily="18" charset="0"/>
              </a:rPr>
              <a:t>xã</a:t>
            </a:r>
            <a:r>
              <a:rPr lang="en-US" sz="3600" b="0" i="0" dirty="0">
                <a:effectLst/>
                <a:latin typeface="Cambria" panose="02040503050406030204" pitchFamily="18" charset="0"/>
              </a:rPr>
              <a:t> </a:t>
            </a:r>
            <a:r>
              <a:rPr lang="en-US" sz="3600" b="0" i="0" dirty="0" err="1">
                <a:effectLst/>
                <a:latin typeface="Cambria" panose="02040503050406030204" pitchFamily="18" charset="0"/>
              </a:rPr>
              <a:t>hội</a:t>
            </a:r>
            <a:r>
              <a:rPr lang="en-US" sz="3600" b="0" i="0" dirty="0">
                <a:effectLst/>
                <a:latin typeface="Cambria" panose="02040503050406030204" pitchFamily="18" charset="0"/>
              </a:rPr>
              <a:t>. </a:t>
            </a:r>
            <a:endParaRPr lang="en-VN" sz="3600" dirty="0">
              <a:latin typeface="Cambria" panose="02040503050406030204" pitchFamily="18" charset="0"/>
            </a:endParaRPr>
          </a:p>
        </p:txBody>
      </p:sp>
      <p:pic>
        <p:nvPicPr>
          <p:cNvPr id="16" name="Picture 15"/>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314828356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ppt_x"/>
                                          </p:val>
                                        </p:tav>
                                        <p:tav tm="100000">
                                          <p:val>
                                            <p:strVal val="#ppt_x"/>
                                          </p:val>
                                        </p:tav>
                                      </p:tavLst>
                                    </p:anim>
                                    <p:anim calcmode="lin" valueType="num">
                                      <p:cBhvr additive="base">
                                        <p:cTn id="1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41" y="493417"/>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3" name="Group 22">
            <a:extLst>
              <a:ext uri="{FF2B5EF4-FFF2-40B4-BE49-F238E27FC236}">
                <a16:creationId xmlns:a16="http://schemas.microsoft.com/office/drawing/2014/main" id="{3BDF88E4-B90A-334C-90B6-928DB824BD18}"/>
              </a:ext>
            </a:extLst>
          </p:cNvPr>
          <p:cNvGrpSpPr/>
          <p:nvPr/>
        </p:nvGrpSpPr>
        <p:grpSpPr>
          <a:xfrm>
            <a:off x="1022751" y="1853496"/>
            <a:ext cx="4629787" cy="1482695"/>
            <a:chOff x="1035432" y="1637371"/>
            <a:chExt cx="4629787" cy="1482695"/>
          </a:xfrm>
        </p:grpSpPr>
        <p:sp>
          <p:nvSpPr>
            <p:cNvPr id="24" name="Rounded Rectangle 23">
              <a:extLst>
                <a:ext uri="{FF2B5EF4-FFF2-40B4-BE49-F238E27FC236}">
                  <a16:creationId xmlns:a16="http://schemas.microsoft.com/office/drawing/2014/main" id="{7081BDFE-1423-DC44-9759-FEE4CC0B1EBD}"/>
                </a:ext>
              </a:extLst>
            </p:cNvPr>
            <p:cNvSpPr/>
            <p:nvPr/>
          </p:nvSpPr>
          <p:spPr>
            <a:xfrm>
              <a:off x="1035432" y="1656174"/>
              <a:ext cx="462978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5" name="Rectangle 24">
              <a:extLst>
                <a:ext uri="{FF2B5EF4-FFF2-40B4-BE49-F238E27FC236}">
                  <a16:creationId xmlns:a16="http://schemas.microsoft.com/office/drawing/2014/main" id="{9E761D0C-351C-B046-B50A-342AB3132D63}"/>
                </a:ext>
              </a:extLst>
            </p:cNvPr>
            <p:cNvSpPr/>
            <p:nvPr/>
          </p:nvSpPr>
          <p:spPr>
            <a:xfrm>
              <a:off x="1234502" y="1637371"/>
              <a:ext cx="4231649"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latin typeface="Cambria" panose="02040503050406030204" pitchFamily="18" charset="0"/>
                </a:rPr>
                <a:t>c</a:t>
              </a:r>
              <a:r>
                <a:rPr lang="vi-VN" sz="3200" i="0" dirty="0">
                  <a:solidFill>
                    <a:schemeClr val="tx1"/>
                  </a:solidFill>
                  <a:effectLst/>
                  <a:latin typeface="Cambria" panose="02040503050406030204" pitchFamily="18" charset="0"/>
                </a:rPr>
                <a:t>. Lao động đem lại cho con người niềm vui</a:t>
              </a:r>
              <a:endParaRPr lang="en-US" sz="3200" dirty="0">
                <a:solidFill>
                  <a:schemeClr val="tx1"/>
                </a:solidFill>
                <a:latin typeface="Cambria" panose="02040503050406030204" pitchFamily="18" charset="0"/>
              </a:endParaRPr>
            </a:p>
          </p:txBody>
        </p:sp>
      </p:grpSp>
      <p:grpSp>
        <p:nvGrpSpPr>
          <p:cNvPr id="26" name="Group 25">
            <a:extLst>
              <a:ext uri="{FF2B5EF4-FFF2-40B4-BE49-F238E27FC236}">
                <a16:creationId xmlns:a16="http://schemas.microsoft.com/office/drawing/2014/main" id="{0DB17DEF-99D8-2E42-BAF5-6095E1F0BFCD}"/>
              </a:ext>
            </a:extLst>
          </p:cNvPr>
          <p:cNvGrpSpPr/>
          <p:nvPr/>
        </p:nvGrpSpPr>
        <p:grpSpPr>
          <a:xfrm>
            <a:off x="1022750" y="4408149"/>
            <a:ext cx="4629787" cy="1463892"/>
            <a:chOff x="6130811" y="1651092"/>
            <a:chExt cx="4629787" cy="1463892"/>
          </a:xfrm>
        </p:grpSpPr>
        <p:sp>
          <p:nvSpPr>
            <p:cNvPr id="27" name="Rounded Rectangle 26">
              <a:extLst>
                <a:ext uri="{FF2B5EF4-FFF2-40B4-BE49-F238E27FC236}">
                  <a16:creationId xmlns:a16="http://schemas.microsoft.com/office/drawing/2014/main" id="{86CE4A96-1A35-244C-B7B8-DA31412D1CB2}"/>
                </a:ext>
              </a:extLst>
            </p:cNvPr>
            <p:cNvSpPr/>
            <p:nvPr/>
          </p:nvSpPr>
          <p:spPr>
            <a:xfrm>
              <a:off x="6130811" y="1651092"/>
              <a:ext cx="4629787" cy="1463892"/>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Rectangle 27">
              <a:extLst>
                <a:ext uri="{FF2B5EF4-FFF2-40B4-BE49-F238E27FC236}">
                  <a16:creationId xmlns:a16="http://schemas.microsoft.com/office/drawing/2014/main" id="{661D5396-0DA0-F74E-9675-76228C73151B}"/>
                </a:ext>
              </a:extLst>
            </p:cNvPr>
            <p:cNvSpPr/>
            <p:nvPr/>
          </p:nvSpPr>
          <p:spPr>
            <a:xfrm>
              <a:off x="6492264" y="1726891"/>
              <a:ext cx="4268334" cy="1312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chemeClr val="tx1"/>
                  </a:solidFill>
                  <a:effectLst/>
                  <a:latin typeface="Cambria" panose="02040503050406030204" pitchFamily="18" charset="0"/>
                </a:rPr>
                <a:t>d. Cần quý trọng những </a:t>
              </a:r>
              <a:r>
                <a:rPr lang="vi-VN" sz="3200" dirty="0">
                  <a:solidFill>
                    <a:schemeClr val="tx1"/>
                  </a:solidFill>
                  <a:latin typeface="Cambria" panose="02040503050406030204" pitchFamily="18" charset="0"/>
                </a:rPr>
                <a:t>người yêu </a:t>
              </a:r>
              <a:r>
                <a:rPr lang="vi-VN" sz="3200" b="0" i="0" dirty="0">
                  <a:solidFill>
                    <a:schemeClr val="tx1"/>
                  </a:solidFill>
                  <a:effectLst/>
                  <a:latin typeface="Cambria" panose="02040503050406030204" pitchFamily="18" charset="0"/>
                </a:rPr>
                <a:t>lao động</a:t>
              </a:r>
              <a:endParaRPr lang="en-US" sz="32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7B46257B-E2B3-1D4C-98F2-6D7CC63A36CF}"/>
              </a:ext>
            </a:extLst>
          </p:cNvPr>
          <p:cNvSpPr txBox="1"/>
          <p:nvPr/>
        </p:nvSpPr>
        <p:spPr>
          <a:xfrm>
            <a:off x="5738489" y="1728430"/>
            <a:ext cx="5797419" cy="2554545"/>
          </a:xfrm>
          <a:prstGeom prst="rect">
            <a:avLst/>
          </a:prstGeom>
          <a:noFill/>
        </p:spPr>
        <p:txBody>
          <a:bodyPr wrap="square" rtlCol="0">
            <a:spAutoFit/>
          </a:bodyPr>
          <a:lstStyle/>
          <a:p>
            <a:r>
              <a:rPr lang="vi-VN" sz="3200" b="0" i="0" dirty="0">
                <a:solidFill>
                  <a:srgbClr val="C00000"/>
                </a:solidFill>
                <a:effectLst/>
                <a:latin typeface="Cambria" panose="02040503050406030204" pitchFamily="18" charset="0"/>
              </a:rPr>
              <a:t>ĐÚNG. </a:t>
            </a:r>
            <a:r>
              <a:rPr lang="vi-VN" sz="3200" b="0" i="0" dirty="0">
                <a:effectLst/>
                <a:latin typeface="Cambria" panose="02040503050406030204" pitchFamily="18" charset="0"/>
              </a:rPr>
              <a:t>Bởi vì lao động sẽ giúp con người không bị ảnh hưởng bởi những suy nghĩ tiêu cực, lao động giúp mọi người quên đi những suy nghĩ ấy. </a:t>
            </a:r>
            <a:endParaRPr lang="en-VN" sz="3200" dirty="0">
              <a:latin typeface="Cambria" panose="02040503050406030204" pitchFamily="18" charset="0"/>
            </a:endParaRPr>
          </a:p>
        </p:txBody>
      </p:sp>
      <p:sp>
        <p:nvSpPr>
          <p:cNvPr id="6" name="TextBox 5">
            <a:extLst>
              <a:ext uri="{FF2B5EF4-FFF2-40B4-BE49-F238E27FC236}">
                <a16:creationId xmlns:a16="http://schemas.microsoft.com/office/drawing/2014/main" id="{CE4A914A-04DC-1E4D-96FC-16C08672A6D7}"/>
              </a:ext>
            </a:extLst>
          </p:cNvPr>
          <p:cNvSpPr txBox="1"/>
          <p:nvPr/>
        </p:nvSpPr>
        <p:spPr>
          <a:xfrm>
            <a:off x="5738489" y="4486936"/>
            <a:ext cx="5797419" cy="2062103"/>
          </a:xfrm>
          <a:prstGeom prst="rect">
            <a:avLst/>
          </a:prstGeom>
          <a:noFill/>
        </p:spPr>
        <p:txBody>
          <a:bodyPr wrap="square" rtlCol="0">
            <a:spAutoFit/>
          </a:bodyPr>
          <a:lstStyle/>
          <a:p>
            <a:r>
              <a:rPr lang="vi-VN" sz="3200" dirty="0">
                <a:solidFill>
                  <a:srgbClr val="C00000"/>
                </a:solidFill>
                <a:latin typeface="Cambria" panose="02040503050406030204" pitchFamily="18" charset="0"/>
              </a:rPr>
              <a:t>ĐÚNG. </a:t>
            </a:r>
            <a:r>
              <a:rPr lang="vi-VN" sz="3200" dirty="0">
                <a:latin typeface="Cambria" panose="02040503050406030204" pitchFamily="18" charset="0"/>
              </a:rPr>
              <a:t>B</a:t>
            </a:r>
            <a:r>
              <a:rPr lang="vi-VN" sz="3200" b="0" i="0" dirty="0">
                <a:effectLst/>
                <a:latin typeface="Cambria" panose="02040503050406030204" pitchFamily="18" charset="0"/>
              </a:rPr>
              <a:t>ởi vì người lao động luôn luôn được mọi người tôn trọng vì họ đã tạo ra của cải, vật chất cho xã hội. </a:t>
            </a:r>
            <a:endParaRPr lang="en-VN" sz="3200" dirty="0">
              <a:latin typeface="Cambria" panose="02040503050406030204" pitchFamily="18" charset="0"/>
            </a:endParaRPr>
          </a:p>
        </p:txBody>
      </p:sp>
      <p:pic>
        <p:nvPicPr>
          <p:cNvPr id="16" name="Picture 15"/>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135446903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2" name="Freeform 3">
            <a:extLst>
              <a:ext uri="{FF2B5EF4-FFF2-40B4-BE49-F238E27FC236}">
                <a16:creationId xmlns:a16="http://schemas.microsoft.com/office/drawing/2014/main" id="{5FC688DE-15CA-4D44-86B7-54F10175AF62}"/>
              </a:ext>
            </a:extLst>
          </p:cNvPr>
          <p:cNvSpPr/>
          <p:nvPr/>
        </p:nvSpPr>
        <p:spPr>
          <a:xfrm>
            <a:off x="570139" y="276191"/>
            <a:ext cx="11051718" cy="6305618"/>
          </a:xfrm>
          <a:custGeom>
            <a:avLst/>
            <a:gdLst/>
            <a:ahLst/>
            <a:cxnLst/>
            <a:rect l="l" t="t" r="r" b="b"/>
            <a:pathLst>
              <a:path w="8229600" h="7848981">
                <a:moveTo>
                  <a:pt x="0" y="0"/>
                </a:moveTo>
                <a:lnTo>
                  <a:pt x="8229600" y="0"/>
                </a:lnTo>
                <a:lnTo>
                  <a:pt x="8229600" y="7848980"/>
                </a:lnTo>
                <a:lnTo>
                  <a:pt x="0" y="7848980"/>
                </a:lnTo>
                <a:lnTo>
                  <a:pt x="0" y="0"/>
                </a:lnTo>
                <a:close/>
              </a:path>
            </a:pathLst>
          </a:custGeom>
          <a:blipFill>
            <a:blip r:embed="rId3"/>
            <a:stretch>
              <a:fillRect/>
            </a:stretch>
          </a:blipFill>
        </p:spPr>
        <p:txBody>
          <a:bodyPr/>
          <a:lstStyle/>
          <a:p>
            <a:endParaRPr lang="en-US"/>
          </a:p>
        </p:txBody>
      </p:sp>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pic>
        <p:nvPicPr>
          <p:cNvPr id="15" name="Picture 14">
            <a:extLst>
              <a:ext uri="{FF2B5EF4-FFF2-40B4-BE49-F238E27FC236}">
                <a16:creationId xmlns:a16="http://schemas.microsoft.com/office/drawing/2014/main" id="{A009AB3F-661B-BB4C-8623-87B22404BFE9}"/>
              </a:ext>
            </a:extLst>
          </p:cNvPr>
          <p:cNvPicPr>
            <a:picLocks noChangeAspect="1"/>
          </p:cNvPicPr>
          <p:nvPr/>
        </p:nvPicPr>
        <p:blipFill>
          <a:blip r:embed="rId4"/>
          <a:stretch>
            <a:fillRect/>
          </a:stretch>
        </p:blipFill>
        <p:spPr>
          <a:xfrm>
            <a:off x="588897" y="373438"/>
            <a:ext cx="2999492" cy="1383912"/>
          </a:xfrm>
          <a:prstGeom prst="rect">
            <a:avLst/>
          </a:prstGeom>
        </p:spPr>
      </p:pic>
      <p:grpSp>
        <p:nvGrpSpPr>
          <p:cNvPr id="29" name="Group 28">
            <a:extLst>
              <a:ext uri="{FF2B5EF4-FFF2-40B4-BE49-F238E27FC236}">
                <a16:creationId xmlns:a16="http://schemas.microsoft.com/office/drawing/2014/main" id="{F3B5D189-C791-CC43-A4B8-F4B682F7F498}"/>
              </a:ext>
            </a:extLst>
          </p:cNvPr>
          <p:cNvGrpSpPr/>
          <p:nvPr/>
        </p:nvGrpSpPr>
        <p:grpSpPr>
          <a:xfrm>
            <a:off x="1233416" y="2263548"/>
            <a:ext cx="9725167" cy="1482695"/>
            <a:chOff x="1035432" y="1637371"/>
            <a:chExt cx="9725167" cy="1482695"/>
          </a:xfrm>
        </p:grpSpPr>
        <p:sp>
          <p:nvSpPr>
            <p:cNvPr id="30" name="Rounded Rectangle 29">
              <a:extLst>
                <a:ext uri="{FF2B5EF4-FFF2-40B4-BE49-F238E27FC236}">
                  <a16:creationId xmlns:a16="http://schemas.microsoft.com/office/drawing/2014/main" id="{6EB318D2-0449-8A45-B8B4-29AD0F5B5E42}"/>
                </a:ext>
              </a:extLst>
            </p:cNvPr>
            <p:cNvSpPr/>
            <p:nvPr/>
          </p:nvSpPr>
          <p:spPr>
            <a:xfrm>
              <a:off x="1035432" y="1656174"/>
              <a:ext cx="9725167" cy="1463892"/>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1" name="Rectangle 30">
              <a:extLst>
                <a:ext uri="{FF2B5EF4-FFF2-40B4-BE49-F238E27FC236}">
                  <a16:creationId xmlns:a16="http://schemas.microsoft.com/office/drawing/2014/main" id="{CFBB9F94-D093-3943-B130-46404FB5A031}"/>
                </a:ext>
              </a:extLst>
            </p:cNvPr>
            <p:cNvSpPr/>
            <p:nvPr/>
          </p:nvSpPr>
          <p:spPr>
            <a:xfrm>
              <a:off x="1234502" y="1637371"/>
              <a:ext cx="9171525" cy="14638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i="0" dirty="0">
                  <a:solidFill>
                    <a:schemeClr val="tx1"/>
                  </a:solidFill>
                  <a:effectLst/>
                  <a:latin typeface="Cambria" panose="02040503050406030204" pitchFamily="18" charset="0"/>
                </a:rPr>
                <a:t>e. Trẻ em có bổn phận làm những việc phù hợp với khả năng</a:t>
              </a:r>
              <a:endParaRPr lang="en-US" sz="3200" dirty="0">
                <a:solidFill>
                  <a:schemeClr val="tx1"/>
                </a:solidFill>
                <a:latin typeface="Cambria" panose="02040503050406030204" pitchFamily="18" charset="0"/>
              </a:endParaRPr>
            </a:p>
          </p:txBody>
        </p:sp>
      </p:grpSp>
      <p:sp>
        <p:nvSpPr>
          <p:cNvPr id="5" name="TextBox 4">
            <a:extLst>
              <a:ext uri="{FF2B5EF4-FFF2-40B4-BE49-F238E27FC236}">
                <a16:creationId xmlns:a16="http://schemas.microsoft.com/office/drawing/2014/main" id="{CD8C9875-E94A-8B44-A668-C26F34CCD8CD}"/>
              </a:ext>
            </a:extLst>
          </p:cNvPr>
          <p:cNvSpPr txBox="1"/>
          <p:nvPr/>
        </p:nvSpPr>
        <p:spPr>
          <a:xfrm>
            <a:off x="1810681" y="4233638"/>
            <a:ext cx="8570635" cy="1569660"/>
          </a:xfrm>
          <a:prstGeom prst="rect">
            <a:avLst/>
          </a:prstGeom>
          <a:noFill/>
        </p:spPr>
        <p:txBody>
          <a:bodyPr wrap="square" rtlCol="0">
            <a:spAutoFit/>
          </a:bodyPr>
          <a:lstStyle/>
          <a:p>
            <a:pPr algn="just"/>
            <a:r>
              <a:rPr lang="vi-VN" sz="3200" dirty="0">
                <a:solidFill>
                  <a:srgbClr val="C00000"/>
                </a:solidFill>
                <a:latin typeface="Cambria" panose="02040503050406030204" pitchFamily="18" charset="0"/>
              </a:rPr>
              <a:t>ĐÚNG. </a:t>
            </a:r>
            <a:r>
              <a:rPr lang="vi-VN" sz="3200" dirty="0">
                <a:latin typeface="Cambria" panose="02040503050406030204" pitchFamily="18" charset="0"/>
              </a:rPr>
              <a:t>B</a:t>
            </a:r>
            <a:r>
              <a:rPr lang="vi-VN" sz="3200" b="0" i="0" dirty="0">
                <a:effectLst/>
                <a:latin typeface="Cambria" panose="02040503050406030204" pitchFamily="18" charset="0"/>
              </a:rPr>
              <a:t>ởi vì trẻ em nên hình thành thói quen lao động từ sớm để khi lớn lên chúng sẽ không ỷ lại vào người lớn. </a:t>
            </a:r>
            <a:endParaRPr lang="en-VN" sz="3200" dirty="0">
              <a:latin typeface="Cambria" panose="02040503050406030204" pitchFamily="18" charset="0"/>
            </a:endParaRPr>
          </a:p>
        </p:txBody>
      </p:sp>
      <p:pic>
        <p:nvPicPr>
          <p:cNvPr id="10" name="Picture 9"/>
          <p:cNvPicPr>
            <a:picLocks noChangeAspect="1"/>
          </p:cNvPicPr>
          <p:nvPr/>
        </p:nvPicPr>
        <p:blipFill>
          <a:blip r:embed="rId5"/>
          <a:stretch>
            <a:fillRect/>
          </a:stretch>
        </p:blipFill>
        <p:spPr>
          <a:xfrm>
            <a:off x="3460359" y="599523"/>
            <a:ext cx="6047756" cy="1176630"/>
          </a:xfrm>
          <a:prstGeom prst="rect">
            <a:avLst/>
          </a:prstGeom>
        </p:spPr>
      </p:pic>
    </p:spTree>
    <p:extLst>
      <p:ext uri="{BB962C8B-B14F-4D97-AF65-F5344CB8AC3E}">
        <p14:creationId xmlns:p14="http://schemas.microsoft.com/office/powerpoint/2010/main" val="80374145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TotalTime>
  <Words>783</Words>
  <Application>Microsoft Office PowerPoint</Application>
  <PresentationFormat>Widescreen</PresentationFormat>
  <Paragraphs>65</Paragraphs>
  <Slides>17</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#9Slide03 Bebas Neue Bold</vt:lpstr>
      <vt:lpstr>#9Slide07 HoneyCream</vt:lpstr>
      <vt:lpstr>Arial</vt:lpstr>
      <vt:lpstr>Calibri</vt:lpstr>
      <vt:lpstr>Calibri Light</vt:lpstr>
      <vt:lpstr>Cambria</vt:lpstr>
      <vt:lpstr>SVN-Newton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Admin</cp:lastModifiedBy>
  <cp:revision>42</cp:revision>
  <dcterms:created xsi:type="dcterms:W3CDTF">2023-06-29T03:07:26Z</dcterms:created>
  <dcterms:modified xsi:type="dcterms:W3CDTF">2024-11-27T04:24:21Z</dcterms:modified>
</cp:coreProperties>
</file>