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61" r:id="rId4"/>
    <p:sldId id="290" r:id="rId5"/>
    <p:sldId id="291" r:id="rId6"/>
    <p:sldId id="292" r:id="rId7"/>
    <p:sldId id="293" r:id="rId8"/>
    <p:sldId id="260" r:id="rId9"/>
    <p:sldId id="267" r:id="rId10"/>
    <p:sldId id="259" r:id="rId11"/>
    <p:sldId id="294" r:id="rId12"/>
    <p:sldId id="268" r:id="rId13"/>
    <p:sldId id="295" r:id="rId14"/>
    <p:sldId id="296" r:id="rId15"/>
    <p:sldId id="300" r:id="rId16"/>
    <p:sldId id="297" r:id="rId17"/>
    <p:sldId id="298" r:id="rId18"/>
    <p:sldId id="283" r:id="rId19"/>
    <p:sldId id="299" r:id="rId20"/>
    <p:sldId id="285" r:id="rId21"/>
    <p:sldId id="286" r:id="rId22"/>
    <p:sldId id="287" r:id="rId23"/>
  </p:sldIdLst>
  <p:sldSz cx="12192000" cy="6858000"/>
  <p:notesSz cx="6858000" cy="9144000"/>
  <p:embeddedFontLst>
    <p:embeddedFont>
      <p:font typeface="等线" panose="02010600030101010101" pitchFamily="2" charset="-122"/>
      <p:regular r:id="rId24"/>
    </p:embeddedFont>
    <p:embeddedFont>
      <p:font typeface="微软雅黑" panose="020B0503020204020204" pitchFamily="34" charset="-122"/>
      <p:regular r:id="rId25"/>
      <p:bold r:id="rId26"/>
    </p:embeddedFont>
    <p:embeddedFont>
      <p:font typeface="#9Slide07 HoneyCream" panose="020B0604020202020204" charset="0"/>
      <p:regular r:id="rId27"/>
    </p:embeddedFont>
    <p:embeddedFont>
      <p:font typeface="Cambria" panose="02040503050406030204" pitchFamily="18"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47" autoAdjust="0"/>
    <p:restoredTop sz="94660"/>
  </p:normalViewPr>
  <p:slideViewPr>
    <p:cSldViewPr snapToGrid="0">
      <p:cViewPr varScale="1">
        <p:scale>
          <a:sx n="70" d="100"/>
          <a:sy n="70" d="100"/>
        </p:scale>
        <p:origin x="73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矩形 7"/>
          <p:cNvSpPr/>
          <p:nvPr userDrawn="1"/>
        </p:nvSpPr>
        <p:spPr>
          <a:xfrm>
            <a:off x="276224" y="302419"/>
            <a:ext cx="11639550" cy="625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cs typeface="+mn-cs"/>
            </a:endParaRPr>
          </a:p>
        </p:txBody>
      </p:sp>
    </p:spTree>
    <p:extLst>
      <p:ext uri="{BB962C8B-B14F-4D97-AF65-F5344CB8AC3E}">
        <p14:creationId xmlns:p14="http://schemas.microsoft.com/office/powerpoint/2010/main" val="903305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265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4"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290788807"/>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png"/><Relationship Id="rId7" Type="http://schemas.openxmlformats.org/officeDocument/2006/relationships/image" Target="../media/image12.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png"/><Relationship Id="rId7" Type="http://schemas.openxmlformats.org/officeDocument/2006/relationships/image" Target="../media/image12.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4655" y="2704010"/>
            <a:ext cx="4852747" cy="4852747"/>
          </a:xfrm>
          <a:prstGeom prst="rect">
            <a:avLst/>
          </a:prstGeom>
        </p:spPr>
      </p:pic>
      <p:pic>
        <p:nvPicPr>
          <p:cNvPr id="5" name="Picture 4">
            <a:extLst>
              <a:ext uri="{FF2B5EF4-FFF2-40B4-BE49-F238E27FC236}">
                <a16:creationId xmlns:a16="http://schemas.microsoft.com/office/drawing/2014/main" id="{71720B60-D660-B162-D3C1-B39AC0CCF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99" y="-33844"/>
            <a:ext cx="1576290" cy="1576290"/>
          </a:xfrm>
          <a:prstGeom prst="rect">
            <a:avLst/>
          </a:prstGeom>
        </p:spPr>
      </p:pic>
      <p:pic>
        <p:nvPicPr>
          <p:cNvPr id="13" name="Picture 12"/>
          <p:cNvPicPr>
            <a:picLocks noChangeAspect="1"/>
          </p:cNvPicPr>
          <p:nvPr/>
        </p:nvPicPr>
        <p:blipFill>
          <a:blip r:embed="rId5"/>
          <a:stretch>
            <a:fillRect/>
          </a:stretch>
        </p:blipFill>
        <p:spPr>
          <a:xfrm>
            <a:off x="1636200" y="1221018"/>
            <a:ext cx="8264766" cy="3909365"/>
          </a:xfrm>
          <a:prstGeom prst="rect">
            <a:avLst/>
          </a:prstGeom>
        </p:spPr>
      </p:pic>
      <p:pic>
        <p:nvPicPr>
          <p:cNvPr id="15" name="Picture 14"/>
          <p:cNvPicPr>
            <a:picLocks noChangeAspect="1"/>
          </p:cNvPicPr>
          <p:nvPr/>
        </p:nvPicPr>
        <p:blipFill>
          <a:blip r:embed="rId6"/>
          <a:stretch>
            <a:fillRect/>
          </a:stretch>
        </p:blipFill>
        <p:spPr>
          <a:xfrm>
            <a:off x="4236312" y="71490"/>
            <a:ext cx="2987299" cy="1365622"/>
          </a:xfrm>
          <a:prstGeom prst="rect">
            <a:avLst/>
          </a:prstGeom>
        </p:spPr>
      </p:pic>
      <p:pic>
        <p:nvPicPr>
          <p:cNvPr id="6" name="Picture 5"/>
          <p:cNvPicPr>
            <a:picLocks noChangeAspect="1"/>
          </p:cNvPicPr>
          <p:nvPr/>
        </p:nvPicPr>
        <p:blipFill>
          <a:blip r:embed="rId7"/>
          <a:stretch>
            <a:fillRect/>
          </a:stretch>
        </p:blipFill>
        <p:spPr>
          <a:xfrm>
            <a:off x="6254341" y="4437836"/>
            <a:ext cx="2060627" cy="1182727"/>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20518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545107" y="352993"/>
            <a:ext cx="7346572" cy="6213607"/>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749382" y="648067"/>
            <a:ext cx="9138864" cy="925239"/>
            <a:chOff x="7055427" y="1629296"/>
            <a:chExt cx="4741382" cy="3940232"/>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220377" y="2223172"/>
              <a:ext cx="4576432" cy="2752472"/>
            </a:xfrm>
            <a:prstGeom prst="rect">
              <a:avLst/>
            </a:prstGeom>
            <a:noFill/>
          </p:spPr>
          <p:txBody>
            <a:bodyPr wrap="square" rtlCol="0">
              <a:spAutoFit/>
            </a:bodyPr>
            <a:lstStyle/>
            <a:p>
              <a:r>
                <a:rPr lang="en-US" sz="3600" b="1">
                  <a:latin typeface="Cambria" panose="02040503050406030204" pitchFamily="18" charset="0"/>
                  <a:ea typeface="Cambria" panose="02040503050406030204" pitchFamily="18" charset="0"/>
                </a:rPr>
                <a:t>Đọc truyện “Giúp bạn” và trả lời câu hỏi.</a:t>
              </a:r>
            </a:p>
          </p:txBody>
        </p:sp>
      </p:grpSp>
    </p:spTree>
    <p:extLst>
      <p:ext uri="{BB962C8B-B14F-4D97-AF65-F5344CB8AC3E}">
        <p14:creationId xmlns:p14="http://schemas.microsoft.com/office/powerpoint/2010/main" val="658832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395881" y="2764131"/>
            <a:ext cx="4495797" cy="3802469"/>
          </a:xfrm>
          <a:prstGeom prst="rect">
            <a:avLst/>
          </a:prstGeom>
        </p:spPr>
      </p:pic>
      <p:sp>
        <p:nvSpPr>
          <p:cNvPr id="2" name="TextBox 1"/>
          <p:cNvSpPr txBox="1"/>
          <p:nvPr/>
        </p:nvSpPr>
        <p:spPr>
          <a:xfrm>
            <a:off x="4625788" y="376517"/>
            <a:ext cx="2124635" cy="523220"/>
          </a:xfrm>
          <a:prstGeom prst="rect">
            <a:avLst/>
          </a:prstGeom>
          <a:noFill/>
        </p:spPr>
        <p:txBody>
          <a:bodyPr wrap="square" rtlCol="0">
            <a:spAutoFit/>
          </a:bodyPr>
          <a:lstStyle/>
          <a:p>
            <a:r>
              <a:rPr lang="en-US" sz="2800" b="1">
                <a:solidFill>
                  <a:srgbClr val="FF0066"/>
                </a:solidFill>
                <a:latin typeface="Cambria" panose="02040503050406030204" pitchFamily="18" charset="0"/>
                <a:ea typeface="Cambria" panose="02040503050406030204" pitchFamily="18" charset="0"/>
              </a:rPr>
              <a:t>GIÚP BẠN</a:t>
            </a:r>
          </a:p>
        </p:txBody>
      </p:sp>
      <p:grpSp>
        <p:nvGrpSpPr>
          <p:cNvPr id="11" name="Group 10"/>
          <p:cNvGrpSpPr/>
          <p:nvPr/>
        </p:nvGrpSpPr>
        <p:grpSpPr>
          <a:xfrm>
            <a:off x="363070" y="819055"/>
            <a:ext cx="11528608" cy="5753334"/>
            <a:chOff x="363070" y="819055"/>
            <a:chExt cx="11528608" cy="5753334"/>
          </a:xfrm>
        </p:grpSpPr>
        <p:sp>
          <p:nvSpPr>
            <p:cNvPr id="7" name="TextBox 6"/>
            <p:cNvSpPr txBox="1"/>
            <p:nvPr/>
          </p:nvSpPr>
          <p:spPr>
            <a:xfrm>
              <a:off x="430306" y="819055"/>
              <a:ext cx="11461372" cy="3200876"/>
            </a:xfrm>
            <a:prstGeom prst="rect">
              <a:avLst/>
            </a:prstGeom>
            <a:noFill/>
          </p:spPr>
          <p:txBody>
            <a:bodyPr wrap="square" rtlCol="0">
              <a:spAutoFit/>
            </a:bodyPr>
            <a:lstStyle/>
            <a:p>
              <a:pPr algn="just">
                <a:spcBef>
                  <a:spcPts val="600"/>
                </a:spcBef>
              </a:pPr>
              <a:r>
                <a:rPr lang="en-US" sz="2400">
                  <a:latin typeface="Cambria" panose="02040503050406030204" pitchFamily="18" charset="0"/>
                  <a:ea typeface="Cambria" panose="02040503050406030204" pitchFamily="18" charset="0"/>
                </a:rPr>
                <a:t>     Gia đình dê con không may gặp hỏa hoạn. Đồ đạc trong nhà đều bị thiêu rụi, may mắn cả nhà không ai bị thương.</a:t>
              </a:r>
            </a:p>
            <a:p>
              <a:pPr algn="just">
                <a:spcBef>
                  <a:spcPts val="600"/>
                </a:spcBef>
              </a:pPr>
              <a:r>
                <a:rPr lang="en-US" sz="2400">
                  <a:latin typeface="Cambria" panose="02040503050406030204" pitchFamily="18" charset="0"/>
                  <a:ea typeface="Cambria" panose="02040503050406030204" pitchFamily="18" charset="0"/>
                </a:rPr>
                <a:t>     Thầy giáo hà mã kể chuyện không may của gia đình dê con cho các bạn nhỏ nghe. Các bạn nghe xong ai nấy đều thương cảm gia đình dê con.</a:t>
              </a:r>
            </a:p>
            <a:p>
              <a:pPr algn="just">
                <a:spcBef>
                  <a:spcPts val="600"/>
                </a:spcBef>
              </a:pPr>
              <a:r>
                <a:rPr lang="en-US" sz="2400">
                  <a:latin typeface="Cambria" panose="02040503050406030204" pitchFamily="18" charset="0"/>
                  <a:ea typeface="Cambria" panose="02040503050406030204" pitchFamily="18" charset="0"/>
                </a:rPr>
                <a:t>     Nhà khỉ cách nhà dê không xa, khỉ con chủ động mời dê con tới nhà mình. Khỉ kể chuyện của gia đình dê con với mẹ rồi xin phép mẹ tặng cho dê con một số sách vở, quần áo, đồ chơi và vật dụng sinh hoạt. Khỉ nói với dê: “Dê ơi! Bạn đừng buồn, quần áo, sách vở và đồ chơi này mình tặng cho bạn đấy!”.</a:t>
              </a:r>
            </a:p>
          </p:txBody>
        </p:sp>
        <p:sp>
          <p:nvSpPr>
            <p:cNvPr id="9" name="TextBox 8"/>
            <p:cNvSpPr txBox="1"/>
            <p:nvPr/>
          </p:nvSpPr>
          <p:spPr>
            <a:xfrm>
              <a:off x="430306" y="3933278"/>
              <a:ext cx="6831105" cy="1938992"/>
            </a:xfrm>
            <a:prstGeom prst="rect">
              <a:avLst/>
            </a:prstGeom>
            <a:noFill/>
          </p:spPr>
          <p:txBody>
            <a:bodyPr wrap="square" rtlCol="0">
              <a:spAutoFit/>
            </a:bodyPr>
            <a:lstStyle/>
            <a:p>
              <a:pPr algn="just"/>
              <a:r>
                <a:rPr lang="en-US" sz="2400">
                  <a:latin typeface="Cambria" panose="02040503050406030204" pitchFamily="18" charset="0"/>
                  <a:ea typeface="Cambria" panose="02040503050406030204" pitchFamily="18" charset="0"/>
                </a:rPr>
                <a:t>    Khỉ mẹ cũng làm rất nhiều đồ ăn ngon cho dê con. Cả nhà thay nhau gắp thức ăn cho dê, quan tâm dê chu đáo. Dê con cảm động nói: “Mọi người tốt với cháu quá! Cháu thấy ấm áp như đang ở nhà mình vậy.”.</a:t>
              </a:r>
            </a:p>
          </p:txBody>
        </p:sp>
        <p:sp>
          <p:nvSpPr>
            <p:cNvPr id="10" name="TextBox 9"/>
            <p:cNvSpPr txBox="1"/>
            <p:nvPr/>
          </p:nvSpPr>
          <p:spPr>
            <a:xfrm>
              <a:off x="363070" y="5926058"/>
              <a:ext cx="6965575" cy="646331"/>
            </a:xfrm>
            <a:prstGeom prst="rect">
              <a:avLst/>
            </a:prstGeom>
            <a:noFill/>
          </p:spPr>
          <p:txBody>
            <a:bodyPr wrap="square" rtlCol="0">
              <a:spAutoFit/>
            </a:bodyPr>
            <a:lstStyle/>
            <a:p>
              <a:pPr algn="r"/>
              <a:r>
                <a:rPr lang="en-US">
                  <a:latin typeface="Cambria" panose="02040503050406030204" pitchFamily="18" charset="0"/>
                  <a:ea typeface="Cambria" panose="02040503050406030204" pitchFamily="18" charset="0"/>
                </a:rPr>
                <a:t>(Theo Nguyễn Thị Vi Khanh, </a:t>
              </a:r>
              <a:r>
                <a:rPr lang="en-US" i="1">
                  <a:latin typeface="Cambria" panose="02040503050406030204" pitchFamily="18" charset="0"/>
                  <a:ea typeface="Cambria" panose="02040503050406030204" pitchFamily="18" charset="0"/>
                </a:rPr>
                <a:t>Tôi có cảm xúc tích cực, còn bạn thì sao?,</a:t>
              </a:r>
            </a:p>
            <a:p>
              <a:pPr algn="r"/>
              <a:r>
                <a:rPr lang="en-US">
                  <a:latin typeface="Cambria" panose="02040503050406030204" pitchFamily="18" charset="0"/>
                  <a:ea typeface="Cambria" panose="02040503050406030204" pitchFamily="18" charset="0"/>
                </a:rPr>
                <a:t>NXB Văn học, 2016)</a:t>
              </a:r>
            </a:p>
          </p:txBody>
        </p:sp>
      </p:grpSp>
    </p:spTree>
    <p:extLst>
      <p:ext uri="{BB962C8B-B14F-4D97-AF65-F5344CB8AC3E}">
        <p14:creationId xmlns:p14="http://schemas.microsoft.com/office/powerpoint/2010/main" val="4065924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6" y="2811351"/>
            <a:ext cx="6040836" cy="3731104"/>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59286" y="578365"/>
            <a:ext cx="11073655" cy="70124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7"/>
              <a:ext cx="4599743" cy="1453044"/>
            </a:xfrm>
            <a:prstGeom prst="rect">
              <a:avLst/>
            </a:prstGeom>
            <a:noFill/>
          </p:spPr>
          <p:txBody>
            <a:bodyPr wrap="square" rtlCol="0">
              <a:spAutoFit/>
            </a:bodyPr>
            <a:lstStyle/>
            <a:p>
              <a:pPr algn="ctr"/>
              <a:r>
                <a:rPr lang="en-US" sz="3500" b="1" i="1">
                  <a:latin typeface="Cambria" panose="02040503050406030204" pitchFamily="18" charset="0"/>
                  <a:ea typeface="Cambria" panose="02040503050406030204" pitchFamily="18" charset="0"/>
                </a:rPr>
                <a:t>Đọc truyện, thảo luận với bạn và trả lời câu hỏi:</a:t>
              </a:r>
              <a:endParaRPr lang="en-US" sz="35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172677" y="1809366"/>
            <a:ext cx="5459504" cy="2534034"/>
            <a:chOff x="7055427" y="1629296"/>
            <a:chExt cx="4741382" cy="4209489"/>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4124991"/>
            </a:xfrm>
            <a:prstGeom prst="roundRect">
              <a:avLst/>
            </a:prstGeom>
            <a:solidFill>
              <a:schemeClr val="accent4">
                <a:lumMod val="20000"/>
                <a:lumOff val="80000"/>
              </a:schemeClr>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197066" y="1956369"/>
              <a:ext cx="4599743" cy="3882416"/>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 Khỉ con đã làm gì để giúp dê con? </a:t>
              </a:r>
            </a:p>
            <a:p>
              <a:pPr algn="just"/>
              <a:r>
                <a:rPr lang="en-US" sz="3200" b="1">
                  <a:latin typeface="Cambria" panose="02040503050406030204" pitchFamily="18" charset="0"/>
                  <a:ea typeface="Cambria" panose="02040503050406030204" pitchFamily="18" charset="0"/>
                </a:rPr>
                <a:t>+ Khi được giúp đỡ, dê con cảm thấy thế nào?</a:t>
              </a:r>
              <a:endParaRPr lang="en-US" sz="48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20788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629399" y="2115854"/>
            <a:ext cx="5262279" cy="4450746"/>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59286" y="578365"/>
            <a:ext cx="11073655" cy="70124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5"/>
              <a:ext cx="4599743" cy="2661197"/>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Khỉ con đã làm gì để giúp dê con?</a:t>
              </a:r>
              <a:endParaRPr lang="en-US" sz="35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417240" y="1478861"/>
            <a:ext cx="8511608" cy="3227610"/>
            <a:chOff x="7055427" y="1629296"/>
            <a:chExt cx="4741382" cy="5211115"/>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5211115"/>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119276" y="1701426"/>
              <a:ext cx="4553118" cy="5018876"/>
            </a:xfrm>
            <a:prstGeom prst="rect">
              <a:avLst/>
            </a:prstGeom>
            <a:noFill/>
          </p:spPr>
          <p:txBody>
            <a:bodyPr wrap="square" rtlCol="0">
              <a:spAutoFit/>
            </a:bodyPr>
            <a:lstStyle/>
            <a:p>
              <a:pPr algn="just"/>
              <a:r>
                <a:rPr lang="en-US" sz="2800" b="1" i="1">
                  <a:latin typeface="Cambria" panose="02040503050406030204" pitchFamily="18" charset="0"/>
                  <a:ea typeface="Cambria" panose="02040503050406030204" pitchFamily="18" charset="0"/>
                </a:rPr>
                <a:t>  </a:t>
              </a:r>
              <a:r>
                <a:rPr lang="en-US" sz="2800" b="1" i="1">
                  <a:solidFill>
                    <a:srgbClr val="002060"/>
                  </a:solidFill>
                  <a:latin typeface="Cambria" panose="02040503050406030204" pitchFamily="18" charset="0"/>
                  <a:ea typeface="Cambria" panose="02040503050406030204" pitchFamily="18" charset="0"/>
                </a:rPr>
                <a:t>Khỉ con đã chủ động mời dê con đến nhà mình, khỉ kể chuyện của gia đình dê con với mẹ và xin phép mẹ tặng dê con một số sách vở, quần áo, đồ chơi và vật dụng sinh hoạt, khỉ còn nói những lời động viên dê con. Nếu khỉ con không cảm thông, giúp đỡ dê con thì có thể dê sẽ bị đói, không có quần áo để mặc,... </a:t>
              </a:r>
              <a:endParaRPr lang="en-US" sz="5400" b="1" i="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89685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239435" y="1786029"/>
            <a:ext cx="5652243" cy="4780571"/>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59286" y="578365"/>
            <a:ext cx="11073655" cy="70124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5"/>
              <a:ext cx="4599743" cy="2661197"/>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Khi được giúp đỡ, dê con cảm thấy thế nào?</a:t>
              </a:r>
              <a:endParaRPr lang="en-US" sz="54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59286" y="1546096"/>
            <a:ext cx="8511608" cy="1842563"/>
            <a:chOff x="7055427" y="1629296"/>
            <a:chExt cx="4741382" cy="5211115"/>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5211115"/>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119276" y="1701426"/>
              <a:ext cx="4553118" cy="4961564"/>
            </a:xfrm>
            <a:prstGeom prst="rect">
              <a:avLst/>
            </a:prstGeom>
            <a:noFill/>
          </p:spPr>
          <p:txBody>
            <a:bodyPr wrap="square" rtlCol="0">
              <a:spAutoFit/>
            </a:bodyPr>
            <a:lstStyle/>
            <a:p>
              <a:pPr algn="just"/>
              <a:r>
                <a:rPr lang="en-US" sz="3600" b="1" i="1">
                  <a:solidFill>
                    <a:srgbClr val="002060"/>
                  </a:solidFill>
                  <a:latin typeface="Cambria" panose="02040503050406030204" pitchFamily="18" charset="0"/>
                  <a:ea typeface="Cambria" panose="02040503050406030204" pitchFamily="18" charset="0"/>
                </a:rPr>
                <a:t>  Khi được giúp đỡ, dê con cảm thấy rất cảm động, thấy ấm áp và biết ơn cả nhà khỉ con. </a:t>
              </a:r>
              <a:endParaRPr lang="en-US" sz="36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54582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163052"/>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17696" y="535577"/>
            <a:ext cx="5065048" cy="3108960"/>
          </a:xfrm>
          <a:custGeom>
            <a:avLst/>
            <a:gdLst>
              <a:gd name="connsiteX0" fmla="*/ -326999 w 5065048"/>
              <a:gd name="connsiteY0" fmla="*/ 1841624 h 3108960"/>
              <a:gd name="connsiteX1" fmla="*/ 1126 w 5065048"/>
              <a:gd name="connsiteY1" fmla="*/ 1508123 h 3108960"/>
              <a:gd name="connsiteX2" fmla="*/ 2467128 w 5065048"/>
              <a:gd name="connsiteY2" fmla="*/ 519 h 3108960"/>
              <a:gd name="connsiteX3" fmla="*/ 5030269 w 5065048"/>
              <a:gd name="connsiteY3" fmla="*/ 1297745 h 3108960"/>
              <a:gd name="connsiteX4" fmla="*/ 2786559 w 5065048"/>
              <a:gd name="connsiteY4" fmla="*/ 3101120 h 3108960"/>
              <a:gd name="connsiteX5" fmla="*/ 157160 w 5065048"/>
              <a:gd name="connsiteY5" fmla="*/ 2093558 h 3108960"/>
              <a:gd name="connsiteX6" fmla="*/ -326999 w 5065048"/>
              <a:gd name="connsiteY6" fmla="*/ 1841624 h 3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5048" h="3108960" fill="none" extrusionOk="0">
                <a:moveTo>
                  <a:pt x="-326999" y="1841624"/>
                </a:moveTo>
                <a:cubicBezTo>
                  <a:pt x="-262997" y="1815910"/>
                  <a:pt x="-131028" y="1612704"/>
                  <a:pt x="1126" y="1508123"/>
                </a:cubicBezTo>
                <a:cubicBezTo>
                  <a:pt x="-24096" y="619399"/>
                  <a:pt x="1281809" y="204543"/>
                  <a:pt x="2467128" y="519"/>
                </a:cubicBezTo>
                <a:cubicBezTo>
                  <a:pt x="3743500" y="-37829"/>
                  <a:pt x="4767291" y="529641"/>
                  <a:pt x="5030269" y="1297745"/>
                </a:cubicBezTo>
                <a:cubicBezTo>
                  <a:pt x="5270608" y="2101789"/>
                  <a:pt x="4184497" y="2992634"/>
                  <a:pt x="2786559" y="3101120"/>
                </a:cubicBezTo>
                <a:cubicBezTo>
                  <a:pt x="1526783" y="3112437"/>
                  <a:pt x="618099" y="2723664"/>
                  <a:pt x="157160" y="2093558"/>
                </a:cubicBezTo>
                <a:cubicBezTo>
                  <a:pt x="66053" y="2022363"/>
                  <a:pt x="-73573" y="1934803"/>
                  <a:pt x="-326999" y="1841624"/>
                </a:cubicBezTo>
                <a:close/>
              </a:path>
              <a:path w="5065048" h="3108960" stroke="0" extrusionOk="0">
                <a:moveTo>
                  <a:pt x="-326999" y="1841624"/>
                </a:moveTo>
                <a:cubicBezTo>
                  <a:pt x="-198365" y="1754192"/>
                  <a:pt x="-75070" y="1643180"/>
                  <a:pt x="1126" y="1508123"/>
                </a:cubicBezTo>
                <a:cubicBezTo>
                  <a:pt x="-65380" y="694779"/>
                  <a:pt x="1083766" y="171049"/>
                  <a:pt x="2467128" y="519"/>
                </a:cubicBezTo>
                <a:cubicBezTo>
                  <a:pt x="3693911" y="81509"/>
                  <a:pt x="4855413" y="556542"/>
                  <a:pt x="5030269" y="1297745"/>
                </a:cubicBezTo>
                <a:cubicBezTo>
                  <a:pt x="5233082" y="2358195"/>
                  <a:pt x="4140960" y="3028005"/>
                  <a:pt x="2786559" y="3101120"/>
                </a:cubicBezTo>
                <a:cubicBezTo>
                  <a:pt x="1515295" y="3122582"/>
                  <a:pt x="662276" y="2781854"/>
                  <a:pt x="157160" y="2093558"/>
                </a:cubicBezTo>
                <a:cubicBezTo>
                  <a:pt x="-45691" y="2020626"/>
                  <a:pt x="-281100" y="1919410"/>
                  <a:pt x="-326999" y="184162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rgbClr val="0099CC"/>
                </a:solidFill>
                <a:latin typeface="Cambria" panose="02040503050406030204" pitchFamily="18" charset="0"/>
                <a:ea typeface="Cambria" panose="02040503050406030204" pitchFamily="18" charset="0"/>
              </a:rPr>
              <a:t>Qua câu chuyện, </a:t>
            </a:r>
          </a:p>
          <a:p>
            <a:pPr algn="ctr"/>
            <a:r>
              <a:rPr lang="en-US" sz="4000" b="1">
                <a:solidFill>
                  <a:srgbClr val="0099CC"/>
                </a:solidFill>
                <a:latin typeface="Cambria" panose="02040503050406030204" pitchFamily="18" charset="0"/>
                <a:ea typeface="Cambria" panose="02040503050406030204" pitchFamily="18" charset="0"/>
              </a:rPr>
              <a:t>em thấy khỉ con là người như thế </a:t>
            </a:r>
          </a:p>
          <a:p>
            <a:pPr algn="ctr"/>
            <a:r>
              <a:rPr lang="en-US" sz="4000" b="1">
                <a:solidFill>
                  <a:srgbClr val="0099CC"/>
                </a:solidFill>
                <a:latin typeface="Cambria" panose="02040503050406030204" pitchFamily="18" charset="0"/>
                <a:ea typeface="Cambria" panose="02040503050406030204" pitchFamily="18" charset="0"/>
              </a:rPr>
              <a:t>nào?</a:t>
            </a:r>
          </a:p>
        </p:txBody>
      </p:sp>
      <p:grpSp>
        <p:nvGrpSpPr>
          <p:cNvPr id="4" name="Group 3">
            <a:extLst>
              <a:ext uri="{FF2B5EF4-FFF2-40B4-BE49-F238E27FC236}">
                <a16:creationId xmlns:a16="http://schemas.microsoft.com/office/drawing/2014/main" id="{3E543A0B-E972-0D4A-B032-08CCCFDD452B}"/>
              </a:ext>
            </a:extLst>
          </p:cNvPr>
          <p:cNvGrpSpPr/>
          <p:nvPr/>
        </p:nvGrpSpPr>
        <p:grpSpPr>
          <a:xfrm>
            <a:off x="4217267" y="3849182"/>
            <a:ext cx="7543323" cy="2017046"/>
            <a:chOff x="7055427" y="1629296"/>
            <a:chExt cx="4741382" cy="3663619"/>
          </a:xfrm>
        </p:grpSpPr>
        <p:sp>
          <p:nvSpPr>
            <p:cNvPr id="5"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663619"/>
            </a:xfrm>
            <a:prstGeom prst="roundRect">
              <a:avLst/>
            </a:prstGeom>
            <a:solidFill>
              <a:schemeClr val="accent4">
                <a:lumMod val="20000"/>
                <a:lumOff val="80000"/>
              </a:schemeClr>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6" name="TextBox 5">
              <a:extLst>
                <a:ext uri="{FF2B5EF4-FFF2-40B4-BE49-F238E27FC236}">
                  <a16:creationId xmlns:a16="http://schemas.microsoft.com/office/drawing/2014/main" id="{CD4DF022-03B6-2C13-C899-C3F0C93339E7}"/>
                </a:ext>
              </a:extLst>
            </p:cNvPr>
            <p:cNvSpPr txBox="1"/>
            <p:nvPr/>
          </p:nvSpPr>
          <p:spPr>
            <a:xfrm>
              <a:off x="7197067" y="1899693"/>
              <a:ext cx="4496297" cy="3018726"/>
            </a:xfrm>
            <a:prstGeom prst="rect">
              <a:avLst/>
            </a:prstGeom>
            <a:noFill/>
          </p:spPr>
          <p:txBody>
            <a:bodyPr wrap="square" rtlCol="0">
              <a:spAutoFit/>
            </a:bodyPr>
            <a:lstStyle/>
            <a:p>
              <a:pPr algn="just"/>
              <a:r>
                <a:rPr lang="en-US" sz="3400" b="1">
                  <a:latin typeface="Cambria" panose="02040503050406030204" pitchFamily="18" charset="0"/>
                  <a:ea typeface="Cambria" panose="02040503050406030204" pitchFamily="18" charset="0"/>
                </a:rPr>
                <a:t>Khỉ con là người rất tốt bụng, biết quan tâm, cảm thông và giúp đỡ bạn khi gặp hoàn cảnh khó khăn.</a:t>
              </a:r>
            </a:p>
          </p:txBody>
        </p:sp>
      </p:grpSp>
    </p:spTree>
    <p:extLst>
      <p:ext uri="{BB962C8B-B14F-4D97-AF65-F5344CB8AC3E}">
        <p14:creationId xmlns:p14="http://schemas.microsoft.com/office/powerpoint/2010/main" val="3355081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690" y="2944907"/>
            <a:ext cx="5423244" cy="3700840"/>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59286" y="559943"/>
            <a:ext cx="11073655" cy="719671"/>
            <a:chOff x="7055427" y="1553445"/>
            <a:chExt cx="4741382" cy="2963167"/>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553445"/>
              <a:ext cx="4599743" cy="2914643"/>
            </a:xfrm>
            <a:prstGeom prst="rect">
              <a:avLst/>
            </a:prstGeom>
            <a:noFill/>
          </p:spPr>
          <p:txBody>
            <a:bodyPr wrap="square" rtlCol="0">
              <a:spAutoFit/>
            </a:bodyPr>
            <a:lstStyle/>
            <a:p>
              <a:pPr algn="ctr"/>
              <a:r>
                <a:rPr lang="en-US" sz="4000" b="1" i="1">
                  <a:latin typeface="Cambria" panose="02040503050406030204" pitchFamily="18" charset="0"/>
                  <a:ea typeface="Cambria" panose="02040503050406030204" pitchFamily="18" charset="0"/>
                </a:rPr>
                <a:t>Thảo luận nhóm và trả lời câu hỏi:</a:t>
              </a:r>
              <a:endParaRPr lang="en-US" sz="40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172677" y="1809365"/>
            <a:ext cx="5560264" cy="3744271"/>
            <a:chOff x="7055427" y="1629296"/>
            <a:chExt cx="4741382" cy="4915647"/>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4915647"/>
            </a:xfrm>
            <a:prstGeom prst="roundRect">
              <a:avLst/>
            </a:prstGeom>
            <a:solidFill>
              <a:schemeClr val="accent4">
                <a:lumMod val="20000"/>
                <a:lumOff val="80000"/>
              </a:schemeClr>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197067" y="1797485"/>
              <a:ext cx="4496297" cy="4646724"/>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 Em sẽ làm gì nếu những người xung quanh em gặp khó khăn? </a:t>
              </a:r>
            </a:p>
            <a:p>
              <a:pPr algn="just"/>
              <a:r>
                <a:rPr lang="en-US" sz="3200" b="1">
                  <a:latin typeface="Cambria" panose="02040503050406030204" pitchFamily="18" charset="0"/>
                  <a:ea typeface="Cambria" panose="02040503050406030204" pitchFamily="18" charset="0"/>
                </a:rPr>
                <a:t>+ Theo em, sự cảm thông, giúp đỡ có ý nghĩa như thế nào đối với những người đang gặp khó khăn?</a:t>
              </a:r>
            </a:p>
          </p:txBody>
        </p:sp>
      </p:grpSp>
    </p:spTree>
    <p:extLst>
      <p:ext uri="{BB962C8B-B14F-4D97-AF65-F5344CB8AC3E}">
        <p14:creationId xmlns:p14="http://schemas.microsoft.com/office/powerpoint/2010/main" val="102103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134" y="900247"/>
            <a:ext cx="5495043" cy="5602790"/>
          </a:xfrm>
          <a:prstGeom prst="rect">
            <a:avLst/>
          </a:prstGeom>
        </p:spPr>
      </p:pic>
      <p:pic>
        <p:nvPicPr>
          <p:cNvPr id="6" name="Picture 5"/>
          <p:cNvPicPr>
            <a:picLocks noChangeAspect="1"/>
          </p:cNvPicPr>
          <p:nvPr/>
        </p:nvPicPr>
        <p:blipFill>
          <a:blip r:embed="rId3"/>
          <a:stretch>
            <a:fillRect/>
          </a:stretch>
        </p:blipFill>
        <p:spPr>
          <a:xfrm>
            <a:off x="5521782" y="1058704"/>
            <a:ext cx="6876884" cy="4767485"/>
          </a:xfrm>
          <a:prstGeom prst="rect">
            <a:avLst/>
          </a:prstGeom>
        </p:spPr>
      </p:pic>
    </p:spTree>
    <p:extLst>
      <p:ext uri="{BB962C8B-B14F-4D97-AF65-F5344CB8AC3E}">
        <p14:creationId xmlns:p14="http://schemas.microsoft.com/office/powerpoint/2010/main" val="394896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1" y="1707776"/>
            <a:ext cx="9883588" cy="2308324"/>
          </a:xfrm>
          <a:prstGeom prst="rect">
            <a:avLst/>
          </a:prstGeom>
          <a:solidFill>
            <a:schemeClr val="bg1">
              <a:alpha val="90000"/>
            </a:schemeClr>
          </a:solidFill>
        </p:spPr>
        <p:txBody>
          <a:bodyPr wrap="square" rtlCol="0">
            <a:spAutoFit/>
          </a:bodyPr>
          <a:lstStyle/>
          <a:p>
            <a:pPr algn="just"/>
            <a:r>
              <a:rPr lang="en-US" sz="3600" b="1" i="1">
                <a:latin typeface="Cambria" panose="02040503050406030204" pitchFamily="18" charset="0"/>
                <a:ea typeface="Cambria" panose="02040503050406030204" pitchFamily="18" charset="0"/>
              </a:rPr>
              <a:t>Nếu những người xung quanh em gặp khó khăn, em cần biết thể hiện sự quan tâm, cảm thông, chia sẻ bằng lời nói và việc làm phù hợp với khả năng để giúp đỡ họ trong cuộc sống.</a:t>
            </a:r>
            <a:endParaRPr lang="en-US" sz="36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7859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1" y="1707776"/>
            <a:ext cx="9883588" cy="2554545"/>
          </a:xfrm>
          <a:prstGeom prst="rect">
            <a:avLst/>
          </a:prstGeom>
          <a:solidFill>
            <a:schemeClr val="bg1">
              <a:alpha val="90000"/>
            </a:schemeClr>
          </a:solidFill>
        </p:spPr>
        <p:txBody>
          <a:bodyPr wrap="square" rtlCol="0">
            <a:spAutoFit/>
          </a:bodyPr>
          <a:lstStyle/>
          <a:p>
            <a:pPr algn="just"/>
            <a:r>
              <a:rPr lang="en-US" sz="3200" b="1" i="1">
                <a:latin typeface="Cambria" panose="02040503050406030204" pitchFamily="18" charset="0"/>
                <a:ea typeface="Cambria" panose="02040503050406030204" pitchFamily="18" charset="0"/>
              </a:rPr>
              <a:t>  Đối với những người đang gặp khó khăn, sự cảm thông giúp đỡ sẻ chia sẽ giúp họ vượt qua nghịch cảnh trong cuộc sống, giúp họ vơi bớt đi những mất mát hay tổn thương. Nhờ có sự đồng cảm và sẻ chia, con người sẽ xích lại gần nhau hơn. </a:t>
            </a:r>
            <a:endParaRPr lang="en-US"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022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161898" y="91440"/>
            <a:ext cx="7014757" cy="1468366"/>
          </a:xfrm>
          <a:prstGeom prst="rect">
            <a:avLst/>
          </a:prstGeom>
        </p:spPr>
      </p:pic>
      <p:sp>
        <p:nvSpPr>
          <p:cNvPr id="4" name="TextBox 3"/>
          <p:cNvSpPr txBox="1"/>
          <p:nvPr/>
        </p:nvSpPr>
        <p:spPr>
          <a:xfrm>
            <a:off x="888274" y="1191184"/>
            <a:ext cx="10319657" cy="4031873"/>
          </a:xfrm>
          <a:prstGeom prst="rect">
            <a:avLst/>
          </a:prstGeom>
          <a:solidFill>
            <a:schemeClr val="bg1">
              <a:alpha val="52000"/>
            </a:schemeClr>
          </a:solidFill>
        </p:spPr>
        <p:txBody>
          <a:bodyPr wrap="square" rtlCol="0">
            <a:spAutoFit/>
          </a:bodyPr>
          <a:lstStyle/>
          <a:p>
            <a:pPr algn="just"/>
            <a:r>
              <a:rPr lang="en-US" sz="3200" b="1">
                <a:solidFill>
                  <a:schemeClr val="accent1">
                    <a:lumMod val="50000"/>
                  </a:schemeClr>
                </a:solidFill>
                <a:latin typeface="Cambria" panose="02040503050406030204" pitchFamily="18" charset="0"/>
                <a:ea typeface="Cambria" panose="02040503050406030204" pitchFamily="18" charset="0"/>
              </a:rPr>
              <a:t>+ Nêu được một số biểu hiện của sự cảm thông, giúp đỡ người gặp khó khăn.</a:t>
            </a:r>
          </a:p>
          <a:p>
            <a:pPr algn="just"/>
            <a:r>
              <a:rPr lang="en-US" sz="3200" b="1">
                <a:solidFill>
                  <a:schemeClr val="accent1">
                    <a:lumMod val="50000"/>
                  </a:schemeClr>
                </a:solidFill>
                <a:latin typeface="Cambria" panose="02040503050406030204" pitchFamily="18" charset="0"/>
                <a:ea typeface="Cambria" panose="02040503050406030204" pitchFamily="18" charset="0"/>
              </a:rPr>
              <a:t>+ Biết vì sao phải cảm thông, giúp đỡ người gặp khó khăn.</a:t>
            </a:r>
          </a:p>
          <a:p>
            <a:pPr algn="just"/>
            <a:r>
              <a:rPr lang="en-US" sz="3200" b="1">
                <a:solidFill>
                  <a:schemeClr val="accent1">
                    <a:lumMod val="50000"/>
                  </a:schemeClr>
                </a:solidFill>
                <a:latin typeface="Cambria" panose="02040503050406030204" pitchFamily="18" charset="0"/>
                <a:ea typeface="Cambria" panose="02040503050406030204" pitchFamily="18" charset="0"/>
              </a:rPr>
              <a:t>+ Cảm thông, giúp đỡ người gặp khó khăn bằng những lời nói, việc làm cụ thể phù hợp với lứa tuổi.</a:t>
            </a:r>
          </a:p>
          <a:p>
            <a:pPr algn="just"/>
            <a:r>
              <a:rPr lang="en-US" sz="3200" b="1">
                <a:solidFill>
                  <a:schemeClr val="accent1">
                    <a:lumMod val="50000"/>
                  </a:schemeClr>
                </a:solidFill>
                <a:latin typeface="Cambria" panose="02040503050406030204" pitchFamily="18" charset="0"/>
                <a:ea typeface="Cambria" panose="02040503050406030204" pitchFamily="18" charset="0"/>
              </a:rPr>
              <a:t>+ Sẵn sàng giúp đỡ người gặp khó khăn phù hợp với khả năng của bản thân.</a:t>
            </a:r>
          </a:p>
        </p:txBody>
      </p:sp>
      <p:sp>
        <p:nvSpPr>
          <p:cNvPr id="5"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082851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570" y="1506028"/>
            <a:ext cx="8955800" cy="3694496"/>
          </a:xfrm>
          <a:prstGeom prst="rect">
            <a:avLst/>
          </a:prstGeom>
        </p:spPr>
      </p:pic>
    </p:spTree>
    <p:extLst>
      <p:ext uri="{BB962C8B-B14F-4D97-AF65-F5344CB8AC3E}">
        <p14:creationId xmlns:p14="http://schemas.microsoft.com/office/powerpoint/2010/main" val="2505117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416860" y="552306"/>
            <a:ext cx="11376210" cy="2123658"/>
            <a:chOff x="7055427" y="1565748"/>
            <a:chExt cx="4741382" cy="342846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299791"/>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26246" y="1565748"/>
              <a:ext cx="4599743" cy="3428466"/>
            </a:xfrm>
            <a:prstGeom prst="rect">
              <a:avLst/>
            </a:prstGeom>
            <a:noFill/>
          </p:spPr>
          <p:txBody>
            <a:bodyPr wrap="square" rtlCol="0">
              <a:spAutoFit/>
            </a:bodyPr>
            <a:lstStyle/>
            <a:p>
              <a:pPr algn="just"/>
              <a:r>
                <a:rPr lang="en-US" sz="4400" b="1">
                  <a:latin typeface="Cambria" panose="02040503050406030204" pitchFamily="18" charset="0"/>
                  <a:ea typeface="Cambria" panose="02040503050406030204" pitchFamily="18" charset="0"/>
                </a:rPr>
                <a:t> </a:t>
              </a:r>
              <a:r>
                <a:rPr lang="en-US" sz="4400" b="1" u="sng">
                  <a:latin typeface="Cambria" panose="02040503050406030204" pitchFamily="18" charset="0"/>
                  <a:ea typeface="Cambria" panose="02040503050406030204" pitchFamily="18" charset="0"/>
                </a:rPr>
                <a:t>Về nhà:</a:t>
              </a:r>
              <a:r>
                <a:rPr lang="en-US" sz="4400" b="1">
                  <a:latin typeface="Cambria" panose="02040503050406030204" pitchFamily="18" charset="0"/>
                  <a:ea typeface="Cambria" panose="02040503050406030204" pitchFamily="18" charset="0"/>
                </a:rPr>
                <a:t> Trao đổi cùng người thân lập kế hoạch giúp đỡ hoàn cảnh còn gặp khó khăn gần nhà.</a:t>
              </a:r>
            </a:p>
          </p:txBody>
        </p:sp>
      </p:grpSp>
      <p:pic>
        <p:nvPicPr>
          <p:cNvPr id="5" name="图片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9990" y="3482790"/>
            <a:ext cx="9385238" cy="2953220"/>
          </a:xfrm>
          <a:prstGeom prst="rect">
            <a:avLst/>
          </a:prstGeom>
        </p:spPr>
      </p:pic>
    </p:spTree>
    <p:extLst>
      <p:ext uri="{BB962C8B-B14F-4D97-AF65-F5344CB8AC3E}">
        <p14:creationId xmlns:p14="http://schemas.microsoft.com/office/powerpoint/2010/main" val="59084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3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p:tgtEl>
                                          <p:spTgt spid="5"/>
                                        </p:tgtEl>
                                        <p:attrNameLst>
                                          <p:attrName>ppt_x</p:attrName>
                                        </p:attrNameLst>
                                      </p:cBhvr>
                                      <p:tavLst>
                                        <p:tav tm="0">
                                          <p:val>
                                            <p:strVal val="#ppt_x+#ppt_w*1.125000"/>
                                          </p:val>
                                        </p:tav>
                                        <p:tav tm="100000">
                                          <p:val>
                                            <p:strVal val="#ppt_x"/>
                                          </p:val>
                                        </p:tav>
                                      </p:tavLst>
                                    </p:anim>
                                    <p:animEffect transition="in" filter="wipe(left)">
                                      <p:cBhvr>
                                        <p:cTn id="8"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1089212" y="1319046"/>
            <a:ext cx="8388702" cy="4655817"/>
          </a:xfrm>
          <a:prstGeom prst="rect">
            <a:avLst/>
          </a:prstGeom>
        </p:spPr>
      </p:pic>
    </p:spTree>
    <p:extLst>
      <p:ext uri="{BB962C8B-B14F-4D97-AF65-F5344CB8AC3E}">
        <p14:creationId xmlns:p14="http://schemas.microsoft.com/office/powerpoint/2010/main" val="4007113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3845" y="1542563"/>
            <a:ext cx="9126503" cy="3694496"/>
          </a:xfrm>
          <a:prstGeom prst="rect">
            <a:avLst/>
          </a:prstGeom>
        </p:spPr>
      </p:pic>
    </p:spTree>
    <p:extLst>
      <p:ext uri="{BB962C8B-B14F-4D97-AF65-F5344CB8AC3E}">
        <p14:creationId xmlns:p14="http://schemas.microsoft.com/office/powerpoint/2010/main" val="1872344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128042" y="511284"/>
            <a:ext cx="10362640" cy="1729514"/>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76545" y="850704"/>
              <a:ext cx="9916025" cy="1280126"/>
            </a:xfrm>
            <a:prstGeom prst="rect">
              <a:avLst/>
            </a:prstGeom>
            <a:noFill/>
          </p:spPr>
          <p:txBody>
            <a:bodyPr wrap="square" rtlCol="0">
              <a:spAutoFit/>
            </a:bodyPr>
            <a:lstStyle/>
            <a:p>
              <a:pPr algn="ctr"/>
              <a:r>
                <a:rPr lang="en-US" sz="4400" b="1">
                  <a:solidFill>
                    <a:schemeClr val="accent6">
                      <a:lumMod val="75000"/>
                    </a:schemeClr>
                  </a:solidFill>
                  <a:latin typeface="Cambria" panose="02040503050406030204" pitchFamily="18" charset="0"/>
                  <a:ea typeface="Cambria" panose="02040503050406030204" pitchFamily="18" charset="0"/>
                </a:rPr>
                <a:t>Câu 1: Khi thấy ai đó gặp khó khăn, em sẽ làm gì trước tiên?</a:t>
              </a:r>
              <a:endParaRPr lang="en-US" sz="4400" b="1" dirty="0">
                <a:solidFill>
                  <a:schemeClr val="accent6">
                    <a:lumMod val="75000"/>
                  </a:schemeClr>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873492" y="2490890"/>
            <a:ext cx="5009148" cy="1152000"/>
            <a:chOff x="873492" y="2490890"/>
            <a:chExt cx="5009148" cy="1152000"/>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2075768" y="2664161"/>
              <a:ext cx="3762462" cy="978729"/>
            </a:xfrm>
            <a:prstGeom prst="rect">
              <a:avLst/>
            </a:prstGeom>
            <a:noFill/>
          </p:spPr>
          <p:txBody>
            <a:bodyPr wrap="square" rtlCol="0">
              <a:spAutoFit/>
            </a:bodyPr>
            <a:lstStyle/>
            <a:p>
              <a:pPr algn="ctr">
                <a:lnSpc>
                  <a:spcPct val="80000"/>
                </a:lnSpc>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Nhìn và đi ngang qua</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09362" y="2482076"/>
            <a:ext cx="5007210" cy="1152000"/>
            <a:chOff x="6309362" y="2482076"/>
            <a:chExt cx="5007210" cy="1152000"/>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latin typeface="Cambria" panose="02040503050406030204" pitchFamily="18" charset="0"/>
                  <a:ea typeface="Cambria" panose="02040503050406030204" pitchFamily="18" charset="0"/>
                </a:endParaRPr>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357432" y="2701066"/>
              <a:ext cx="3959140" cy="646331"/>
            </a:xfrm>
            <a:prstGeom prst="rect">
              <a:avLst/>
            </a:prstGeom>
            <a:noFill/>
          </p:spPr>
          <p:txBody>
            <a:bodyPr wrap="square" rtlCol="0">
              <a:spAutoFit/>
            </a:bodyPr>
            <a:lstStyle/>
            <a:p>
              <a:pPr algn="just">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Không quan tâm</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58238" y="442339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035429" y="4579891"/>
              <a:ext cx="3525512" cy="978729"/>
            </a:xfrm>
            <a:prstGeom prst="rect">
              <a:avLst/>
            </a:prstGeom>
            <a:noFill/>
          </p:spPr>
          <p:txBody>
            <a:bodyPr wrap="square" rtlCol="0">
              <a:spAutoFit/>
            </a:bodyPr>
            <a:lstStyle/>
            <a:p>
              <a:pPr algn="ctr">
                <a:lnSpc>
                  <a:spcPct val="80000"/>
                </a:lnSpc>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Trách móc và chỉ trích</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09362" y="4453999"/>
            <a:ext cx="4734694" cy="1153269"/>
            <a:chOff x="6309362" y="4453999"/>
            <a:chExt cx="4734694"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386553" y="4579890"/>
              <a:ext cx="3245242" cy="978729"/>
            </a:xfrm>
            <a:prstGeom prst="rect">
              <a:avLst/>
            </a:prstGeom>
            <a:noFill/>
          </p:spPr>
          <p:txBody>
            <a:bodyPr wrap="square" rtlCol="0">
              <a:spAutoFit/>
            </a:bodyPr>
            <a:lstStyle/>
            <a:p>
              <a:pPr algn="ctr">
                <a:lnSpc>
                  <a:spcPct val="80000"/>
                </a:lnSpc>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Hỏi xem cần giúp đỡ gì</a:t>
              </a:r>
              <a:endParaRPr lang="vi-VN" sz="3600" b="1" dirty="0">
                <a:solidFill>
                  <a:srgbClr val="002060"/>
                </a:solidFill>
                <a:latin typeface="Cambria" panose="02040503050406030204" pitchFamily="18" charset="0"/>
                <a:ea typeface="Cambria" panose="02040503050406030204" pitchFamily="18" charset="0"/>
              </a:endParaRPr>
            </a:p>
          </p:txBody>
        </p:sp>
      </p:grpSp>
      <p:pic>
        <p:nvPicPr>
          <p:cNvPr id="28"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731" t="-545" r="-2689" b="64569"/>
          <a:stretch/>
        </p:blipFill>
        <p:spPr>
          <a:xfrm flipH="1">
            <a:off x="43705" y="95007"/>
            <a:ext cx="1463717" cy="1737944"/>
          </a:xfrm>
          <a:prstGeom prst="rect">
            <a:avLst/>
          </a:prstGeom>
        </p:spPr>
      </p:pic>
    </p:spTree>
    <p:extLst>
      <p:ext uri="{BB962C8B-B14F-4D97-AF65-F5344CB8AC3E}">
        <p14:creationId xmlns:p14="http://schemas.microsoft.com/office/powerpoint/2010/main" val="2525445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128042" y="47026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8901" y="908612"/>
              <a:ext cx="9794348" cy="1250467"/>
            </a:xfrm>
            <a:prstGeom prst="rect">
              <a:avLst/>
            </a:prstGeom>
            <a:noFill/>
          </p:spPr>
          <p:txBody>
            <a:bodyPr wrap="square" rtlCol="0">
              <a:spAutoFit/>
            </a:bodyPr>
            <a:lstStyle/>
            <a:p>
              <a:pPr algn="ctr"/>
              <a:r>
                <a:rPr lang="en-US" sz="4400" b="1">
                  <a:solidFill>
                    <a:schemeClr val="accent6">
                      <a:lumMod val="75000"/>
                    </a:schemeClr>
                  </a:solidFill>
                  <a:latin typeface="Cambria" panose="02040503050406030204" pitchFamily="18" charset="0"/>
                  <a:ea typeface="Cambria" panose="02040503050406030204" pitchFamily="18" charset="0"/>
                </a:rPr>
                <a:t>Câu 2. Khi thấy bạn bè có chuyện buồn, em sẽ làm gì?</a:t>
              </a:r>
              <a:endParaRPr lang="en-US" sz="4400" b="1" dirty="0">
                <a:solidFill>
                  <a:schemeClr val="accent6">
                    <a:lumMod val="75000"/>
                  </a:schemeClr>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873492" y="2490890"/>
            <a:ext cx="5009148" cy="1152000"/>
            <a:chOff x="873492" y="2490890"/>
            <a:chExt cx="5009148" cy="1152000"/>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2232213" y="2696389"/>
              <a:ext cx="3517980" cy="646331"/>
            </a:xfrm>
            <a:prstGeom prst="rect">
              <a:avLst/>
            </a:prstGeom>
            <a:noFill/>
          </p:spPr>
          <p:txBody>
            <a:bodyPr wrap="square" rtlCol="0">
              <a:spAutoFit/>
            </a:bodyPr>
            <a:lstStyle/>
            <a:p>
              <a:pPr algn="ctr">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Không làm gì cả</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09362" y="2482076"/>
            <a:ext cx="4734695" cy="1152000"/>
            <a:chOff x="6309362" y="2482076"/>
            <a:chExt cx="4734695" cy="1152000"/>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latin typeface="Cambria" panose="02040503050406030204" pitchFamily="18" charset="0"/>
                  <a:ea typeface="Cambria" panose="02040503050406030204" pitchFamily="18" charset="0"/>
                </a:endParaRPr>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516907" y="2691401"/>
              <a:ext cx="3527150" cy="646331"/>
            </a:xfrm>
            <a:prstGeom prst="rect">
              <a:avLst/>
            </a:prstGeom>
            <a:noFill/>
          </p:spPr>
          <p:txBody>
            <a:bodyPr wrap="square" rtlCol="0">
              <a:spAutoFit/>
            </a:bodyPr>
            <a:lstStyle/>
            <a:p>
              <a:pPr algn="just">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Cười nhạo bạn</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58238" y="442339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018570" y="4591270"/>
              <a:ext cx="3672625" cy="978729"/>
            </a:xfrm>
            <a:prstGeom prst="rect">
              <a:avLst/>
            </a:prstGeom>
            <a:noFill/>
          </p:spPr>
          <p:txBody>
            <a:bodyPr wrap="square" rtlCol="0">
              <a:spAutoFit/>
            </a:bodyPr>
            <a:lstStyle/>
            <a:p>
              <a:pPr algn="ctr">
                <a:lnSpc>
                  <a:spcPct val="80000"/>
                </a:lnSpc>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Nói với bạn đừng buồn</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09362" y="4453999"/>
            <a:ext cx="4734694" cy="1153269"/>
            <a:chOff x="6309362" y="4453999"/>
            <a:chExt cx="4734694"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386553" y="4512203"/>
              <a:ext cx="3428999" cy="1077218"/>
            </a:xfrm>
            <a:prstGeom prst="rect">
              <a:avLst/>
            </a:prstGeom>
            <a:noFill/>
          </p:spPr>
          <p:txBody>
            <a:bodyPr wrap="square" rtlCol="0">
              <a:spAutoFit/>
            </a:bodyPr>
            <a:lstStyle/>
            <a:p>
              <a:pPr algn="ctr">
                <a:spcBef>
                  <a:spcPts val="600"/>
                </a:spcBef>
                <a:spcAft>
                  <a:spcPts val="600"/>
                </a:spcAft>
              </a:pPr>
              <a:r>
                <a:rPr lang="en-US" sz="3200" b="1">
                  <a:solidFill>
                    <a:srgbClr val="002060"/>
                  </a:solidFill>
                  <a:latin typeface="Cambria" panose="02040503050406030204" pitchFamily="18" charset="0"/>
                  <a:ea typeface="Cambria" panose="02040503050406030204" pitchFamily="18" charset="0"/>
                </a:rPr>
                <a:t>Hỏi thăm, an ủi và động viên bạn</a:t>
              </a:r>
              <a:endParaRPr lang="vi-VN" sz="3200" b="1" dirty="0">
                <a:solidFill>
                  <a:srgbClr val="002060"/>
                </a:solidFill>
                <a:latin typeface="Cambria" panose="02040503050406030204" pitchFamily="18" charset="0"/>
                <a:ea typeface="Cambria" panose="02040503050406030204" pitchFamily="18" charset="0"/>
              </a:endParaRPr>
            </a:p>
          </p:txBody>
        </p:sp>
      </p:grpSp>
      <p:pic>
        <p:nvPicPr>
          <p:cNvPr id="28"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731" t="-545" r="-2689" b="64569"/>
          <a:stretch/>
        </p:blipFill>
        <p:spPr>
          <a:xfrm flipH="1">
            <a:off x="-26394" y="77644"/>
            <a:ext cx="1463717" cy="1737944"/>
          </a:xfrm>
          <a:prstGeom prst="rect">
            <a:avLst/>
          </a:prstGeom>
        </p:spPr>
      </p:pic>
    </p:spTree>
    <p:extLst>
      <p:ext uri="{BB962C8B-B14F-4D97-AF65-F5344CB8AC3E}">
        <p14:creationId xmlns:p14="http://schemas.microsoft.com/office/powerpoint/2010/main" val="3364295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731" t="-545" r="-2689" b="64569"/>
          <a:stretch/>
        </p:blipFill>
        <p:spPr>
          <a:xfrm flipH="1">
            <a:off x="43705" y="95007"/>
            <a:ext cx="1463717" cy="1737944"/>
          </a:xfrm>
          <a:prstGeom prst="rect">
            <a:avLst/>
          </a:prstGeom>
        </p:spPr>
      </p:pic>
      <p:grpSp>
        <p:nvGrpSpPr>
          <p:cNvPr id="3" name="Nhóm 37">
            <a:extLst>
              <a:ext uri="{FF2B5EF4-FFF2-40B4-BE49-F238E27FC236}">
                <a16:creationId xmlns:a16="http://schemas.microsoft.com/office/drawing/2014/main" id="{A7A052B7-A5F5-290D-70D1-9C208797CD5E}"/>
              </a:ext>
            </a:extLst>
          </p:cNvPr>
          <p:cNvGrpSpPr/>
          <p:nvPr/>
        </p:nvGrpSpPr>
        <p:grpSpPr>
          <a:xfrm>
            <a:off x="1312469" y="480755"/>
            <a:ext cx="10401450" cy="1764657"/>
            <a:chOff x="834682" y="817645"/>
            <a:chExt cx="10401450" cy="1530535"/>
          </a:xfrm>
        </p:grpSpPr>
        <p:grpSp>
          <p:nvGrpSpPr>
            <p:cNvPr id="4"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6"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7"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sz="4400"/>
              </a:p>
            </p:txBody>
          </p:sp>
          <p:sp>
            <p:nvSpPr>
              <p:cNvPr id="8"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5" name="Hộp Văn bản 23">
              <a:extLst>
                <a:ext uri="{FF2B5EF4-FFF2-40B4-BE49-F238E27FC236}">
                  <a16:creationId xmlns:a16="http://schemas.microsoft.com/office/drawing/2014/main" id="{EEDD4267-A89F-8448-271A-A2ED16DEECC9}"/>
                </a:ext>
              </a:extLst>
            </p:cNvPr>
            <p:cNvSpPr txBox="1"/>
            <p:nvPr/>
          </p:nvSpPr>
          <p:spPr>
            <a:xfrm>
              <a:off x="834682" y="871344"/>
              <a:ext cx="10345786" cy="1147855"/>
            </a:xfrm>
            <a:prstGeom prst="rect">
              <a:avLst/>
            </a:prstGeom>
            <a:noFill/>
          </p:spPr>
          <p:txBody>
            <a:bodyPr wrap="square" rtlCol="0">
              <a:spAutoFit/>
            </a:bodyPr>
            <a:lstStyle/>
            <a:p>
              <a:pPr algn="ctr"/>
              <a:r>
                <a:rPr lang="en-US" sz="4000" b="1" err="1">
                  <a:solidFill>
                    <a:schemeClr val="accent4">
                      <a:lumMod val="50000"/>
                    </a:schemeClr>
                  </a:solidFill>
                  <a:latin typeface="Cambria" panose="02040503050406030204" pitchFamily="18" charset="0"/>
                  <a:ea typeface="Cambria" panose="02040503050406030204" pitchFamily="18" charset="0"/>
                </a:rPr>
                <a:t>Câu</a:t>
              </a:r>
              <a:r>
                <a:rPr lang="en-US" sz="4000" b="1">
                  <a:solidFill>
                    <a:schemeClr val="accent4">
                      <a:lumMod val="50000"/>
                    </a:schemeClr>
                  </a:solidFill>
                  <a:latin typeface="Cambria" panose="02040503050406030204" pitchFamily="18" charset="0"/>
                  <a:ea typeface="Cambria" panose="02040503050406030204" pitchFamily="18" charset="0"/>
                </a:rPr>
                <a:t> 3:</a:t>
              </a:r>
              <a:r>
                <a:rPr lang="en-US" sz="4000" b="1">
                  <a:solidFill>
                    <a:srgbClr val="002060"/>
                  </a:solidFill>
                  <a:latin typeface="Cambria" panose="02040503050406030204" pitchFamily="18" charset="0"/>
                  <a:ea typeface="Cambria" panose="02040503050406030204" pitchFamily="18" charset="0"/>
                </a:rPr>
                <a:t> Trên đường đi học em thấy một bà cụ đang loay hoay qua đường, </a:t>
              </a:r>
              <a:r>
                <a:rPr lang="en-US" sz="4000" b="1">
                  <a:solidFill>
                    <a:schemeClr val="accent4">
                      <a:lumMod val="50000"/>
                    </a:schemeClr>
                  </a:solidFill>
                  <a:latin typeface="Cambria" panose="02040503050406030204" pitchFamily="18" charset="0"/>
                  <a:ea typeface="Cambria" panose="02040503050406030204" pitchFamily="18" charset="0"/>
                </a:rPr>
                <a:t>em sẽ làm gì?</a:t>
              </a:r>
              <a:endParaRPr lang="en-US" sz="4000" b="1" dirty="0">
                <a:solidFill>
                  <a:schemeClr val="accent4">
                    <a:lumMod val="50000"/>
                  </a:schemeClr>
                </a:solidFill>
                <a:latin typeface="Cambria" panose="02040503050406030204" pitchFamily="18" charset="0"/>
                <a:ea typeface="Cambria" panose="02040503050406030204" pitchFamily="18" charset="0"/>
              </a:endParaRPr>
            </a:p>
          </p:txBody>
        </p:sp>
      </p:grpSp>
      <p:grpSp>
        <p:nvGrpSpPr>
          <p:cNvPr id="9" name="Nhóm 1">
            <a:extLst>
              <a:ext uri="{FF2B5EF4-FFF2-40B4-BE49-F238E27FC236}">
                <a16:creationId xmlns:a16="http://schemas.microsoft.com/office/drawing/2014/main" id="{62DB8E11-419E-A43C-EED0-262F708A0651}"/>
              </a:ext>
            </a:extLst>
          </p:cNvPr>
          <p:cNvGrpSpPr/>
          <p:nvPr/>
        </p:nvGrpSpPr>
        <p:grpSpPr>
          <a:xfrm>
            <a:off x="873492" y="2490890"/>
            <a:ext cx="5009148" cy="1152000"/>
            <a:chOff x="873492" y="2490890"/>
            <a:chExt cx="5009148" cy="1152000"/>
          </a:xfrm>
        </p:grpSpPr>
        <p:grpSp>
          <p:nvGrpSpPr>
            <p:cNvPr id="10"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12"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13" name="Đồ họa 5">
                <a:extLst>
                  <a:ext uri="{FF2B5EF4-FFF2-40B4-BE49-F238E27FC236}">
                    <a16:creationId xmlns:a16="http://schemas.microsoft.com/office/drawing/2014/main" id="{16255886-0686-8A3F-B7E0-3E20397EF1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3492" y="2490890"/>
                <a:ext cx="1246685" cy="1152000"/>
              </a:xfrm>
              <a:prstGeom prst="rect">
                <a:avLst/>
              </a:prstGeom>
            </p:spPr>
          </p:pic>
        </p:grpSp>
        <p:sp>
          <p:nvSpPr>
            <p:cNvPr id="11" name="Hộp Văn bản 3">
              <a:extLst>
                <a:ext uri="{FF2B5EF4-FFF2-40B4-BE49-F238E27FC236}">
                  <a16:creationId xmlns:a16="http://schemas.microsoft.com/office/drawing/2014/main" id="{E94ED575-5FF2-57FD-CEF4-59821C47A061}"/>
                </a:ext>
              </a:extLst>
            </p:cNvPr>
            <p:cNvSpPr txBox="1"/>
            <p:nvPr/>
          </p:nvSpPr>
          <p:spPr>
            <a:xfrm>
              <a:off x="2175160" y="2693203"/>
              <a:ext cx="3295103" cy="646331"/>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Nhìn và đi qua</a:t>
              </a:r>
              <a:endParaRPr lang="en-US" sz="3600" b="1" dirty="0">
                <a:latin typeface="Cambria" panose="02040503050406030204" pitchFamily="18" charset="0"/>
                <a:ea typeface="Cambria" panose="02040503050406030204" pitchFamily="18" charset="0"/>
              </a:endParaRPr>
            </a:p>
          </p:txBody>
        </p:sp>
      </p:grpSp>
      <p:grpSp>
        <p:nvGrpSpPr>
          <p:cNvPr id="14" name="Nhóm 6">
            <a:extLst>
              <a:ext uri="{FF2B5EF4-FFF2-40B4-BE49-F238E27FC236}">
                <a16:creationId xmlns:a16="http://schemas.microsoft.com/office/drawing/2014/main" id="{3886914E-946F-9E78-DB52-75EC976B7127}"/>
              </a:ext>
            </a:extLst>
          </p:cNvPr>
          <p:cNvGrpSpPr/>
          <p:nvPr/>
        </p:nvGrpSpPr>
        <p:grpSpPr>
          <a:xfrm>
            <a:off x="6309362" y="2482076"/>
            <a:ext cx="4926770" cy="1152000"/>
            <a:chOff x="6309362" y="2482076"/>
            <a:chExt cx="4926770" cy="1152000"/>
          </a:xfrm>
        </p:grpSpPr>
        <p:grpSp>
          <p:nvGrpSpPr>
            <p:cNvPr id="15"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17"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latin typeface="Cambria" panose="02040503050406030204" pitchFamily="18" charset="0"/>
                  <a:ea typeface="Cambria" panose="02040503050406030204" pitchFamily="18" charset="0"/>
                </a:endParaRPr>
              </a:p>
            </p:txBody>
          </p:sp>
          <p:pic>
            <p:nvPicPr>
              <p:cNvPr id="18" name="Đồ họa 40">
                <a:extLst>
                  <a:ext uri="{FF2B5EF4-FFF2-40B4-BE49-F238E27FC236}">
                    <a16:creationId xmlns:a16="http://schemas.microsoft.com/office/drawing/2014/main" id="{8C8458EE-8507-F166-5706-396A4D27C5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09362" y="2463371"/>
                <a:ext cx="1061053" cy="1152000"/>
              </a:xfrm>
              <a:prstGeom prst="rect">
                <a:avLst/>
              </a:prstGeom>
            </p:spPr>
          </p:pic>
        </p:grpSp>
        <p:sp>
          <p:nvSpPr>
            <p:cNvPr id="16" name="Hộp Văn bản 38">
              <a:extLst>
                <a:ext uri="{FF2B5EF4-FFF2-40B4-BE49-F238E27FC236}">
                  <a16:creationId xmlns:a16="http://schemas.microsoft.com/office/drawing/2014/main" id="{CE65AC0C-348F-EBCF-95FE-E29AA50CC901}"/>
                </a:ext>
              </a:extLst>
            </p:cNvPr>
            <p:cNvSpPr txBox="1"/>
            <p:nvPr/>
          </p:nvSpPr>
          <p:spPr>
            <a:xfrm>
              <a:off x="7170925" y="2584654"/>
              <a:ext cx="3948093" cy="978729"/>
            </a:xfrm>
            <a:prstGeom prst="rect">
              <a:avLst/>
            </a:prstGeom>
            <a:noFill/>
          </p:spPr>
          <p:txBody>
            <a:bodyPr wrap="square" rtlCol="0">
              <a:spAutoFit/>
            </a:bodyPr>
            <a:lstStyle/>
            <a:p>
              <a:pPr algn="ctr">
                <a:lnSpc>
                  <a:spcPct val="80000"/>
                </a:lnSpc>
              </a:pPr>
              <a:r>
                <a:rPr lang="en-US" sz="3600" b="1">
                  <a:latin typeface="Cambria" panose="02040503050406030204" pitchFamily="18" charset="0"/>
                  <a:ea typeface="Cambria" panose="02040503050406030204" pitchFamily="18" charset="0"/>
                </a:rPr>
                <a:t>Tới giúp bà cụ qua đường</a:t>
              </a:r>
              <a:endParaRPr lang="vi-VN" sz="3600" b="1" dirty="0">
                <a:latin typeface="Cambria" panose="02040503050406030204" pitchFamily="18" charset="0"/>
                <a:ea typeface="Cambria" panose="02040503050406030204" pitchFamily="18" charset="0"/>
              </a:endParaRPr>
            </a:p>
          </p:txBody>
        </p:sp>
      </p:grpSp>
      <p:grpSp>
        <p:nvGrpSpPr>
          <p:cNvPr id="19" name="Nhóm 41">
            <a:extLst>
              <a:ext uri="{FF2B5EF4-FFF2-40B4-BE49-F238E27FC236}">
                <a16:creationId xmlns:a16="http://schemas.microsoft.com/office/drawing/2014/main" id="{084C21AB-7D0B-6E15-076A-ACC9B00756EB}"/>
              </a:ext>
            </a:extLst>
          </p:cNvPr>
          <p:cNvGrpSpPr/>
          <p:nvPr/>
        </p:nvGrpSpPr>
        <p:grpSpPr>
          <a:xfrm>
            <a:off x="958238" y="4423396"/>
            <a:ext cx="4924401" cy="1152000"/>
            <a:chOff x="958238" y="4423396"/>
            <a:chExt cx="4924401" cy="1152000"/>
          </a:xfrm>
        </p:grpSpPr>
        <p:grpSp>
          <p:nvGrpSpPr>
            <p:cNvPr id="20"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22"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23" name="Đồ họa 45">
                <a:extLst>
                  <a:ext uri="{FF2B5EF4-FFF2-40B4-BE49-F238E27FC236}">
                    <a16:creationId xmlns:a16="http://schemas.microsoft.com/office/drawing/2014/main" id="{31B2ABD0-2B5B-850D-AFF7-7A75E1F951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8238" y="4423396"/>
                <a:ext cx="1077191" cy="1152000"/>
              </a:xfrm>
              <a:prstGeom prst="rect">
                <a:avLst/>
              </a:prstGeom>
            </p:spPr>
          </p:pic>
        </p:grpSp>
        <p:sp>
          <p:nvSpPr>
            <p:cNvPr id="21" name="Hộp Văn bản 43">
              <a:extLst>
                <a:ext uri="{FF2B5EF4-FFF2-40B4-BE49-F238E27FC236}">
                  <a16:creationId xmlns:a16="http://schemas.microsoft.com/office/drawing/2014/main" id="{1C9CB0A0-200C-0B42-D4B5-C57DBDBDDC0E}"/>
                </a:ext>
              </a:extLst>
            </p:cNvPr>
            <p:cNvSpPr txBox="1"/>
            <p:nvPr/>
          </p:nvSpPr>
          <p:spPr>
            <a:xfrm>
              <a:off x="2035427" y="4646547"/>
              <a:ext cx="3574567" cy="646331"/>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Mặc kệ bà cụ</a:t>
              </a:r>
              <a:endParaRPr lang="en-US" sz="3600" b="1" dirty="0">
                <a:latin typeface="Cambria" panose="02040503050406030204" pitchFamily="18" charset="0"/>
                <a:ea typeface="Cambria" panose="02040503050406030204" pitchFamily="18" charset="0"/>
              </a:endParaRPr>
            </a:p>
          </p:txBody>
        </p:sp>
      </p:grpSp>
      <p:grpSp>
        <p:nvGrpSpPr>
          <p:cNvPr id="24" name="Nhóm 46">
            <a:extLst>
              <a:ext uri="{FF2B5EF4-FFF2-40B4-BE49-F238E27FC236}">
                <a16:creationId xmlns:a16="http://schemas.microsoft.com/office/drawing/2014/main" id="{DF43F926-6653-CBC6-F3E8-99F6E4202C79}"/>
              </a:ext>
            </a:extLst>
          </p:cNvPr>
          <p:cNvGrpSpPr/>
          <p:nvPr/>
        </p:nvGrpSpPr>
        <p:grpSpPr>
          <a:xfrm>
            <a:off x="6309362" y="4453999"/>
            <a:ext cx="5106417" cy="1153269"/>
            <a:chOff x="6309362" y="4453999"/>
            <a:chExt cx="5106417" cy="1153269"/>
          </a:xfrm>
        </p:grpSpPr>
        <p:grpSp>
          <p:nvGrpSpPr>
            <p:cNvPr id="25"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27"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28" name="Đồ họa 50">
                <a:extLst>
                  <a:ext uri="{FF2B5EF4-FFF2-40B4-BE49-F238E27FC236}">
                    <a16:creationId xmlns:a16="http://schemas.microsoft.com/office/drawing/2014/main" id="{47A0F72D-0213-C1E1-88C4-ACC21935C53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09362" y="4396423"/>
                <a:ext cx="1077191" cy="1152000"/>
              </a:xfrm>
              <a:prstGeom prst="rect">
                <a:avLst/>
              </a:prstGeom>
            </p:spPr>
          </p:pic>
        </p:grpSp>
        <p:sp>
          <p:nvSpPr>
            <p:cNvPr id="26" name="Hộp Văn bản 48">
              <a:extLst>
                <a:ext uri="{FF2B5EF4-FFF2-40B4-BE49-F238E27FC236}">
                  <a16:creationId xmlns:a16="http://schemas.microsoft.com/office/drawing/2014/main" id="{8360AA65-5513-46B8-37E6-0443393612EE}"/>
                </a:ext>
              </a:extLst>
            </p:cNvPr>
            <p:cNvSpPr txBox="1"/>
            <p:nvPr/>
          </p:nvSpPr>
          <p:spPr>
            <a:xfrm>
              <a:off x="7170925" y="4541903"/>
              <a:ext cx="4244854" cy="978729"/>
            </a:xfrm>
            <a:prstGeom prst="rect">
              <a:avLst/>
            </a:prstGeom>
            <a:noFill/>
          </p:spPr>
          <p:txBody>
            <a:bodyPr wrap="square" rtlCol="0">
              <a:spAutoFit/>
            </a:bodyPr>
            <a:lstStyle/>
            <a:p>
              <a:pPr algn="ctr">
                <a:lnSpc>
                  <a:spcPct val="80000"/>
                </a:lnSpc>
              </a:pPr>
              <a:r>
                <a:rPr lang="en-US" sz="3600" b="1">
                  <a:latin typeface="Cambria" panose="02040503050406030204" pitchFamily="18" charset="0"/>
                  <a:ea typeface="Cambria" panose="02040503050406030204" pitchFamily="18" charset="0"/>
                </a:rPr>
                <a:t>Chê bà cụ không biết qua đường</a:t>
              </a:r>
              <a:endParaRPr lang="en-US"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27073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9"/>
                                        </p:tgtEl>
                                      </p:cBhvr>
                                    </p:animEffect>
                                    <p:anim calcmode="lin" valueType="num">
                                      <p:cBhvr>
                                        <p:cTn id="30" dur="1000"/>
                                        <p:tgtEl>
                                          <p:spTgt spid="19"/>
                                        </p:tgtEl>
                                        <p:attrNameLst>
                                          <p:attrName>ppt_x</p:attrName>
                                        </p:attrNameLst>
                                      </p:cBhvr>
                                      <p:tavLst>
                                        <p:tav tm="0">
                                          <p:val>
                                            <p:strVal val="ppt_x"/>
                                          </p:val>
                                        </p:tav>
                                        <p:tav tm="100000">
                                          <p:val>
                                            <p:strVal val="ppt_x"/>
                                          </p:val>
                                        </p:tav>
                                      </p:tavLst>
                                    </p:anim>
                                    <p:anim calcmode="lin" valueType="num">
                                      <p:cBhvr>
                                        <p:cTn id="31" dur="1000"/>
                                        <p:tgtEl>
                                          <p:spTgt spid="19"/>
                                        </p:tgtEl>
                                        <p:attrNameLst>
                                          <p:attrName>ppt_y</p:attrName>
                                        </p:attrNameLst>
                                      </p:cBhvr>
                                      <p:tavLst>
                                        <p:tav tm="0">
                                          <p:val>
                                            <p:strVal val="ppt_y"/>
                                          </p:val>
                                        </p:tav>
                                        <p:tav tm="100000">
                                          <p:val>
                                            <p:strVal val="ppt_y+.1"/>
                                          </p:val>
                                        </p:tav>
                                      </p:tavLst>
                                    </p:anim>
                                    <p:set>
                                      <p:cBhvr>
                                        <p:cTn id="32" dur="1" fill="hold">
                                          <p:stCondLst>
                                            <p:cond delay="999"/>
                                          </p:stCondLst>
                                        </p:cTn>
                                        <p:tgtEl>
                                          <p:spTgt spid="19"/>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4"/>
                                        </p:tgtEl>
                                      </p:cBhvr>
                                    </p:animEffect>
                                    <p:anim calcmode="lin" valueType="num">
                                      <p:cBhvr>
                                        <p:cTn id="35" dur="1000"/>
                                        <p:tgtEl>
                                          <p:spTgt spid="24"/>
                                        </p:tgtEl>
                                        <p:attrNameLst>
                                          <p:attrName>ppt_x</p:attrName>
                                        </p:attrNameLst>
                                      </p:cBhvr>
                                      <p:tavLst>
                                        <p:tav tm="0">
                                          <p:val>
                                            <p:strVal val="ppt_x"/>
                                          </p:val>
                                        </p:tav>
                                        <p:tav tm="100000">
                                          <p:val>
                                            <p:strVal val="ppt_x"/>
                                          </p:val>
                                        </p:tav>
                                      </p:tavLst>
                                    </p:anim>
                                    <p:anim calcmode="lin" valueType="num">
                                      <p:cBhvr>
                                        <p:cTn id="36" dur="1000"/>
                                        <p:tgtEl>
                                          <p:spTgt spid="24"/>
                                        </p:tgtEl>
                                        <p:attrNameLst>
                                          <p:attrName>ppt_y</p:attrName>
                                        </p:attrNameLst>
                                      </p:cBhvr>
                                      <p:tavLst>
                                        <p:tav tm="0">
                                          <p:val>
                                            <p:strVal val="ppt_y"/>
                                          </p:val>
                                        </p:tav>
                                        <p:tav tm="100000">
                                          <p:val>
                                            <p:strVal val="ppt_y+.1"/>
                                          </p:val>
                                        </p:tav>
                                      </p:tavLst>
                                    </p:anim>
                                    <p:set>
                                      <p:cBhvr>
                                        <p:cTn id="37" dur="1" fill="hold">
                                          <p:stCondLst>
                                            <p:cond delay="999"/>
                                          </p:stCondLst>
                                        </p:cTn>
                                        <p:tgtEl>
                                          <p:spTgt spid="24"/>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9"/>
                                        </p:tgtEl>
                                      </p:cBhvr>
                                    </p:animEffect>
                                    <p:anim calcmode="lin" valueType="num">
                                      <p:cBhvr>
                                        <p:cTn id="46" dur="1000"/>
                                        <p:tgtEl>
                                          <p:spTgt spid="9"/>
                                        </p:tgtEl>
                                        <p:attrNameLst>
                                          <p:attrName>ppt_x</p:attrName>
                                        </p:attrNameLst>
                                      </p:cBhvr>
                                      <p:tavLst>
                                        <p:tav tm="0">
                                          <p:val>
                                            <p:strVal val="ppt_x"/>
                                          </p:val>
                                        </p:tav>
                                        <p:tav tm="100000">
                                          <p:val>
                                            <p:strVal val="ppt_x"/>
                                          </p:val>
                                        </p:tav>
                                      </p:tavLst>
                                    </p:anim>
                                    <p:anim calcmode="lin" valueType="num">
                                      <p:cBhvr>
                                        <p:cTn id="47" dur="1000"/>
                                        <p:tgtEl>
                                          <p:spTgt spid="9"/>
                                        </p:tgtEl>
                                        <p:attrNameLst>
                                          <p:attrName>ppt_y</p:attrName>
                                        </p:attrNameLst>
                                      </p:cBhvr>
                                      <p:tavLst>
                                        <p:tav tm="0">
                                          <p:val>
                                            <p:strVal val="ppt_y"/>
                                          </p:val>
                                        </p:tav>
                                        <p:tav tm="100000">
                                          <p:val>
                                            <p:strVal val="ppt_y+.1"/>
                                          </p:val>
                                        </p:tav>
                                      </p:tavLst>
                                    </p:anim>
                                    <p:set>
                                      <p:cBhvr>
                                        <p:cTn id="4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731" t="-545" r="-2689" b="64569"/>
          <a:stretch/>
        </p:blipFill>
        <p:spPr>
          <a:xfrm flipH="1">
            <a:off x="-112438" y="154188"/>
            <a:ext cx="1463717" cy="1737944"/>
          </a:xfrm>
          <a:prstGeom prst="rect">
            <a:avLst/>
          </a:prstGeom>
        </p:spPr>
      </p:pic>
      <p:grpSp>
        <p:nvGrpSpPr>
          <p:cNvPr id="3" name="Nhóm 37">
            <a:extLst>
              <a:ext uri="{FF2B5EF4-FFF2-40B4-BE49-F238E27FC236}">
                <a16:creationId xmlns:a16="http://schemas.microsoft.com/office/drawing/2014/main" id="{A7A052B7-A5F5-290D-70D1-9C208797CD5E}"/>
              </a:ext>
            </a:extLst>
          </p:cNvPr>
          <p:cNvGrpSpPr/>
          <p:nvPr/>
        </p:nvGrpSpPr>
        <p:grpSpPr>
          <a:xfrm>
            <a:off x="1128042" y="590893"/>
            <a:ext cx="10362640" cy="1764657"/>
            <a:chOff x="873492" y="817645"/>
            <a:chExt cx="10362640" cy="1530535"/>
          </a:xfrm>
        </p:grpSpPr>
        <p:grpSp>
          <p:nvGrpSpPr>
            <p:cNvPr id="4"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6"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7"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sz="4400"/>
              </a:p>
            </p:txBody>
          </p:sp>
          <p:sp>
            <p:nvSpPr>
              <p:cNvPr id="8"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5" name="Hộp Văn bản 23">
              <a:extLst>
                <a:ext uri="{FF2B5EF4-FFF2-40B4-BE49-F238E27FC236}">
                  <a16:creationId xmlns:a16="http://schemas.microsoft.com/office/drawing/2014/main" id="{EEDD4267-A89F-8448-271A-A2ED16DEECC9}"/>
                </a:ext>
              </a:extLst>
            </p:cNvPr>
            <p:cNvSpPr txBox="1"/>
            <p:nvPr/>
          </p:nvSpPr>
          <p:spPr>
            <a:xfrm>
              <a:off x="1009839" y="844040"/>
              <a:ext cx="9934039" cy="1094466"/>
            </a:xfrm>
            <a:prstGeom prst="rect">
              <a:avLst/>
            </a:prstGeom>
            <a:noFill/>
          </p:spPr>
          <p:txBody>
            <a:bodyPr wrap="square" rtlCol="0">
              <a:spAutoFit/>
            </a:bodyPr>
            <a:lstStyle/>
            <a:p>
              <a:pPr algn="ctr"/>
              <a:r>
                <a:rPr lang="en-US" sz="3800" b="1" err="1">
                  <a:solidFill>
                    <a:schemeClr val="accent4">
                      <a:lumMod val="50000"/>
                    </a:schemeClr>
                  </a:solidFill>
                  <a:latin typeface="Cambria" panose="02040503050406030204" pitchFamily="18" charset="0"/>
                  <a:ea typeface="Cambria" panose="02040503050406030204" pitchFamily="18" charset="0"/>
                </a:rPr>
                <a:t>Câu</a:t>
              </a:r>
              <a:r>
                <a:rPr lang="en-US" sz="3800" b="1">
                  <a:solidFill>
                    <a:schemeClr val="accent4">
                      <a:lumMod val="50000"/>
                    </a:schemeClr>
                  </a:solidFill>
                  <a:latin typeface="Cambria" panose="02040503050406030204" pitchFamily="18" charset="0"/>
                  <a:ea typeface="Cambria" panose="02040503050406030204" pitchFamily="18" charset="0"/>
                </a:rPr>
                <a:t> 4: </a:t>
              </a:r>
              <a:r>
                <a:rPr lang="en-US" sz="3800" b="1">
                  <a:solidFill>
                    <a:srgbClr val="002060"/>
                  </a:solidFill>
                  <a:latin typeface="Cambria" panose="02040503050406030204" pitchFamily="18" charset="0"/>
                  <a:ea typeface="Cambria" panose="02040503050406030204" pitchFamily="18" charset="0"/>
                </a:rPr>
                <a:t>Đang đi chơi thì em nhìn thấy một cô gái đi trước đánh rơi ví tiền, </a:t>
              </a:r>
              <a:r>
                <a:rPr lang="en-US" sz="3800" b="1">
                  <a:solidFill>
                    <a:schemeClr val="accent4">
                      <a:lumMod val="50000"/>
                    </a:schemeClr>
                  </a:solidFill>
                  <a:latin typeface="Cambria" panose="02040503050406030204" pitchFamily="18" charset="0"/>
                  <a:ea typeface="Cambria" panose="02040503050406030204" pitchFamily="18" charset="0"/>
                </a:rPr>
                <a:t>em sẽ làm gì?</a:t>
              </a:r>
              <a:endParaRPr lang="en-US" sz="3800" b="1" dirty="0">
                <a:solidFill>
                  <a:schemeClr val="accent4">
                    <a:lumMod val="50000"/>
                  </a:schemeClr>
                </a:solidFill>
                <a:latin typeface="Cambria" panose="02040503050406030204" pitchFamily="18" charset="0"/>
                <a:ea typeface="Cambria" panose="02040503050406030204" pitchFamily="18" charset="0"/>
              </a:endParaRPr>
            </a:p>
          </p:txBody>
        </p:sp>
      </p:grpSp>
      <p:grpSp>
        <p:nvGrpSpPr>
          <p:cNvPr id="9"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10"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12"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Cambria" panose="02040503050406030204" pitchFamily="18" charset="0"/>
                  <a:ea typeface="Cambria" panose="02040503050406030204" pitchFamily="18" charset="0"/>
                </a:endParaRPr>
              </a:p>
            </p:txBody>
          </p:sp>
          <p:pic>
            <p:nvPicPr>
              <p:cNvPr id="13" name="Đồ họa 9">
                <a:extLst>
                  <a:ext uri="{FF2B5EF4-FFF2-40B4-BE49-F238E27FC236}">
                    <a16:creationId xmlns:a16="http://schemas.microsoft.com/office/drawing/2014/main" id="{2C9DD5BC-4BCB-4B25-466C-AE5BF3D115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3492" y="2490890"/>
                <a:ext cx="1246685" cy="1152000"/>
              </a:xfrm>
              <a:prstGeom prst="rect">
                <a:avLst/>
              </a:prstGeom>
            </p:spPr>
          </p:pic>
        </p:grpSp>
        <p:sp>
          <p:nvSpPr>
            <p:cNvPr id="11" name="Hộp Văn bản 23">
              <a:extLst>
                <a:ext uri="{FF2B5EF4-FFF2-40B4-BE49-F238E27FC236}">
                  <a16:creationId xmlns:a16="http://schemas.microsoft.com/office/drawing/2014/main" id="{AE8A3198-B922-95C5-0759-8657347CC3AA}"/>
                </a:ext>
              </a:extLst>
            </p:cNvPr>
            <p:cNvSpPr txBox="1"/>
            <p:nvPr/>
          </p:nvSpPr>
          <p:spPr>
            <a:xfrm>
              <a:off x="2136315" y="2635467"/>
              <a:ext cx="3502649" cy="978729"/>
            </a:xfrm>
            <a:prstGeom prst="rect">
              <a:avLst/>
            </a:prstGeom>
            <a:noFill/>
          </p:spPr>
          <p:txBody>
            <a:bodyPr wrap="square" rtlCol="0">
              <a:spAutoFit/>
            </a:bodyPr>
            <a:lstStyle/>
            <a:p>
              <a:pPr algn="ctr">
                <a:lnSpc>
                  <a:spcPct val="80000"/>
                </a:lnSpc>
                <a:spcBef>
                  <a:spcPts val="600"/>
                </a:spcBef>
                <a:spcAft>
                  <a:spcPts val="600"/>
                </a:spcAft>
              </a:pPr>
              <a:r>
                <a:rPr lang="en-US" sz="3600" b="1">
                  <a:latin typeface="Cambria" panose="02040503050406030204" pitchFamily="18" charset="0"/>
                  <a:ea typeface="Cambria" panose="02040503050406030204" pitchFamily="18" charset="0"/>
                </a:rPr>
                <a:t>Nhặt và gọi cô gái trả lại</a:t>
              </a:r>
              <a:endParaRPr lang="vi-VN" sz="3600" b="1" dirty="0">
                <a:latin typeface="Cambria" panose="02040503050406030204" pitchFamily="18" charset="0"/>
                <a:ea typeface="Cambria" panose="02040503050406030204" pitchFamily="18" charset="0"/>
              </a:endParaRPr>
            </a:p>
          </p:txBody>
        </p:sp>
      </p:grpSp>
      <p:grpSp>
        <p:nvGrpSpPr>
          <p:cNvPr id="14" name="Nhóm 2">
            <a:extLst>
              <a:ext uri="{FF2B5EF4-FFF2-40B4-BE49-F238E27FC236}">
                <a16:creationId xmlns:a16="http://schemas.microsoft.com/office/drawing/2014/main" id="{B4115996-510D-6A2B-BEBF-1EAD5C80FC98}"/>
              </a:ext>
            </a:extLst>
          </p:cNvPr>
          <p:cNvGrpSpPr/>
          <p:nvPr/>
        </p:nvGrpSpPr>
        <p:grpSpPr>
          <a:xfrm>
            <a:off x="6309362" y="2482076"/>
            <a:ext cx="4926770" cy="1152000"/>
            <a:chOff x="6309362" y="2482076"/>
            <a:chExt cx="4926770" cy="1152000"/>
          </a:xfrm>
        </p:grpSpPr>
        <p:grpSp>
          <p:nvGrpSpPr>
            <p:cNvPr id="15"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17"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Cambria" panose="02040503050406030204" pitchFamily="18" charset="0"/>
                  <a:ea typeface="Cambria" panose="02040503050406030204" pitchFamily="18" charset="0"/>
                </a:endParaRPr>
              </a:p>
            </p:txBody>
          </p:sp>
          <p:pic>
            <p:nvPicPr>
              <p:cNvPr id="18" name="Đồ họa 12">
                <a:extLst>
                  <a:ext uri="{FF2B5EF4-FFF2-40B4-BE49-F238E27FC236}">
                    <a16:creationId xmlns:a16="http://schemas.microsoft.com/office/drawing/2014/main" id="{BF458DFC-396D-4F2C-B38F-9FDE1B3662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09362" y="2463371"/>
                <a:ext cx="1061053" cy="1152000"/>
              </a:xfrm>
              <a:prstGeom prst="rect">
                <a:avLst/>
              </a:prstGeom>
            </p:spPr>
          </p:pic>
        </p:grpSp>
        <p:sp>
          <p:nvSpPr>
            <p:cNvPr id="16" name="Hộp Văn bản 24">
              <a:extLst>
                <a:ext uri="{FF2B5EF4-FFF2-40B4-BE49-F238E27FC236}">
                  <a16:creationId xmlns:a16="http://schemas.microsoft.com/office/drawing/2014/main" id="{709D10A9-E0E4-1F61-B017-5E54D7949015}"/>
                </a:ext>
              </a:extLst>
            </p:cNvPr>
            <p:cNvSpPr txBox="1"/>
            <p:nvPr/>
          </p:nvSpPr>
          <p:spPr>
            <a:xfrm>
              <a:off x="7386553" y="2648550"/>
              <a:ext cx="3522823" cy="978729"/>
            </a:xfrm>
            <a:prstGeom prst="rect">
              <a:avLst/>
            </a:prstGeom>
            <a:noFill/>
          </p:spPr>
          <p:txBody>
            <a:bodyPr wrap="square" rtlCol="0">
              <a:spAutoFit/>
            </a:bodyPr>
            <a:lstStyle/>
            <a:p>
              <a:pPr algn="ctr">
                <a:lnSpc>
                  <a:spcPct val="80000"/>
                </a:lnSpc>
                <a:spcBef>
                  <a:spcPts val="600"/>
                </a:spcBef>
                <a:spcAft>
                  <a:spcPts val="600"/>
                </a:spcAft>
              </a:pPr>
              <a:r>
                <a:rPr lang="en-US" sz="3600" b="1">
                  <a:latin typeface="Cambria" panose="02040503050406030204" pitchFamily="18" charset="0"/>
                  <a:ea typeface="Cambria" panose="02040503050406030204" pitchFamily="18" charset="0"/>
                </a:rPr>
                <a:t>Nhặt và giữ làm của mình</a:t>
              </a:r>
              <a:endParaRPr lang="vi-VN" sz="3600" b="1" dirty="0">
                <a:latin typeface="Cambria" panose="02040503050406030204" pitchFamily="18" charset="0"/>
                <a:ea typeface="Cambria" panose="02040503050406030204" pitchFamily="18" charset="0"/>
              </a:endParaRPr>
            </a:p>
          </p:txBody>
        </p:sp>
      </p:grpSp>
      <p:grpSp>
        <p:nvGrpSpPr>
          <p:cNvPr id="19" name="Nhóm 21">
            <a:extLst>
              <a:ext uri="{FF2B5EF4-FFF2-40B4-BE49-F238E27FC236}">
                <a16:creationId xmlns:a16="http://schemas.microsoft.com/office/drawing/2014/main" id="{E1B3EBE0-1A03-71FF-4EF6-BBC720D376FD}"/>
              </a:ext>
            </a:extLst>
          </p:cNvPr>
          <p:cNvGrpSpPr/>
          <p:nvPr/>
        </p:nvGrpSpPr>
        <p:grpSpPr>
          <a:xfrm>
            <a:off x="958238" y="4423396"/>
            <a:ext cx="4924401" cy="1152000"/>
            <a:chOff x="958238" y="4423396"/>
            <a:chExt cx="4924401" cy="1152000"/>
          </a:xfrm>
        </p:grpSpPr>
        <p:grpSp>
          <p:nvGrpSpPr>
            <p:cNvPr id="20"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22"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Cambria" panose="02040503050406030204" pitchFamily="18" charset="0"/>
                  <a:ea typeface="Cambria" panose="02040503050406030204" pitchFamily="18" charset="0"/>
                </a:endParaRPr>
              </a:p>
            </p:txBody>
          </p:sp>
          <p:pic>
            <p:nvPicPr>
              <p:cNvPr id="23" name="Đồ họa 18">
                <a:extLst>
                  <a:ext uri="{FF2B5EF4-FFF2-40B4-BE49-F238E27FC236}">
                    <a16:creationId xmlns:a16="http://schemas.microsoft.com/office/drawing/2014/main" id="{C6821B68-802E-2C33-43DE-528B28C561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8238" y="4423396"/>
                <a:ext cx="1077191" cy="1152000"/>
              </a:xfrm>
              <a:prstGeom prst="rect">
                <a:avLst/>
              </a:prstGeom>
            </p:spPr>
          </p:pic>
        </p:grpSp>
        <p:sp>
          <p:nvSpPr>
            <p:cNvPr id="21" name="Hộp Văn bản 25">
              <a:extLst>
                <a:ext uri="{FF2B5EF4-FFF2-40B4-BE49-F238E27FC236}">
                  <a16:creationId xmlns:a16="http://schemas.microsoft.com/office/drawing/2014/main" id="{21AB69C4-0A06-7DD8-3B9F-558523C22576}"/>
                </a:ext>
              </a:extLst>
            </p:cNvPr>
            <p:cNvSpPr txBox="1"/>
            <p:nvPr/>
          </p:nvSpPr>
          <p:spPr>
            <a:xfrm>
              <a:off x="2035429" y="4695728"/>
              <a:ext cx="3673209" cy="646331"/>
            </a:xfrm>
            <a:prstGeom prst="rect">
              <a:avLst/>
            </a:prstGeom>
            <a:noFill/>
          </p:spPr>
          <p:txBody>
            <a:bodyPr wrap="square" rtlCol="0">
              <a:spAutoFit/>
            </a:bodyPr>
            <a:lstStyle/>
            <a:p>
              <a:pPr algn="ctr">
                <a:spcBef>
                  <a:spcPts val="600"/>
                </a:spcBef>
                <a:spcAft>
                  <a:spcPts val="600"/>
                </a:spcAft>
              </a:pPr>
              <a:r>
                <a:rPr lang="en-US" sz="3600" b="1">
                  <a:latin typeface="Cambria" panose="02040503050406030204" pitchFamily="18" charset="0"/>
                  <a:ea typeface="Cambria" panose="02040503050406030204" pitchFamily="18" charset="0"/>
                </a:rPr>
                <a:t>Mặc kệ và đi qua</a:t>
              </a:r>
              <a:endParaRPr lang="vi-VN" sz="3600" b="1" dirty="0">
                <a:latin typeface="Cambria" panose="02040503050406030204" pitchFamily="18" charset="0"/>
                <a:ea typeface="Cambria" panose="02040503050406030204" pitchFamily="18" charset="0"/>
              </a:endParaRPr>
            </a:p>
          </p:txBody>
        </p:sp>
      </p:grpSp>
      <p:grpSp>
        <p:nvGrpSpPr>
          <p:cNvPr id="24" name="Nhóm 22">
            <a:extLst>
              <a:ext uri="{FF2B5EF4-FFF2-40B4-BE49-F238E27FC236}">
                <a16:creationId xmlns:a16="http://schemas.microsoft.com/office/drawing/2014/main" id="{2EB559FE-FECD-11B4-CC5C-F13D7860583D}"/>
              </a:ext>
            </a:extLst>
          </p:cNvPr>
          <p:cNvGrpSpPr/>
          <p:nvPr/>
        </p:nvGrpSpPr>
        <p:grpSpPr>
          <a:xfrm>
            <a:off x="6309362" y="4453999"/>
            <a:ext cx="4987834" cy="1153269"/>
            <a:chOff x="6309362" y="4453999"/>
            <a:chExt cx="4987834" cy="1153269"/>
          </a:xfrm>
        </p:grpSpPr>
        <p:grpSp>
          <p:nvGrpSpPr>
            <p:cNvPr id="25"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27"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Cambria" panose="02040503050406030204" pitchFamily="18" charset="0"/>
                  <a:ea typeface="Cambria" panose="02040503050406030204" pitchFamily="18" charset="0"/>
                </a:endParaRPr>
              </a:p>
            </p:txBody>
          </p:sp>
          <p:pic>
            <p:nvPicPr>
              <p:cNvPr id="28" name="Đồ họa 15">
                <a:extLst>
                  <a:ext uri="{FF2B5EF4-FFF2-40B4-BE49-F238E27FC236}">
                    <a16:creationId xmlns:a16="http://schemas.microsoft.com/office/drawing/2014/main" id="{4E32717F-2AB4-DB99-1DF3-404F98DD558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09362" y="4396423"/>
                <a:ext cx="1077191" cy="1152000"/>
              </a:xfrm>
              <a:prstGeom prst="rect">
                <a:avLst/>
              </a:prstGeom>
            </p:spPr>
          </p:pic>
        </p:grpSp>
        <p:sp>
          <p:nvSpPr>
            <p:cNvPr id="26" name="Hộp Văn bản 26">
              <a:extLst>
                <a:ext uri="{FF2B5EF4-FFF2-40B4-BE49-F238E27FC236}">
                  <a16:creationId xmlns:a16="http://schemas.microsoft.com/office/drawing/2014/main" id="{4F2B5AA1-5E36-362D-4100-84A2F8E87422}"/>
                </a:ext>
              </a:extLst>
            </p:cNvPr>
            <p:cNvSpPr txBox="1"/>
            <p:nvPr/>
          </p:nvSpPr>
          <p:spPr>
            <a:xfrm>
              <a:off x="7278284" y="4541903"/>
              <a:ext cx="3920144" cy="978729"/>
            </a:xfrm>
            <a:prstGeom prst="rect">
              <a:avLst/>
            </a:prstGeom>
            <a:noFill/>
          </p:spPr>
          <p:txBody>
            <a:bodyPr wrap="square" rtlCol="0">
              <a:spAutoFit/>
            </a:bodyPr>
            <a:lstStyle/>
            <a:p>
              <a:pPr algn="ctr">
                <a:lnSpc>
                  <a:spcPct val="80000"/>
                </a:lnSpc>
                <a:spcBef>
                  <a:spcPts val="600"/>
                </a:spcBef>
                <a:spcAft>
                  <a:spcPts val="600"/>
                </a:spcAft>
              </a:pPr>
              <a:r>
                <a:rPr lang="it-IT" sz="3600" b="1">
                  <a:latin typeface="Cambria" panose="02040503050406030204" pitchFamily="18" charset="0"/>
                  <a:ea typeface="Cambria" panose="02040503050406030204" pitchFamily="18" charset="0"/>
                </a:rPr>
                <a:t>Nhặt và đem giao cho công an</a:t>
              </a:r>
              <a:endParaRPr lang="vi-VN"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32546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4"/>
                                        </p:tgtEl>
                                      </p:cBhvr>
                                    </p:animEffect>
                                    <p:anim calcmode="lin" valueType="num">
                                      <p:cBhvr>
                                        <p:cTn id="30" dur="1000"/>
                                        <p:tgtEl>
                                          <p:spTgt spid="14"/>
                                        </p:tgtEl>
                                        <p:attrNameLst>
                                          <p:attrName>ppt_x</p:attrName>
                                        </p:attrNameLst>
                                      </p:cBhvr>
                                      <p:tavLst>
                                        <p:tav tm="0">
                                          <p:val>
                                            <p:strVal val="ppt_x"/>
                                          </p:val>
                                        </p:tav>
                                        <p:tav tm="100000">
                                          <p:val>
                                            <p:strVal val="ppt_x"/>
                                          </p:val>
                                        </p:tav>
                                      </p:tavLst>
                                    </p:anim>
                                    <p:anim calcmode="lin" valueType="num">
                                      <p:cBhvr>
                                        <p:cTn id="31" dur="1000"/>
                                        <p:tgtEl>
                                          <p:spTgt spid="14"/>
                                        </p:tgtEl>
                                        <p:attrNameLst>
                                          <p:attrName>ppt_y</p:attrName>
                                        </p:attrNameLst>
                                      </p:cBhvr>
                                      <p:tavLst>
                                        <p:tav tm="0">
                                          <p:val>
                                            <p:strVal val="ppt_y"/>
                                          </p:val>
                                        </p:tav>
                                        <p:tav tm="100000">
                                          <p:val>
                                            <p:strVal val="ppt_y+.1"/>
                                          </p:val>
                                        </p:tav>
                                      </p:tavLst>
                                    </p:anim>
                                    <p:set>
                                      <p:cBhvr>
                                        <p:cTn id="32" dur="1" fill="hold">
                                          <p:stCondLst>
                                            <p:cond delay="999"/>
                                          </p:stCondLst>
                                        </p:cTn>
                                        <p:tgtEl>
                                          <p:spTgt spid="14"/>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9"/>
                                        </p:tgtEl>
                                      </p:cBhvr>
                                    </p:animEffect>
                                    <p:anim calcmode="lin" valueType="num">
                                      <p:cBhvr>
                                        <p:cTn id="35" dur="1000"/>
                                        <p:tgtEl>
                                          <p:spTgt spid="19"/>
                                        </p:tgtEl>
                                        <p:attrNameLst>
                                          <p:attrName>ppt_x</p:attrName>
                                        </p:attrNameLst>
                                      </p:cBhvr>
                                      <p:tavLst>
                                        <p:tav tm="0">
                                          <p:val>
                                            <p:strVal val="ppt_x"/>
                                          </p:val>
                                        </p:tav>
                                        <p:tav tm="100000">
                                          <p:val>
                                            <p:strVal val="ppt_x"/>
                                          </p:val>
                                        </p:tav>
                                      </p:tavLst>
                                    </p:anim>
                                    <p:anim calcmode="lin" valueType="num">
                                      <p:cBhvr>
                                        <p:cTn id="36" dur="1000"/>
                                        <p:tgtEl>
                                          <p:spTgt spid="19"/>
                                        </p:tgtEl>
                                        <p:attrNameLst>
                                          <p:attrName>ppt_y</p:attrName>
                                        </p:attrNameLst>
                                      </p:cBhvr>
                                      <p:tavLst>
                                        <p:tav tm="0">
                                          <p:val>
                                            <p:strVal val="ppt_y"/>
                                          </p:val>
                                        </p:tav>
                                        <p:tav tm="100000">
                                          <p:val>
                                            <p:strVal val="ppt_y+.1"/>
                                          </p:val>
                                        </p:tav>
                                      </p:tavLst>
                                    </p:anim>
                                    <p:set>
                                      <p:cBhvr>
                                        <p:cTn id="37" dur="1" fill="hold">
                                          <p:stCondLst>
                                            <p:cond delay="999"/>
                                          </p:stCondLst>
                                        </p:cTn>
                                        <p:tgtEl>
                                          <p:spTgt spid="19"/>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24"/>
                                        </p:tgtEl>
                                      </p:cBhvr>
                                    </p:animEffect>
                                    <p:anim calcmode="lin" valueType="num">
                                      <p:cBhvr>
                                        <p:cTn id="40" dur="1000"/>
                                        <p:tgtEl>
                                          <p:spTgt spid="24"/>
                                        </p:tgtEl>
                                        <p:attrNameLst>
                                          <p:attrName>ppt_x</p:attrName>
                                        </p:attrNameLst>
                                      </p:cBhvr>
                                      <p:tavLst>
                                        <p:tav tm="0">
                                          <p:val>
                                            <p:strVal val="ppt_x"/>
                                          </p:val>
                                        </p:tav>
                                        <p:tav tm="100000">
                                          <p:val>
                                            <p:strVal val="ppt_x"/>
                                          </p:val>
                                        </p:tav>
                                      </p:tavLst>
                                    </p:anim>
                                    <p:anim calcmode="lin" valueType="num">
                                      <p:cBhvr>
                                        <p:cTn id="41" dur="1000"/>
                                        <p:tgtEl>
                                          <p:spTgt spid="24"/>
                                        </p:tgtEl>
                                        <p:attrNameLst>
                                          <p:attrName>ppt_y</p:attrName>
                                        </p:attrNameLst>
                                      </p:cBhvr>
                                      <p:tavLst>
                                        <p:tav tm="0">
                                          <p:val>
                                            <p:strVal val="ppt_y"/>
                                          </p:val>
                                        </p:tav>
                                        <p:tav tm="100000">
                                          <p:val>
                                            <p:strVal val="ppt_y+.1"/>
                                          </p:val>
                                        </p:tav>
                                      </p:tavLst>
                                    </p:anim>
                                    <p:set>
                                      <p:cBhvr>
                                        <p:cTn id="42" dur="1" fill="hold">
                                          <p:stCondLst>
                                            <p:cond delay="999"/>
                                          </p:stCondLst>
                                        </p:cTn>
                                        <p:tgtEl>
                                          <p:spTgt spid="24"/>
                                        </p:tgtEl>
                                        <p:attrNameLst>
                                          <p:attrName>style.visibility</p:attrName>
                                        </p:attrNameLst>
                                      </p:cBhvr>
                                      <p:to>
                                        <p:strVal val="hidden"/>
                                      </p:to>
                                    </p:set>
                                  </p:childTnLst>
                                </p:cTn>
                              </p:par>
                              <p:par>
                                <p:cTn id="43" presetID="32" presetClass="emph" presetSubtype="0" fill="hold" nodeType="withEffect">
                                  <p:stCondLst>
                                    <p:cond delay="0"/>
                                  </p:stCondLst>
                                  <p:childTnLst>
                                    <p:animRot by="120000">
                                      <p:cBhvr>
                                        <p:cTn id="44" dur="100" fill="hold">
                                          <p:stCondLst>
                                            <p:cond delay="0"/>
                                          </p:stCondLst>
                                        </p:cTn>
                                        <p:tgtEl>
                                          <p:spTgt spid="9"/>
                                        </p:tgtEl>
                                        <p:attrNameLst>
                                          <p:attrName>r</p:attrName>
                                        </p:attrNameLst>
                                      </p:cBhvr>
                                    </p:animRot>
                                    <p:animRot by="-240000">
                                      <p:cBhvr>
                                        <p:cTn id="45" dur="200" fill="hold">
                                          <p:stCondLst>
                                            <p:cond delay="200"/>
                                          </p:stCondLst>
                                        </p:cTn>
                                        <p:tgtEl>
                                          <p:spTgt spid="9"/>
                                        </p:tgtEl>
                                        <p:attrNameLst>
                                          <p:attrName>r</p:attrName>
                                        </p:attrNameLst>
                                      </p:cBhvr>
                                    </p:animRot>
                                    <p:animRot by="240000">
                                      <p:cBhvr>
                                        <p:cTn id="46" dur="200" fill="hold">
                                          <p:stCondLst>
                                            <p:cond delay="400"/>
                                          </p:stCondLst>
                                        </p:cTn>
                                        <p:tgtEl>
                                          <p:spTgt spid="9"/>
                                        </p:tgtEl>
                                        <p:attrNameLst>
                                          <p:attrName>r</p:attrName>
                                        </p:attrNameLst>
                                      </p:cBhvr>
                                    </p:animRot>
                                    <p:animRot by="-240000">
                                      <p:cBhvr>
                                        <p:cTn id="47" dur="200" fill="hold">
                                          <p:stCondLst>
                                            <p:cond delay="600"/>
                                          </p:stCondLst>
                                        </p:cTn>
                                        <p:tgtEl>
                                          <p:spTgt spid="9"/>
                                        </p:tgtEl>
                                        <p:attrNameLst>
                                          <p:attrName>r</p:attrName>
                                        </p:attrNameLst>
                                      </p:cBhvr>
                                    </p:animRot>
                                    <p:animRot by="120000">
                                      <p:cBhvr>
                                        <p:cTn id="48" dur="200" fill="hold">
                                          <p:stCondLst>
                                            <p:cond delay="800"/>
                                          </p:stCondLst>
                                        </p:cTn>
                                        <p:tgtEl>
                                          <p:spTgt spid="9"/>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1362" y="1420387"/>
            <a:ext cx="9303302" cy="3694496"/>
          </a:xfrm>
          <a:prstGeom prst="rect">
            <a:avLst/>
          </a:prstGeom>
        </p:spPr>
      </p:pic>
    </p:spTree>
    <p:extLst>
      <p:ext uri="{BB962C8B-B14F-4D97-AF65-F5344CB8AC3E}">
        <p14:creationId xmlns:p14="http://schemas.microsoft.com/office/powerpoint/2010/main" val="193861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87813" y="955228"/>
            <a:ext cx="3353091" cy="1182727"/>
          </a:xfrm>
          <a:prstGeom prst="rect">
            <a:avLst/>
          </a:prstGeom>
        </p:spPr>
      </p:pic>
      <p:pic>
        <p:nvPicPr>
          <p:cNvPr id="7" name="Picture 6"/>
          <p:cNvPicPr>
            <a:picLocks noChangeAspect="1"/>
          </p:cNvPicPr>
          <p:nvPr/>
        </p:nvPicPr>
        <p:blipFill>
          <a:blip r:embed="rId3"/>
          <a:stretch>
            <a:fillRect/>
          </a:stretch>
        </p:blipFill>
        <p:spPr>
          <a:xfrm>
            <a:off x="1036111" y="1917312"/>
            <a:ext cx="8256494" cy="3876053"/>
          </a:xfrm>
          <a:prstGeom prst="rect">
            <a:avLst/>
          </a:prstGeom>
        </p:spPr>
      </p:pic>
    </p:spTree>
    <p:extLst>
      <p:ext uri="{BB962C8B-B14F-4D97-AF65-F5344CB8AC3E}">
        <p14:creationId xmlns:p14="http://schemas.microsoft.com/office/powerpoint/2010/main" val="1282536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DC7070"/>
      </a:accent1>
      <a:accent2>
        <a:srgbClr val="3734BE"/>
      </a:accent2>
      <a:accent3>
        <a:srgbClr val="034A90"/>
      </a:accent3>
      <a:accent4>
        <a:srgbClr val="008000"/>
      </a:accent4>
      <a:accent5>
        <a:srgbClr val="1C26E8"/>
      </a:accent5>
      <a:accent6>
        <a:srgbClr val="0944E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TotalTime>
  <Words>874</Words>
  <Application>Microsoft Office PowerPoint</Application>
  <PresentationFormat>Widescreen</PresentationFormat>
  <Paragraphs>55</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微软雅黑</vt:lpstr>
      <vt:lpstr>Cambria</vt:lpstr>
      <vt:lpstr>Arial</vt:lpstr>
      <vt:lpstr>#9Slide07 HoneyCream</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cp:lastModifiedBy>
  <cp:revision>57</cp:revision>
  <dcterms:created xsi:type="dcterms:W3CDTF">2023-08-22T15:15:32Z</dcterms:created>
  <dcterms:modified xsi:type="dcterms:W3CDTF">2024-10-09T04:35:34Z</dcterms:modified>
</cp:coreProperties>
</file>