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60" r:id="rId3"/>
    <p:sldId id="261" r:id="rId4"/>
    <p:sldId id="256" r:id="rId5"/>
    <p:sldId id="265" r:id="rId6"/>
    <p:sldId id="266" r:id="rId7"/>
    <p:sldId id="257" r:id="rId8"/>
    <p:sldId id="269" r:id="rId9"/>
    <p:sldId id="271" r:id="rId10"/>
    <p:sldId id="272" r:id="rId11"/>
    <p:sldId id="273" r:id="rId12"/>
    <p:sldId id="270" r:id="rId13"/>
    <p:sldId id="267" r:id="rId14"/>
    <p:sldId id="262" r:id="rId15"/>
    <p:sldId id="274" r:id="rId16"/>
    <p:sldId id="275" r:id="rId17"/>
    <p:sldId id="276" r:id="rId18"/>
    <p:sldId id="277" r:id="rId19"/>
    <p:sldId id="278" r:id="rId20"/>
    <p:sldId id="263" r:id="rId21"/>
    <p:sldId id="264" r:id="rId22"/>
    <p:sldId id="288" r:id="rId23"/>
    <p:sldId id="280" r:id="rId24"/>
    <p:sldId id="268" r:id="rId25"/>
    <p:sldId id="279" r:id="rId26"/>
    <p:sldId id="283" r:id="rId27"/>
    <p:sldId id="281" r:id="rId28"/>
    <p:sldId id="284" r:id="rId29"/>
    <p:sldId id="282" r:id="rId30"/>
    <p:sldId id="285" r:id="rId31"/>
    <p:sldId id="286" r:id="rId32"/>
    <p:sldId id="258"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CCFF"/>
    <a:srgbClr val="00FF00"/>
    <a:srgbClr val="66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82" autoAdjust="0"/>
  </p:normalViewPr>
  <p:slideViewPr>
    <p:cSldViewPr snapToGrid="0">
      <p:cViewPr>
        <p:scale>
          <a:sx n="33" d="100"/>
          <a:sy n="33" d="100"/>
        </p:scale>
        <p:origin x="1948"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AF64-96EB-46FC-9D86-7D2DEE4C57FA}"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AC33-D534-45F7-A137-D98053C4F4A1}" type="slidenum">
              <a:rPr lang="en-US" smtClean="0"/>
              <a:t>‹#›</a:t>
            </a:fld>
            <a:endParaRPr lang="en-US"/>
          </a:p>
        </p:txBody>
      </p:sp>
    </p:spTree>
    <p:extLst>
      <p:ext uri="{BB962C8B-B14F-4D97-AF65-F5344CB8AC3E}">
        <p14:creationId xmlns:p14="http://schemas.microsoft.com/office/powerpoint/2010/main" val="28435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click vào số để di chuyển tiếp đến mục tiếp theo</a:t>
            </a:r>
            <a:endParaRPr lang="en-US"/>
          </a:p>
          <a:p>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5</a:t>
            </a:fld>
            <a:endParaRPr lang="en-US"/>
          </a:p>
        </p:txBody>
      </p:sp>
    </p:spTree>
    <p:extLst>
      <p:ext uri="{BB962C8B-B14F-4D97-AF65-F5344CB8AC3E}">
        <p14:creationId xmlns:p14="http://schemas.microsoft.com/office/powerpoint/2010/main" val="382806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11</a:t>
            </a:fld>
            <a:endParaRPr lang="en-US"/>
          </a:p>
        </p:txBody>
      </p:sp>
    </p:spTree>
    <p:extLst>
      <p:ext uri="{BB962C8B-B14F-4D97-AF65-F5344CB8AC3E}">
        <p14:creationId xmlns:p14="http://schemas.microsoft.com/office/powerpoint/2010/main" val="78067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22</a:t>
            </a:fld>
            <a:endParaRPr lang="en-US"/>
          </a:p>
        </p:txBody>
      </p:sp>
    </p:spTree>
    <p:extLst>
      <p:ext uri="{BB962C8B-B14F-4D97-AF65-F5344CB8AC3E}">
        <p14:creationId xmlns:p14="http://schemas.microsoft.com/office/powerpoint/2010/main" val="3364507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3201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3908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8078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0284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45697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84019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61476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1876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7360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30998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656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7235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6676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6207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4822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7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32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654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66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91272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17060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19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020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31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896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53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3304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49901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9100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64610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12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50135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18" Type="http://schemas.openxmlformats.org/officeDocument/2006/relationships/image" Target="../media/image7.png"/><Relationship Id="rId3" Type="http://schemas.openxmlformats.org/officeDocument/2006/relationships/slideLayout" Target="../slideLayouts/slideLayout23.xml"/><Relationship Id="rId21" Type="http://schemas.openxmlformats.org/officeDocument/2006/relationships/image" Target="../media/image1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6.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9.png"/><Relationship Id="rId10" Type="http://schemas.openxmlformats.org/officeDocument/2006/relationships/slideLayout" Target="../slideLayouts/slideLayout3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2"/>
          <a:srcRect l="-41" r="8639" b="6077"/>
          <a:stretch/>
        </p:blipFill>
        <p:spPr>
          <a:xfrm>
            <a:off x="0" y="0"/>
            <a:ext cx="12191999" cy="6858000"/>
          </a:xfrm>
          <a:prstGeom prst="rect">
            <a:avLst/>
          </a:prstGeom>
        </p:spPr>
      </p:pic>
    </p:spTree>
    <p:extLst>
      <p:ext uri="{BB962C8B-B14F-4D97-AF65-F5344CB8AC3E}">
        <p14:creationId xmlns:p14="http://schemas.microsoft.com/office/powerpoint/2010/main" val="3632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752" r:id="rId7"/>
    <p:sldLayoutId id="2147483753" r:id="rId8"/>
    <p:sldLayoutId id="2147483739" r:id="rId9"/>
    <p:sldLayoutId id="2147483740" r:id="rId10"/>
    <p:sldLayoutId id="2147483726" r:id="rId11"/>
    <p:sldLayoutId id="2147483727" r:id="rId12"/>
    <p:sldLayoutId id="2147483713" r:id="rId13"/>
    <p:sldLayoutId id="2147483714" r:id="rId14"/>
    <p:sldLayoutId id="2147483700" r:id="rId15"/>
    <p:sldLayoutId id="2147483701" r:id="rId16"/>
    <p:sldLayoutId id="2147483687" r:id="rId17"/>
    <p:sldLayoutId id="2147483688" r:id="rId18"/>
    <p:sldLayoutId id="2147483674"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8498CEB1-5712-0322-9BA8-DA605D76DE0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723" b="8888"/>
          <a:stretch/>
        </p:blipFill>
        <p:spPr>
          <a:xfrm>
            <a:off x="0" y="4357687"/>
            <a:ext cx="12192000" cy="2495550"/>
          </a:xfrm>
          <a:prstGeom prst="rect">
            <a:avLst/>
          </a:prstGeom>
        </p:spPr>
      </p:pic>
      <p:grpSp>
        <p:nvGrpSpPr>
          <p:cNvPr id="3" name="组合 29">
            <a:extLst>
              <a:ext uri="{FF2B5EF4-FFF2-40B4-BE49-F238E27FC236}">
                <a16:creationId xmlns:a16="http://schemas.microsoft.com/office/drawing/2014/main" id="{D2D6E236-C3BB-997D-1D5D-0618884D81CB}"/>
              </a:ext>
            </a:extLst>
          </p:cNvPr>
          <p:cNvGrpSpPr/>
          <p:nvPr userDrawn="1"/>
        </p:nvGrpSpPr>
        <p:grpSpPr>
          <a:xfrm>
            <a:off x="0" y="4593061"/>
            <a:ext cx="12192000" cy="1560978"/>
            <a:chOff x="0" y="4593061"/>
            <a:chExt cx="12192000" cy="1560978"/>
          </a:xfrm>
        </p:grpSpPr>
        <p:pic>
          <p:nvPicPr>
            <p:cNvPr id="4" name="图片 23">
              <a:extLst>
                <a:ext uri="{FF2B5EF4-FFF2-40B4-BE49-F238E27FC236}">
                  <a16:creationId xmlns:a16="http://schemas.microsoft.com/office/drawing/2014/main" id="{B53F2A17-EC77-0723-055A-82B81C2390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a:stretch/>
          </p:blipFill>
          <p:spPr>
            <a:xfrm>
              <a:off x="0" y="4612111"/>
              <a:ext cx="7540188" cy="1541928"/>
            </a:xfrm>
            <a:prstGeom prst="rect">
              <a:avLst/>
            </a:prstGeom>
          </p:spPr>
        </p:pic>
        <p:pic>
          <p:nvPicPr>
            <p:cNvPr id="5" name="图片 26">
              <a:extLst>
                <a:ext uri="{FF2B5EF4-FFF2-40B4-BE49-F238E27FC236}">
                  <a16:creationId xmlns:a16="http://schemas.microsoft.com/office/drawing/2014/main" id="{E0E02252-FEA5-49E9-F7BA-6A8306D4A70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r="4500"/>
            <a:stretch/>
          </p:blipFill>
          <p:spPr>
            <a:xfrm>
              <a:off x="4991100" y="4593061"/>
              <a:ext cx="7200900" cy="1541928"/>
            </a:xfrm>
            <a:prstGeom prst="rect">
              <a:avLst/>
            </a:prstGeom>
          </p:spPr>
        </p:pic>
      </p:grpSp>
      <p:grpSp>
        <p:nvGrpSpPr>
          <p:cNvPr id="6" name="组合 30">
            <a:extLst>
              <a:ext uri="{FF2B5EF4-FFF2-40B4-BE49-F238E27FC236}">
                <a16:creationId xmlns:a16="http://schemas.microsoft.com/office/drawing/2014/main" id="{9F9C00F6-6212-0A3C-3BDF-6CDE8FB38BED}"/>
              </a:ext>
            </a:extLst>
          </p:cNvPr>
          <p:cNvGrpSpPr/>
          <p:nvPr userDrawn="1"/>
        </p:nvGrpSpPr>
        <p:grpSpPr>
          <a:xfrm>
            <a:off x="0" y="6101307"/>
            <a:ext cx="12192000" cy="756693"/>
            <a:chOff x="0" y="6101307"/>
            <a:chExt cx="12192000" cy="756693"/>
          </a:xfrm>
        </p:grpSpPr>
        <p:pic>
          <p:nvPicPr>
            <p:cNvPr id="7" name="图片 19">
              <a:extLst>
                <a:ext uri="{FF2B5EF4-FFF2-40B4-BE49-F238E27FC236}">
                  <a16:creationId xmlns:a16="http://schemas.microsoft.com/office/drawing/2014/main" id="{9783B763-FF28-F0C4-FA90-3DC7410039E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7BC4ED0A-656A-87D5-B205-61360AD0D73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10" name="图片 27">
              <a:extLst>
                <a:ext uri="{FF2B5EF4-FFF2-40B4-BE49-F238E27FC236}">
                  <a16:creationId xmlns:a16="http://schemas.microsoft.com/office/drawing/2014/main" id="{6EEE85CC-D1BC-FB28-EE9F-F81106D501D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1" name="图片 28">
              <a:extLst>
                <a:ext uri="{FF2B5EF4-FFF2-40B4-BE49-F238E27FC236}">
                  <a16:creationId xmlns:a16="http://schemas.microsoft.com/office/drawing/2014/main" id="{D4EBF279-39D0-3224-3D0E-4581572E9B4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4" name="TextBox 3">
            <a:extLst>
              <a:ext uri="{FF2B5EF4-FFF2-40B4-BE49-F238E27FC236}">
                <a16:creationId xmlns:a16="http://schemas.microsoft.com/office/drawing/2014/main" id="{A04E7072-20A1-B6EC-E39E-3B97399C7149}"/>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5" name="Picture 8">
            <a:extLst>
              <a:ext uri="{FF2B5EF4-FFF2-40B4-BE49-F238E27FC236}">
                <a16:creationId xmlns:a16="http://schemas.microsoft.com/office/drawing/2014/main" id="{FCD22D00-6735-7EA8-E944-410A0751D49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9">
            <a:extLst>
              <a:ext uri="{FF2B5EF4-FFF2-40B4-BE49-F238E27FC236}">
                <a16:creationId xmlns:a16="http://schemas.microsoft.com/office/drawing/2014/main" id="{27210D46-5223-F9DB-A643-49840B7FE5A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7" name="Title 1">
            <a:extLst>
              <a:ext uri="{FF2B5EF4-FFF2-40B4-BE49-F238E27FC236}">
                <a16:creationId xmlns:a16="http://schemas.microsoft.com/office/drawing/2014/main" id="{2897C54C-FB71-EDB0-74F0-F77A2B520B5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12EAED52-9010-D99B-9157-576D6F04F7C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1">
            <a:extLst>
              <a:ext uri="{FF2B5EF4-FFF2-40B4-BE49-F238E27FC236}">
                <a16:creationId xmlns:a16="http://schemas.microsoft.com/office/drawing/2014/main" id="{D7748584-48D5-1961-70A1-644B7B8A8EB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81BB944F-8990-9C2A-FEED-2D96D8CEE3B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6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21" name="Picture 14">
            <a:extLst>
              <a:ext uri="{FF2B5EF4-FFF2-40B4-BE49-F238E27FC236}">
                <a16:creationId xmlns:a16="http://schemas.microsoft.com/office/drawing/2014/main" id="{A9D9047C-FF39-7C87-20CF-5EEED44A5AF3}"/>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22" name="Picture 15">
            <a:extLst>
              <a:ext uri="{FF2B5EF4-FFF2-40B4-BE49-F238E27FC236}">
                <a16:creationId xmlns:a16="http://schemas.microsoft.com/office/drawing/2014/main" id="{61BE8D56-121A-D8ED-59E7-5961161BA61B}"/>
              </a:ext>
            </a:extLst>
          </p:cNvPr>
          <p:cNvPicPr>
            <a:picLocks noChangeAspect="1"/>
          </p:cNvPicPr>
          <p:nvPr userDrawn="1"/>
        </p:nvPicPr>
        <p:blipFill>
          <a:blip r:embed="rId21"/>
          <a:stretch>
            <a:fillRect/>
          </a:stretch>
        </p:blipFill>
        <p:spPr>
          <a:xfrm>
            <a:off x="-8487112" y="-76200"/>
            <a:ext cx="2188654" cy="2658086"/>
          </a:xfrm>
          <a:prstGeom prst="rect">
            <a:avLst/>
          </a:prstGeom>
        </p:spPr>
      </p:pic>
      <p:sp>
        <p:nvSpPr>
          <p:cNvPr id="23" name="Title 1">
            <a:extLst>
              <a:ext uri="{FF2B5EF4-FFF2-40B4-BE49-F238E27FC236}">
                <a16:creationId xmlns:a16="http://schemas.microsoft.com/office/drawing/2014/main" id="{BF4C541F-C3F1-D511-2102-C379C848071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9446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2.xml"/><Relationship Id="rId5" Type="http://schemas.openxmlformats.org/officeDocument/2006/relationships/slide" Target="slide6.xml"/><Relationship Id="rId10" Type="http://schemas.openxmlformats.org/officeDocument/2006/relationships/image" Target="../media/image33.svg"/><Relationship Id="rId4" Type="http://schemas.openxmlformats.org/officeDocument/2006/relationships/image" Target="../media/image13.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3.xml"/><Relationship Id="rId5" Type="http://schemas.openxmlformats.org/officeDocument/2006/relationships/slide" Target="slide13.xml"/><Relationship Id="rId10" Type="http://schemas.openxmlformats.org/officeDocument/2006/relationships/image" Target="../media/image33.svg"/><Relationship Id="rId4" Type="http://schemas.openxmlformats.org/officeDocument/2006/relationships/image" Target="../media/image13.sv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slide" Target="slide26.xml"/><Relationship Id="rId4" Type="http://schemas.openxmlformats.org/officeDocument/2006/relationships/slide" Target="slide13.xml"/><Relationship Id="rId9" Type="http://schemas.openxmlformats.org/officeDocument/2006/relationships/image" Target="../media/image33.sv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slide" Target="slide28.xml"/><Relationship Id="rId4" Type="http://schemas.openxmlformats.org/officeDocument/2006/relationships/slide" Target="slide13.xml"/><Relationship Id="rId9" Type="http://schemas.openxmlformats.org/officeDocument/2006/relationships/image" Target="../media/image33.sv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sv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svg"/><Relationship Id="rId7" Type="http://schemas.openxmlformats.org/officeDocument/2006/relationships/image" Target="../media/image33.svg"/><Relationship Id="rId12"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53.svg"/><Relationship Id="rId5" Type="http://schemas.openxmlformats.org/officeDocument/2006/relationships/image" Target="../media/image28.svg"/><Relationship Id="rId10"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slide" Target="slide4.xml"/><Relationship Id="rId10" Type="http://schemas.openxmlformats.org/officeDocument/2006/relationships/image" Target="../media/image33.svg"/><Relationship Id="rId4" Type="http://schemas.openxmlformats.org/officeDocument/2006/relationships/image" Target="../media/image13.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29" name="Rectangle 28"/>
          <p:cNvSpPr/>
          <p:nvPr/>
        </p:nvSpPr>
        <p:spPr>
          <a:xfrm>
            <a:off x="7399421" y="459392"/>
            <a:ext cx="1783950" cy="769441"/>
          </a:xfrm>
          <a:prstGeom prst="rect">
            <a:avLst/>
          </a:prstGeom>
          <a:noFill/>
        </p:spPr>
        <p:txBody>
          <a:bodyPr wrap="none" lIns="91440" tIns="45720" rIns="91440" bIns="45720">
            <a:spAutoFit/>
          </a:bodyPr>
          <a:lstStyle/>
          <a:p>
            <a:pPr algn="ctr"/>
            <a:r>
              <a:rPr lang="en-US" sz="4400" b="0" u="sng" cap="none" spc="0" dirty="0" err="1">
                <a:ln w="0"/>
                <a:solidFill>
                  <a:schemeClr val="accent2"/>
                </a:solidFill>
                <a:effectLst>
                  <a:reflection blurRad="6350" stA="53000" endA="300" endPos="35500" dir="5400000" sy="-90000" algn="bl" rotWithShape="0"/>
                </a:effectLst>
                <a:latin typeface="UTM Thanh Nhac TL" panose="02040603050506020204" pitchFamily="18" charset="0"/>
              </a:rPr>
              <a:t>Toán</a:t>
            </a:r>
            <a:endParaRPr lang="en-US" sz="4400" b="0" u="sng" cap="none" spc="0" dirty="0">
              <a:ln w="0"/>
              <a:solidFill>
                <a:schemeClr val="accent2"/>
              </a:solidFill>
              <a:effectLst>
                <a:reflection blurRad="6350" stA="53000" endA="300" endPos="35500" dir="5400000" sy="-90000" algn="bl" rotWithShape="0"/>
              </a:effectLst>
              <a:latin typeface="UTM Thanh Nhac TL" panose="02040603050506020204" pitchFamily="18" charset="0"/>
            </a:endParaRPr>
          </a:p>
        </p:txBody>
      </p:sp>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582280" y="4044725"/>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a:stretch>
            <a:fillRect/>
          </a:stretch>
        </p:blipFill>
        <p:spPr>
          <a:xfrm>
            <a:off x="5094196" y="1507893"/>
            <a:ext cx="6864691" cy="3133616"/>
          </a:xfrm>
          <a:prstGeom prst="rect">
            <a:avLst/>
          </a:prstGeom>
        </p:spPr>
      </p:pic>
      <p:pic>
        <p:nvPicPr>
          <p:cNvPr id="37" name="Picture 36"/>
          <p:cNvPicPr>
            <a:picLocks noChangeAspect="1"/>
          </p:cNvPicPr>
          <p:nvPr/>
        </p:nvPicPr>
        <p:blipFill>
          <a:blip r:embed="rId11"/>
          <a:stretch>
            <a:fillRect/>
          </a:stretch>
        </p:blipFill>
        <p:spPr>
          <a:xfrm>
            <a:off x="7873949" y="4046925"/>
            <a:ext cx="2658086" cy="1072989"/>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ppt_w</p:attrName>
                                        </p:attrNameLst>
                                      </p:cBhvr>
                                      <p:tavLst>
                                        <p:tav tm="0">
                                          <p:val>
                                            <p:fltVal val="0"/>
                                          </p:val>
                                        </p:tav>
                                        <p:tav tm="100000">
                                          <p:val>
                                            <p:strVal val="#ppt_w"/>
                                          </p:val>
                                        </p:tav>
                                      </p:tavLst>
                                    </p:anim>
                                    <p:anim calcmode="lin" valueType="num">
                                      <p:cBhvr>
                                        <p:cTn id="37" dur="1000" fill="hold"/>
                                        <p:tgtEl>
                                          <p:spTgt spid="29"/>
                                        </p:tgtEl>
                                        <p:attrNameLst>
                                          <p:attrName>ppt_h</p:attrName>
                                        </p:attrNameLst>
                                      </p:cBhvr>
                                      <p:tavLst>
                                        <p:tav tm="0">
                                          <p:val>
                                            <p:fltVal val="0"/>
                                          </p:val>
                                        </p:tav>
                                        <p:tav tm="100000">
                                          <p:val>
                                            <p:strVal val="#ppt_h"/>
                                          </p:val>
                                        </p:tav>
                                      </p:tavLst>
                                    </p:anim>
                                    <p:anim calcmode="lin" valueType="num">
                                      <p:cBhvr>
                                        <p:cTn id="38" dur="1000" fill="hold"/>
                                        <p:tgtEl>
                                          <p:spTgt spid="29"/>
                                        </p:tgtEl>
                                        <p:attrNameLst>
                                          <p:attrName>style.rotation</p:attrName>
                                        </p:attrNameLst>
                                      </p:cBhvr>
                                      <p:tavLst>
                                        <p:tav tm="0">
                                          <p:val>
                                            <p:fltVal val="90"/>
                                          </p:val>
                                        </p:tav>
                                        <p:tav tm="100000">
                                          <p:val>
                                            <p:fltVal val="0"/>
                                          </p:val>
                                        </p:tav>
                                      </p:tavLst>
                                    </p:anim>
                                    <p:animEffect transition="in" filter="fade">
                                      <p:cBhvr>
                                        <p:cTn id="39" dur="1000"/>
                                        <p:tgtEl>
                                          <p:spTgt spid="29"/>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304544" y="868359"/>
              <a:ext cx="9358527" cy="1214223"/>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4</a:t>
              </a:r>
              <a:r>
                <a:rPr lang="en-US" sz="4400" b="1">
                  <a:latin typeface="Cambria" panose="02040503050406030204" pitchFamily="18" charset="0"/>
                  <a:ea typeface="Cambria" panose="02040503050406030204" pitchFamily="18" charset="0"/>
                </a:rPr>
                <a:t>: Số nào làm tròn đến hàng trăm nghìn thì được </a:t>
              </a:r>
              <a:r>
                <a:rPr lang="en-US" sz="4400" b="1">
                  <a:solidFill>
                    <a:srgbClr val="0070C0"/>
                  </a:solidFill>
                  <a:latin typeface="Cambria" panose="02040503050406030204" pitchFamily="18" charset="0"/>
                  <a:ea typeface="Cambria" panose="02040503050406030204" pitchFamily="18" charset="0"/>
                </a:rPr>
                <a:t>300 000 </a:t>
              </a:r>
              <a:r>
                <a:rPr lang="en-US" sz="4400" b="1">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350 001</a:t>
              </a:r>
              <a:endParaRPr lang="vi-VN" sz="4400" b="1" dirty="0">
                <a:latin typeface="Cambria" panose="02040503050406030204" pitchFamily="18" charset="0"/>
                <a:ea typeface="Cambria" panose="02040503050406030204" pitchFamily="18" charset="0"/>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190 580</a:t>
              </a:r>
              <a:endParaRPr lang="vi-VN" sz="4400" b="1" dirty="0">
                <a:latin typeface="Cambria" panose="02040503050406030204" pitchFamily="18" charset="0"/>
                <a:ea typeface="Cambria" panose="02040503050406030204" pitchFamily="18" charset="0"/>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280 001</a:t>
              </a:r>
              <a:endParaRPr lang="vi-VN" sz="4400" b="1" dirty="0">
                <a:latin typeface="Cambria" panose="02040503050406030204" pitchFamily="18" charset="0"/>
                <a:ea typeface="Cambria" panose="02040503050406030204" pitchFamily="18" charset="0"/>
              </a:endParaRPr>
            </a:p>
          </p:txBody>
        </p:sp>
      </p:grpSp>
      <p:grpSp>
        <p:nvGrpSpPr>
          <p:cNvPr id="50"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51"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53"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54"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52" name="Hộp Văn bản 26">
              <a:extLst>
                <a:ext uri="{FF2B5EF4-FFF2-40B4-BE49-F238E27FC236}">
                  <a16:creationId xmlns:a16="http://schemas.microsoft.com/office/drawing/2014/main" id="{4F2B5AA1-5E36-362D-4100-84A2F8E87422}"/>
                </a:ext>
              </a:extLst>
            </p:cNvPr>
            <p:cNvSpPr txBox="1"/>
            <p:nvPr/>
          </p:nvSpPr>
          <p:spPr>
            <a:xfrm>
              <a:off x="7484144" y="4614675"/>
              <a:ext cx="3574567" cy="769441"/>
            </a:xfrm>
            <a:prstGeom prst="rect">
              <a:avLst/>
            </a:prstGeom>
            <a:noFill/>
          </p:spPr>
          <p:txBody>
            <a:bodyPr wrap="square" rtlCol="0">
              <a:spAutoFit/>
            </a:bodyPr>
            <a:lstStyle/>
            <a:p>
              <a:pPr algn="ctr">
                <a:spcBef>
                  <a:spcPts val="600"/>
                </a:spcBef>
                <a:spcAft>
                  <a:spcPts val="600"/>
                </a:spcAft>
              </a:pPr>
              <a:r>
                <a:rPr lang="it-IT" sz="4400" b="1">
                  <a:latin typeface="UTM Avo" panose="02040603050506020204" pitchFamily="18" charset="0"/>
                  <a:ea typeface="Cambria" panose="02040503050406030204" pitchFamily="18" charset="0"/>
                </a:rPr>
                <a:t>249 000</a:t>
              </a:r>
              <a:endParaRPr lang="vi-VN" sz="4400" b="1" dirty="0">
                <a:latin typeface="Cambria" panose="02040503050406030204" pitchFamily="18" charset="0"/>
                <a:ea typeface="Cambria" panose="02040503050406030204" pitchFamily="18" charset="0"/>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0"/>
                                        <p:tgtEl>
                                          <p:spTgt spid="40"/>
                                        </p:tgtEl>
                                        <p:attrNameLst>
                                          <p:attrName>ppt_y</p:attrName>
                                        </p:attrNameLst>
                                      </p:cBhvr>
                                      <p:tavLst>
                                        <p:tav tm="0">
                                          <p:val>
                                            <p:strVal val="ppt_y"/>
                                          </p:val>
                                        </p:tav>
                                        <p:tav tm="100000">
                                          <p:val>
                                            <p:strVal val="ppt_y+.1"/>
                                          </p:val>
                                        </p:tav>
                                      </p:tavLst>
                                    </p:anim>
                                    <p:set>
                                      <p:cBhvr>
                                        <p:cTn id="32" dur="1" fill="hold">
                                          <p:stCondLst>
                                            <p:cond delay="999"/>
                                          </p:stCondLst>
                                        </p:cTn>
                                        <p:tgtEl>
                                          <p:spTgt spid="40"/>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5"/>
                                        </p:tgtEl>
                                        <p:attrNameLst>
                                          <p:attrName>r</p:attrName>
                                        </p:attrNameLst>
                                      </p:cBhvr>
                                    </p:animRot>
                                    <p:animRot by="-240000">
                                      <p:cBhvr>
                                        <p:cTn id="40" dur="200" fill="hold">
                                          <p:stCondLst>
                                            <p:cond delay="200"/>
                                          </p:stCondLst>
                                        </p:cTn>
                                        <p:tgtEl>
                                          <p:spTgt spid="45"/>
                                        </p:tgtEl>
                                        <p:attrNameLst>
                                          <p:attrName>r</p:attrName>
                                        </p:attrNameLst>
                                      </p:cBhvr>
                                    </p:animRot>
                                    <p:animRot by="240000">
                                      <p:cBhvr>
                                        <p:cTn id="41" dur="200" fill="hold">
                                          <p:stCondLst>
                                            <p:cond delay="400"/>
                                          </p:stCondLst>
                                        </p:cTn>
                                        <p:tgtEl>
                                          <p:spTgt spid="45"/>
                                        </p:tgtEl>
                                        <p:attrNameLst>
                                          <p:attrName>r</p:attrName>
                                        </p:attrNameLst>
                                      </p:cBhvr>
                                    </p:animRot>
                                    <p:animRot by="-240000">
                                      <p:cBhvr>
                                        <p:cTn id="42" dur="200" fill="hold">
                                          <p:stCondLst>
                                            <p:cond delay="600"/>
                                          </p:stCondLst>
                                        </p:cTn>
                                        <p:tgtEl>
                                          <p:spTgt spid="45"/>
                                        </p:tgtEl>
                                        <p:attrNameLst>
                                          <p:attrName>r</p:attrName>
                                        </p:attrNameLst>
                                      </p:cBhvr>
                                    </p:animRot>
                                    <p:animRot by="120000">
                                      <p:cBhvr>
                                        <p:cTn id="43" dur="200" fill="hold">
                                          <p:stCondLst>
                                            <p:cond delay="800"/>
                                          </p:stCondLst>
                                        </p:cTn>
                                        <p:tgtEl>
                                          <p:spTgt spid="45"/>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35"/>
                                        </p:tgtEl>
                                      </p:cBhvr>
                                    </p:animEffect>
                                    <p:anim calcmode="lin" valueType="num">
                                      <p:cBhvr>
                                        <p:cTn id="46" dur="1000"/>
                                        <p:tgtEl>
                                          <p:spTgt spid="35"/>
                                        </p:tgtEl>
                                        <p:attrNameLst>
                                          <p:attrName>ppt_x</p:attrName>
                                        </p:attrNameLst>
                                      </p:cBhvr>
                                      <p:tavLst>
                                        <p:tav tm="0">
                                          <p:val>
                                            <p:strVal val="ppt_x"/>
                                          </p:val>
                                        </p:tav>
                                        <p:tav tm="100000">
                                          <p:val>
                                            <p:strVal val="ppt_x"/>
                                          </p:val>
                                        </p:tav>
                                      </p:tavLst>
                                    </p:anim>
                                    <p:anim calcmode="lin" valueType="num">
                                      <p:cBhvr>
                                        <p:cTn id="47" dur="1000"/>
                                        <p:tgtEl>
                                          <p:spTgt spid="35"/>
                                        </p:tgtEl>
                                        <p:attrNameLst>
                                          <p:attrName>ppt_y</p:attrName>
                                        </p:attrNameLst>
                                      </p:cBhvr>
                                      <p:tavLst>
                                        <p:tav tm="0">
                                          <p:val>
                                            <p:strVal val="ppt_y"/>
                                          </p:val>
                                        </p:tav>
                                        <p:tav tm="100000">
                                          <p:val>
                                            <p:strVal val="ppt_y+.1"/>
                                          </p:val>
                                        </p:tav>
                                      </p:tavLst>
                                    </p:anim>
                                    <p:set>
                                      <p:cBhvr>
                                        <p:cTn id="4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5493" y="1789483"/>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54167E-6 -7.40741E-7 L 3.54167E-6 -7.40741E-7 C 0.00065 0.00417 0.00078 0.00903 0.00156 0.0132 C 0.00234 0.01759 0.0039 0.0213 0.00442 0.02593 C 0.00677 0.04445 0.0039 0.02107 0.00599 0.03704 C 0.00716 0.04607 0.00612 0.04028 0.00742 0.04699 C 0.00716 0.06227 0.00703 0.07778 0.00677 0.09306 C 0.00677 0.09514 0.00638 0.09722 0.00599 0.09931 C 0.0056 0.10162 0.00494 0.10324 0.00442 0.10556 C 0.00195 0.11852 0.00442 0.10995 0.00078 0.12037 C 0.00065 0.12407 0.00065 0.12801 3.54167E-6 0.13171 C -0.00026 0.13403 -0.00105 0.13634 -0.00144 0.13912 C -0.00183 0.14167 -0.00196 0.14398 -0.00209 0.14653 C -0.00196 0.16574 -0.00235 0.18472 -0.00144 0.20394 C -0.00105 0.20926 -0.00039 0.21458 0.00156 0.21875 C 0.00234 0.22037 0.00312 0.22222 0.00377 0.22384 C 0.00429 0.22523 0.00468 0.22708 0.0052 0.2287 C 0.00586 0.23056 0.00677 0.23218 0.00742 0.2338 C 0.00807 0.23495 0.00833 0.23634 0.00898 0.23727 C 0.01041 0.24028 0.01328 0.24445 0.01484 0.2463 C 0.01679 0.24838 0.01888 0.24977 0.02083 0.25255 C 0.0263 0.25995 0.02239 0.25509 0.02825 0.26111 C 0.0289 0.26204 0.02955 0.26296 0.03047 0.26366 C 0.03138 0.26458 0.03229 0.26528 0.03333 0.2662 C 0.03411 0.26667 0.03476 0.26782 0.03554 0.26852 C 0.03645 0.26945 0.03776 0.26991 0.03854 0.27107 C 0.04935 0.28426 0.03151 0.26551 0.04375 0.27708 C 0.0444 0.27801 0.04518 0.27894 0.04596 0.27963 C 0.04687 0.28102 0.04778 0.28287 0.04882 0.28357 C 0.05 0.28449 0.0513 0.28426 0.0526 0.28495 C 0.05403 0.28565 0.0556 0.28634 0.05703 0.28704 C 0.05885 0.28796 0.06106 0.28843 0.06302 0.28958 C 0.06419 0.29051 0.06536 0.2919 0.06653 0.29236 C 0.06888 0.29306 0.07096 0.29306 0.0733 0.29352 C 0.07422 0.29421 0.0776 0.2963 0.07838 0.2963 C 0.08268 0.2963 0.08685 0.29537 0.09101 0.29491 C 0.09179 0.29445 0.09257 0.29398 0.09323 0.29352 C 0.09583 0.29167 0.09609 0.29097 0.09843 0.28843 C 0.10013 0.28403 0.09909 0.28495 0.10156 0.28495 " pathEditMode="relative" rAng="0" ptsTypes="AAAAAAAAAAAAAAAAAAAAAAAAAAAAAAAAAAAAAAA">
                                      <p:cBhvr>
                                        <p:cTn id="6" dur="2000" fill="hold"/>
                                        <p:tgtEl>
                                          <p:spTgt spid="20"/>
                                        </p:tgtEl>
                                        <p:attrNameLst>
                                          <p:attrName>ppt_x</p:attrName>
                                          <p:attrName>ppt_y</p:attrName>
                                        </p:attrNameLst>
                                      </p:cBhvr>
                                      <p:rCtr x="4974"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688316" y="1431463"/>
            <a:ext cx="6822015" cy="4279763"/>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2521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Kim tới Mặt Trời là bao nhiêu?</a:t>
              </a:r>
            </a:p>
          </p:txBody>
        </p:sp>
      </p:grpSp>
      <p:cxnSp>
        <p:nvCxnSpPr>
          <p:cNvPr id="7" name="Straight Connector 6"/>
          <p:cNvCxnSpPr/>
          <p:nvPr/>
        </p:nvCxnSpPr>
        <p:spPr>
          <a:xfrm flipV="1">
            <a:off x="1517904" y="2670048"/>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3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Hỏa tới Mặt Trời là bao nhiêu?</a:t>
              </a:r>
            </a:p>
          </p:txBody>
        </p:sp>
      </p:grpSp>
      <p:cxnSp>
        <p:nvCxnSpPr>
          <p:cNvPr id="7" name="Straight Connector 6"/>
          <p:cNvCxnSpPr/>
          <p:nvPr/>
        </p:nvCxnSpPr>
        <p:spPr>
          <a:xfrm flipV="1">
            <a:off x="5174831" y="2359152"/>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1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Tại sao bạn Nam lại biết Sao Hỏa cách xa Mặt Trời hơn?</a:t>
              </a:r>
            </a:p>
          </p:txBody>
        </p:sp>
      </p:grpSp>
      <p:grpSp>
        <p:nvGrpSpPr>
          <p:cNvPr id="8" name="Group 7"/>
          <p:cNvGrpSpPr/>
          <p:nvPr/>
        </p:nvGrpSpPr>
        <p:grpSpPr>
          <a:xfrm>
            <a:off x="601451" y="384048"/>
            <a:ext cx="10881360" cy="909166"/>
            <a:chOff x="809897" y="765482"/>
            <a:chExt cx="10881360" cy="909166"/>
          </a:xfrm>
        </p:grpSpPr>
        <p:sp>
          <p:nvSpPr>
            <p:cNvPr id="9"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0" name="TextBox 9"/>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sử dụng phép so sánh </a:t>
              </a:r>
            </a:p>
          </p:txBody>
        </p:sp>
      </p:grpSp>
      <p:grpSp>
        <p:nvGrpSpPr>
          <p:cNvPr id="11" name="Group 10"/>
          <p:cNvGrpSpPr/>
          <p:nvPr/>
        </p:nvGrpSpPr>
        <p:grpSpPr>
          <a:xfrm>
            <a:off x="578964" y="384048"/>
            <a:ext cx="10881360" cy="909166"/>
            <a:chOff x="809897" y="765482"/>
            <a:chExt cx="10881360" cy="909166"/>
          </a:xfrm>
        </p:grpSpPr>
        <p:sp>
          <p:nvSpPr>
            <p:cNvPr id="12"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3" name="TextBox 12"/>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sử dụng phép so sánh </a:t>
              </a:r>
            </a:p>
          </p:txBody>
        </p:sp>
      </p:grpSp>
    </p:spTree>
    <p:extLst>
      <p:ext uri="{BB962C8B-B14F-4D97-AF65-F5344CB8AC3E}">
        <p14:creationId xmlns:p14="http://schemas.microsoft.com/office/powerpoint/2010/main" val="11770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8964" y="548640"/>
            <a:ext cx="10881360" cy="909166"/>
            <a:chOff x="809897" y="765482"/>
            <a:chExt cx="10881360" cy="90916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6" name="TextBox 5"/>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thực hiện phép so sánh: </a:t>
              </a:r>
            </a:p>
          </p:txBody>
        </p:sp>
      </p:grpSp>
      <p:grpSp>
        <p:nvGrpSpPr>
          <p:cNvPr id="9" name="Group 8"/>
          <p:cNvGrpSpPr/>
          <p:nvPr/>
        </p:nvGrpSpPr>
        <p:grpSpPr>
          <a:xfrm>
            <a:off x="722064" y="2258230"/>
            <a:ext cx="10595160" cy="779930"/>
            <a:chOff x="706824" y="2605702"/>
            <a:chExt cx="10595160" cy="779930"/>
          </a:xfrm>
        </p:grpSpPr>
        <p:sp>
          <p:nvSpPr>
            <p:cNvPr id="2" name="Rounded Rectangle 1"/>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108 000 000</a:t>
              </a:r>
            </a:p>
          </p:txBody>
        </p:sp>
        <p:sp>
          <p:nvSpPr>
            <p:cNvPr id="7" name="Rounded Rectangle 6"/>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230 000 000</a:t>
              </a:r>
            </a:p>
          </p:txBody>
        </p:sp>
        <p:sp>
          <p:nvSpPr>
            <p:cNvPr id="8" name="Rounded Rectangle 7"/>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2064" y="4297680"/>
            <a:ext cx="10738260" cy="1554480"/>
            <a:chOff x="722064" y="4297680"/>
            <a:chExt cx="10738260" cy="1554480"/>
          </a:xfrm>
        </p:grpSpPr>
        <p:sp>
          <p:nvSpPr>
            <p:cNvPr id="10" name="Rounded Rectangular Callout 9"/>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2473" y="4382327"/>
              <a:ext cx="10567851" cy="1446550"/>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Em hãy nhắc lại cách so sánh các số trong phạm vi 100 000.</a:t>
              </a:r>
              <a:endParaRPr lang="en-US" sz="8800" b="1">
                <a:latin typeface="Cambria" panose="02040503050406030204" pitchFamily="18" charset="0"/>
                <a:ea typeface="Cambria" panose="02040503050406030204" pitchFamily="18" charset="0"/>
              </a:endParaRPr>
            </a:p>
          </p:txBody>
        </p:sp>
      </p:grpSp>
      <p:sp>
        <p:nvSpPr>
          <p:cNvPr id="14" name="TextBox 13"/>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16" name="Straight Connector 15"/>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900" y="641725"/>
            <a:ext cx="3066554" cy="1121761"/>
          </a:xfrm>
          <a:prstGeom prst="rect">
            <a:avLst/>
          </a:prstGeom>
        </p:spPr>
      </p:pic>
      <p:sp>
        <p:nvSpPr>
          <p:cNvPr id="3" name="TextBox 2"/>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a:solidFill>
                  <a:srgbClr val="0070C0"/>
                </a:solidFill>
                <a:latin typeface="Cambria" panose="02040503050406030204" pitchFamily="18" charset="0"/>
                <a:ea typeface="Cambria" panose="02040503050406030204" pitchFamily="18" charset="0"/>
              </a:rPr>
              <a:t>Quy tắc so sánh hai số có nhiều chữ số: </a:t>
            </a: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Số nào có nhiều chữ số hơn thì lớn hơn. </a:t>
            </a:r>
            <a:endParaRPr lang="en-US" sz="4000" b="1">
              <a:solidFill>
                <a:srgbClr val="002060"/>
              </a:solidFill>
              <a:latin typeface="Cambria" panose="02040503050406030204" pitchFamily="18" charset="0"/>
              <a:ea typeface="Cambria" panose="02040503050406030204" pitchFamily="18" charset="0"/>
            </a:endParaRP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Nếu hai số có cùng số chữ số thì so sánh từng cặp chữ số ở cùng một hàng, kể từ trái sang phải. </a:t>
            </a:r>
            <a:r>
              <a:rPr lang="en-US" sz="4000" b="1" i="1">
                <a:latin typeface="Cambria" panose="02040503050406030204" pitchFamily="18" charset="0"/>
                <a:ea typeface="Cambria" panose="02040503050406030204" pitchFamily="18" charset="0"/>
              </a:rPr>
              <a:t>Chẳng hạn: </a:t>
            </a:r>
          </a:p>
          <a:p>
            <a:pPr algn="ctr">
              <a:lnSpc>
                <a:spcPct val="120000"/>
              </a:lnSpc>
            </a:pPr>
            <a:r>
              <a:rPr lang="en-US" sz="4000" b="1" i="1">
                <a:latin typeface="Cambria" panose="02040503050406030204" pitchFamily="18" charset="0"/>
                <a:ea typeface="Cambria" panose="02040503050406030204" pitchFamily="18" charset="0"/>
              </a:rPr>
              <a:t>vì 2 &gt; 1 nên 230 000 000 &gt; 108 000 000.</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81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0132" y="49240"/>
            <a:ext cx="6096000" cy="1569660"/>
          </a:xfrm>
          <a:prstGeom prst="rect">
            <a:avLst/>
          </a:prstGeom>
          <a:solidFill>
            <a:schemeClr val="bg1"/>
          </a:solidFill>
          <a:ln w="38100">
            <a:solidFill>
              <a:srgbClr val="071931"/>
            </a:solidFill>
            <a:prstDash val="lgDashDotDot"/>
          </a:ln>
        </p:spPr>
        <p:txBody>
          <a:bodyPr>
            <a:spAutoFit/>
          </a:bodyPr>
          <a:lstStyle/>
          <a:p>
            <a:r>
              <a:rPr lang="en-US" sz="2400" b="1" dirty="0">
                <a:solidFill>
                  <a:schemeClr val="tx2">
                    <a:lumMod val="50000"/>
                  </a:schemeClr>
                </a:solidFill>
              </a:rPr>
              <a:t>Sao Kim (Venus)</a:t>
            </a:r>
            <a:r>
              <a:rPr lang="en-US" sz="2400" dirty="0">
                <a:solidFill>
                  <a:schemeClr val="tx2">
                    <a:lumMod val="50000"/>
                  </a:schemeClr>
                </a:solidFill>
              </a:rPr>
              <a:t> hay </a:t>
            </a:r>
            <a:r>
              <a:rPr lang="en-US" sz="2400" b="1" dirty="0">
                <a:solidFill>
                  <a:schemeClr val="tx2">
                    <a:lumMod val="50000"/>
                  </a:schemeClr>
                </a:solidFill>
              </a:rPr>
              <a:t>Kim </a:t>
            </a:r>
            <a:r>
              <a:rPr lang="en-US" sz="2400" b="1" dirty="0" err="1">
                <a:solidFill>
                  <a:schemeClr val="tx2">
                    <a:lumMod val="50000"/>
                  </a:schemeClr>
                </a:solidFill>
              </a:rPr>
              <a:t>tinh</a:t>
            </a:r>
            <a:r>
              <a:rPr lang="en-US" sz="2400" dirty="0">
                <a:solidFill>
                  <a:schemeClr val="tx2">
                    <a:lumMod val="50000"/>
                  </a:schemeClr>
                </a:solidFill>
              </a:rPr>
              <a:t> </a:t>
            </a:r>
            <a:r>
              <a:rPr lang="en-US" altLang="ja-JP" sz="2400" dirty="0">
                <a:solidFill>
                  <a:schemeClr val="tx2">
                    <a:lumMod val="50000"/>
                  </a:schemeClr>
                </a:solidFill>
              </a:rPr>
              <a:t>, </a:t>
            </a:r>
            <a:r>
              <a:rPr lang="en-US" sz="2400" dirty="0" err="1">
                <a:solidFill>
                  <a:schemeClr val="tx2">
                    <a:lumMod val="50000"/>
                  </a:schemeClr>
                </a:solidFill>
              </a:rPr>
              <a:t>còn</a:t>
            </a:r>
            <a:r>
              <a:rPr lang="en-US" sz="2400" dirty="0">
                <a:solidFill>
                  <a:schemeClr val="tx2">
                    <a:lumMod val="50000"/>
                  </a:schemeClr>
                </a:solidFill>
              </a:rPr>
              <a:t> </a:t>
            </a:r>
            <a:r>
              <a:rPr lang="en-US" sz="2400" dirty="0" err="1">
                <a:solidFill>
                  <a:schemeClr val="tx2">
                    <a:lumMod val="50000"/>
                  </a:schemeClr>
                </a:solidFill>
              </a:rPr>
              <a:t>gọi</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b="1" dirty="0" err="1">
                <a:solidFill>
                  <a:schemeClr val="tx2">
                    <a:lumMod val="50000"/>
                  </a:schemeClr>
                </a:solidFill>
              </a:rPr>
              <a:t>sao</a:t>
            </a:r>
            <a:r>
              <a:rPr lang="en-US" sz="2400" b="1"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altLang="ja-JP" sz="2400"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sz="2400" b="1" dirty="0">
                <a:solidFill>
                  <a:schemeClr val="tx2">
                    <a:lumMod val="50000"/>
                  </a:schemeClr>
                </a:solidFill>
              </a:rPr>
              <a:t> Kim </a:t>
            </a:r>
            <a:r>
              <a:rPr lang="en-US" sz="2400" b="1" dirty="0" err="1">
                <a:solidFill>
                  <a:schemeClr val="tx2">
                    <a:lumMod val="50000"/>
                  </a:schemeClr>
                </a:solidFill>
              </a:rPr>
              <a:t>tinh</a:t>
            </a:r>
            <a:r>
              <a:rPr lang="en-US" altLang="ja-JP"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hành</a:t>
            </a:r>
            <a:r>
              <a:rPr lang="en-US" sz="2400" dirty="0">
                <a:solidFill>
                  <a:schemeClr val="tx2">
                    <a:lumMod val="50000"/>
                  </a:schemeClr>
                </a:solidFill>
              </a:rPr>
              <a:t> </a:t>
            </a:r>
            <a:r>
              <a:rPr lang="en-US" sz="2400" dirty="0" err="1">
                <a:solidFill>
                  <a:schemeClr val="tx2">
                    <a:lumMod val="50000"/>
                  </a:schemeClr>
                </a:solidFill>
              </a:rPr>
              <a:t>tinh</a:t>
            </a:r>
            <a:r>
              <a:rPr lang="en-US" sz="2400" dirty="0">
                <a:solidFill>
                  <a:schemeClr val="tx2">
                    <a:lumMod val="50000"/>
                  </a:schemeClr>
                </a:solidFill>
              </a:rPr>
              <a:t> </a:t>
            </a:r>
            <a:r>
              <a:rPr lang="en-US" sz="2400" dirty="0" err="1">
                <a:solidFill>
                  <a:schemeClr val="tx2">
                    <a:lumMod val="50000"/>
                  </a:schemeClr>
                </a:solidFill>
              </a:rPr>
              <a:t>thứ</a:t>
            </a:r>
            <a:r>
              <a:rPr lang="en-US" sz="2400" dirty="0">
                <a:solidFill>
                  <a:schemeClr val="tx2">
                    <a:lumMod val="50000"/>
                  </a:schemeClr>
                </a:solidFill>
              </a:rPr>
              <a:t> 2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hệ</a:t>
            </a:r>
            <a:r>
              <a:rPr lang="en-US" sz="2400" dirty="0">
                <a:solidFill>
                  <a:schemeClr val="tx2">
                    <a:lumMod val="50000"/>
                  </a:schemeClr>
                </a:solidFill>
              </a:rPr>
              <a:t> </a:t>
            </a:r>
            <a:r>
              <a:rPr lang="en-US" sz="2400" dirty="0" err="1">
                <a:solidFill>
                  <a:schemeClr val="tx2">
                    <a:lumMod val="50000"/>
                  </a:schemeClr>
                </a:solidFill>
              </a:rPr>
              <a:t>Mặt</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nó</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thiên</a:t>
            </a:r>
            <a:r>
              <a:rPr lang="en-US" sz="2400" dirty="0">
                <a:solidFill>
                  <a:schemeClr val="tx2">
                    <a:lumMod val="50000"/>
                  </a:schemeClr>
                </a:solidFill>
              </a:rPr>
              <a:t> </a:t>
            </a:r>
            <a:r>
              <a:rPr lang="en-US" sz="2400" dirty="0" err="1">
                <a:solidFill>
                  <a:schemeClr val="tx2">
                    <a:lumMod val="50000"/>
                  </a:schemeClr>
                </a:solidFill>
              </a:rPr>
              <a:t>thể</a:t>
            </a:r>
            <a:r>
              <a:rPr lang="en-US" sz="2400" dirty="0">
                <a:solidFill>
                  <a:schemeClr val="tx2">
                    <a:lumMod val="50000"/>
                  </a:schemeClr>
                </a:solidFill>
              </a:rPr>
              <a:t> </a:t>
            </a:r>
            <a:r>
              <a:rPr lang="en-US" sz="2400" dirty="0" err="1">
                <a:solidFill>
                  <a:schemeClr val="tx2">
                    <a:lumMod val="50000"/>
                  </a:schemeClr>
                </a:solidFill>
              </a:rPr>
              <a:t>tự</a:t>
            </a:r>
            <a:r>
              <a:rPr lang="en-US" sz="2400" dirty="0">
                <a:solidFill>
                  <a:schemeClr val="tx2">
                    <a:lumMod val="50000"/>
                  </a:schemeClr>
                </a:solidFill>
              </a:rPr>
              <a:t> </a:t>
            </a:r>
            <a:r>
              <a:rPr lang="en-US" sz="2400" dirty="0" err="1">
                <a:solidFill>
                  <a:schemeClr val="tx2">
                    <a:lumMod val="50000"/>
                  </a:schemeClr>
                </a:solidFill>
              </a:rPr>
              <a:t>nhiên</a:t>
            </a:r>
            <a:r>
              <a:rPr lang="en-US" sz="2400" dirty="0">
                <a:solidFill>
                  <a:schemeClr val="tx2">
                    <a:lumMod val="50000"/>
                  </a:schemeClr>
                </a:solidFill>
              </a:rPr>
              <a:t> </a:t>
            </a:r>
            <a:r>
              <a:rPr lang="en-US" sz="2400" dirty="0" err="1">
                <a:solidFill>
                  <a:srgbClr val="FF0000"/>
                </a:solidFill>
              </a:rPr>
              <a:t>sáng</a:t>
            </a:r>
            <a:r>
              <a:rPr lang="en-US" sz="2400" dirty="0">
                <a:solidFill>
                  <a:srgbClr val="FF0000"/>
                </a:solidFill>
              </a:rPr>
              <a:t> </a:t>
            </a:r>
            <a:r>
              <a:rPr lang="en-US" sz="2400" dirty="0" err="1">
                <a:solidFill>
                  <a:srgbClr val="FF0000"/>
                </a:solidFill>
              </a:rPr>
              <a:t>nhất</a:t>
            </a:r>
            <a:r>
              <a:rPr lang="en-US" sz="2400" dirty="0">
                <a:solidFill>
                  <a:schemeClr val="tx2">
                    <a:lumMod val="50000"/>
                  </a:schemeClr>
                </a:solidFill>
              </a:rPr>
              <a:t>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bầu</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tối</a:t>
            </a:r>
            <a:r>
              <a:rPr lang="en-US" sz="2400" dirty="0">
                <a:solidFill>
                  <a:schemeClr val="tx2">
                    <a:lumMod val="50000"/>
                  </a:schemeClr>
                </a:solidFill>
              </a:rPr>
              <a:t>.</a:t>
            </a: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037572" y="3907161"/>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4 0.03449 L -0.10274 -0.03288 L -0.13516 -0.09051 L -0.15925 -0.23704 L -0.22761 -0.23704 L -0.20456 -0.38195 L -0.13607 -0.45926 L -0.02227 -0.45278 L -0.02123 -0.40348 L -0.02409 -0.36713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401205"/>
          </a:xfrm>
          <a:prstGeom prst="rect">
            <a:avLst/>
          </a:prstGeom>
          <a:noFill/>
        </p:spPr>
        <p:txBody>
          <a:bodyPr wrap="square" rtlCol="0">
            <a:spAutoFit/>
          </a:bodyPr>
          <a:lstStyle/>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Nhận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biết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so </a:t>
            </a:r>
            <a:r>
              <a:rPr lang="en-US" sz="4000" b="1" dirty="0" err="1">
                <a:solidFill>
                  <a:schemeClr val="bg1"/>
                </a:solidFill>
                <a:latin typeface="Cambria" panose="02040503050406030204" pitchFamily="18" charset="0"/>
                <a:ea typeface="Cambria" panose="02040503050406030204" pitchFamily="18" charset="0"/>
              </a:rPr>
              <a:t>sánh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hai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và</a:t>
            </a:r>
            <a:r>
              <a:rPr lang="en-US" sz="4000" b="1" dirty="0">
                <a:solidFill>
                  <a:schemeClr val="bg1"/>
                </a:solidFill>
                <a:latin typeface="Cambria" panose="02040503050406030204" pitchFamily="18" charset="0"/>
                <a:ea typeface="Cambria" panose="02040503050406030204" pitchFamily="18" charset="0"/>
              </a:rPr>
              <a:t> so </a:t>
            </a:r>
            <a:r>
              <a:rPr lang="en-US" sz="4000" b="1" dirty="0" err="1">
                <a:solidFill>
                  <a:schemeClr val="bg1"/>
                </a:solidFill>
                <a:latin typeface="Cambria" panose="02040503050406030204" pitchFamily="18" charset="0"/>
                <a:ea typeface="Cambria" panose="02040503050406030204" pitchFamily="18" charset="0"/>
              </a:rPr>
              <a:t>sánh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hai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nhiều</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chữ</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a:t>
            </a:r>
          </a:p>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định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lớn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hoặc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nhất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trong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một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nhóm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p>
          <a:p>
            <a:pPr lvl="0" algn="just"/>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Thực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hiện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việc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sắp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xếp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theo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tự</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từ</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bé</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đến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lớn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hoặc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ngược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lại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trong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một</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nhóm</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số</a:t>
            </a:r>
            <a:r>
              <a:rPr lang="en-US" sz="4000" b="1" dirty="0">
                <a:solidFill>
                  <a:schemeClr val="bg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3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14044" y="4487053"/>
            <a:ext cx="8240889" cy="2246769"/>
          </a:xfrm>
          <a:prstGeom prst="rect">
            <a:avLst/>
          </a:prstGeom>
          <a:solidFill>
            <a:schemeClr val="bg1"/>
          </a:solidFill>
          <a:ln w="38100">
            <a:solidFill>
              <a:srgbClr val="071931"/>
            </a:solidFill>
            <a:prstDash val="lgDashDotDot"/>
          </a:ln>
        </p:spPr>
        <p:txBody>
          <a:bodyPr wrap="square">
            <a:spAutoFit/>
          </a:bodyPr>
          <a:lstStyle/>
          <a:p>
            <a:pPr algn="just"/>
            <a:r>
              <a:rPr lang="vi-VN" sz="2800" b="1" dirty="0">
                <a:solidFill>
                  <a:srgbClr val="FF0000"/>
                </a:solidFill>
              </a:rPr>
              <a:t>Sao Hỏa </a:t>
            </a:r>
            <a:r>
              <a:rPr lang="vi-VN" sz="2800" dirty="0"/>
              <a:t>hay</a:t>
            </a:r>
            <a:r>
              <a:rPr lang="vi-VN" sz="2800" b="1" dirty="0">
                <a:solidFill>
                  <a:srgbClr val="FF0000"/>
                </a:solidFill>
              </a:rPr>
              <a:t> Hỏa tinh</a:t>
            </a:r>
            <a:r>
              <a:rPr lang="vi-VN" sz="2800" dirty="0"/>
              <a:t> là hành tinh thứ tư tính từ Mặt Trời trong Thái Dương Hệ. Nó thường được gọi với tên khác là "</a:t>
            </a:r>
            <a:r>
              <a:rPr lang="vi-VN" sz="2800" b="1" dirty="0">
                <a:solidFill>
                  <a:srgbClr val="FF0000"/>
                </a:solidFill>
              </a:rPr>
              <a:t>Hành tinh Đỏ</a:t>
            </a:r>
            <a:r>
              <a:rPr lang="vi-VN" sz="2800" dirty="0"/>
              <a:t>", do sắt oxide có mặt rất nhiều trên bề mặt hành tinh làm cho bề mặt nó hiện lên với màu đỏ đặc trưng</a:t>
            </a:r>
            <a:r>
              <a:rPr lang="en-US" sz="2800" dirty="0"/>
              <a:t>.</a:t>
            </a:r>
            <a:endParaRPr lang="en-US" sz="4400" dirty="0">
              <a:solidFill>
                <a:schemeClr val="tx2">
                  <a:lumMod val="50000"/>
                </a:schemeClr>
              </a:solidFill>
              <a:latin typeface="Arial" panose="020B0604020202020204" pitchFamily="34" charset="0"/>
              <a:cs typeface="Arial" panose="020B0604020202020204" pitchFamily="34" charset="0"/>
            </a:endParaRP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698787" y="2701260"/>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7.40741E-7 L -0.05833 -0.06736 L -0.09075 -0.125 L -0.11484 -0.27153 L -0.1832 -0.27153 L -0.16015 -0.41644 L -0.09166 -0.49375 L 0.02214 -0.48727 L 0.02318 -0.43796 L 0.02032 -0.40162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8472" y="623792"/>
            <a:ext cx="10735055" cy="3355149"/>
          </a:xfrm>
          <a:prstGeom prst="rect">
            <a:avLst/>
          </a:prstGeom>
          <a:noFill/>
        </p:spPr>
        <p:txBody>
          <a:bodyPr wrap="square" rtlCol="0">
            <a:spAutoFit/>
          </a:bodyPr>
          <a:lstStyle/>
          <a:p>
            <a:pPr algn="just">
              <a:lnSpc>
                <a:spcPct val="120000"/>
              </a:lnSpc>
            </a:pPr>
            <a:r>
              <a:rPr lang="en-US" sz="3600" b="1" dirty="0" err="1">
                <a:solidFill>
                  <a:srgbClr val="0070C0"/>
                </a:solidFill>
                <a:latin typeface="Cambria" panose="02040503050406030204" pitchFamily="18" charset="0"/>
                <a:ea typeface="Cambria" panose="02040503050406030204" pitchFamily="18" charset="0"/>
              </a:rPr>
              <a:t>Ví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a:t>
            </a:r>
            <a:r>
              <a:rPr lang="en-US" sz="3600" b="1" dirty="0">
                <a:solidFill>
                  <a:srgbClr val="0070C0"/>
                </a:solidFill>
                <a:latin typeface="Cambria" panose="02040503050406030204" pitchFamily="18" charset="0"/>
                <a:ea typeface="Cambria" panose="02040503050406030204" pitchFamily="18" charset="0"/>
              </a:rPr>
              <a:t>:</a:t>
            </a:r>
          </a:p>
          <a:p>
            <a:pPr algn="just">
              <a:lnSpc>
                <a:spcPct val="120000"/>
              </a:lnSpc>
            </a:pPr>
            <a:r>
              <a:rPr lang="vi-VN" sz="3600" b="1" i="1" dirty="0">
                <a:latin typeface="Cambria" panose="02040503050406030204" pitchFamily="18" charset="0"/>
                <a:ea typeface="Cambria" panose="02040503050406030204" pitchFamily="18" charset="0"/>
              </a:rPr>
              <a:t>Cho khoảng cách từ Trái Đất đến Mặt Trời là 149 600 000 km, khoảng cách từ sao Mộc đến Mặt Trời là 741 510 000 km. Em hãy so sánh và cho biết hành tinh nào cách xa Mặt Trời hơn. </a:t>
            </a:r>
            <a:endParaRPr lang="en-US" sz="6600" b="1" i="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C71C249-8A61-FA02-FD07-CC7480581092}"/>
              </a:ext>
            </a:extLst>
          </p:cNvPr>
          <p:cNvSpPr txBox="1"/>
          <p:nvPr/>
        </p:nvSpPr>
        <p:spPr>
          <a:xfrm>
            <a:off x="2055778" y="4688732"/>
            <a:ext cx="8080442" cy="707886"/>
          </a:xfrm>
          <a:prstGeom prst="rect">
            <a:avLst/>
          </a:prstGeom>
          <a:noFill/>
        </p:spPr>
        <p:txBody>
          <a:bodyPr wrap="square" rtlCol="0">
            <a:spAutoFit/>
          </a:bodyPr>
          <a:lstStyle/>
          <a:p>
            <a:pPr algn="ctr"/>
            <a:r>
              <a:rPr lang="en-US" sz="4000" b="1" i="1" kern="0" dirty="0">
                <a:solidFill>
                  <a:srgbClr val="FF0000"/>
                </a:solidFill>
                <a:effectLst/>
                <a:latin typeface="Cambria" panose="02040503050406030204" pitchFamily="18" charset="0"/>
                <a:ea typeface="Cambria" panose="02040503050406030204" pitchFamily="18" charset="0"/>
              </a:rPr>
              <a:t>Sao </a:t>
            </a:r>
            <a:r>
              <a:rPr lang="en-US" sz="4000" b="1" i="1" kern="0" dirty="0" err="1">
                <a:solidFill>
                  <a:srgbClr val="FF0000"/>
                </a:solidFill>
                <a:effectLst/>
                <a:latin typeface="Cambria" panose="02040503050406030204" pitchFamily="18" charset="0"/>
                <a:ea typeface="Cambria" panose="02040503050406030204" pitchFamily="18" charset="0"/>
              </a:rPr>
              <a:t>Mộc</a:t>
            </a:r>
            <a:r>
              <a:rPr lang="en-US" sz="4000" b="1" i="1" kern="0" dirty="0">
                <a:solidFill>
                  <a:srgbClr val="FF0000"/>
                </a:solidFill>
                <a:effectLst/>
                <a:latin typeface="Cambria" panose="02040503050406030204" pitchFamily="18" charset="0"/>
                <a:ea typeface="Cambria" panose="02040503050406030204" pitchFamily="18" charset="0"/>
              </a:rPr>
              <a:t> </a:t>
            </a:r>
            <a:r>
              <a:rPr lang="en-US" sz="4000" b="1" i="1" kern="0" dirty="0" err="1">
                <a:solidFill>
                  <a:srgbClr val="FF0000"/>
                </a:solidFill>
                <a:effectLst/>
                <a:latin typeface="Cambria" panose="02040503050406030204" pitchFamily="18" charset="0"/>
                <a:ea typeface="Cambria" panose="02040503050406030204" pitchFamily="18" charset="0"/>
              </a:rPr>
              <a:t>cách</a:t>
            </a:r>
            <a:r>
              <a:rPr lang="en-US" sz="4000" b="1" i="1" kern="0" dirty="0">
                <a:solidFill>
                  <a:srgbClr val="FF0000"/>
                </a:solidFill>
                <a:effectLst/>
                <a:latin typeface="Cambria" panose="02040503050406030204" pitchFamily="18" charset="0"/>
                <a:ea typeface="Cambria" panose="02040503050406030204" pitchFamily="18" charset="0"/>
              </a:rPr>
              <a:t> </a:t>
            </a:r>
            <a:r>
              <a:rPr lang="en-US" sz="4000" b="1" i="1" kern="0" dirty="0" err="1">
                <a:solidFill>
                  <a:srgbClr val="FF0000"/>
                </a:solidFill>
                <a:effectLst/>
                <a:latin typeface="Cambria" panose="02040503050406030204" pitchFamily="18" charset="0"/>
                <a:ea typeface="Cambria" panose="02040503050406030204" pitchFamily="18" charset="0"/>
              </a:rPr>
              <a:t>xa</a:t>
            </a:r>
            <a:r>
              <a:rPr lang="en-US" sz="4000" b="1" i="1" kern="0" dirty="0">
                <a:solidFill>
                  <a:srgbClr val="FF0000"/>
                </a:solidFill>
                <a:effectLst/>
                <a:latin typeface="Cambria" panose="02040503050406030204" pitchFamily="18" charset="0"/>
                <a:ea typeface="Cambria" panose="02040503050406030204" pitchFamily="18" charset="0"/>
              </a:rPr>
              <a:t> </a:t>
            </a:r>
            <a:r>
              <a:rPr lang="en-US" sz="4000" b="1" i="1" kern="0" dirty="0" err="1">
                <a:solidFill>
                  <a:srgbClr val="FF0000"/>
                </a:solidFill>
                <a:effectLst/>
                <a:latin typeface="Cambria" panose="02040503050406030204" pitchFamily="18" charset="0"/>
                <a:ea typeface="Cambria" panose="02040503050406030204" pitchFamily="18" charset="0"/>
              </a:rPr>
              <a:t>Mặt</a:t>
            </a:r>
            <a:r>
              <a:rPr lang="en-US" sz="4000" b="1" i="1" kern="0" dirty="0">
                <a:solidFill>
                  <a:srgbClr val="FF0000"/>
                </a:solidFill>
                <a:effectLst/>
                <a:latin typeface="Cambria" panose="02040503050406030204" pitchFamily="18" charset="0"/>
                <a:ea typeface="Cambria" panose="02040503050406030204" pitchFamily="18" charset="0"/>
              </a:rPr>
              <a:t> </a:t>
            </a:r>
            <a:r>
              <a:rPr lang="en-US" sz="4000" b="1" i="1" kern="0" dirty="0" err="1">
                <a:solidFill>
                  <a:srgbClr val="FF0000"/>
                </a:solidFill>
                <a:effectLst/>
                <a:latin typeface="Cambria" panose="02040503050406030204" pitchFamily="18" charset="0"/>
                <a:ea typeface="Cambria" panose="02040503050406030204" pitchFamily="18" charset="0"/>
              </a:rPr>
              <a:t>Trời</a:t>
            </a:r>
            <a:r>
              <a:rPr lang="en-US" sz="4000" b="1" i="1" kern="0" dirty="0">
                <a:solidFill>
                  <a:srgbClr val="FF0000"/>
                </a:solidFill>
                <a:effectLst/>
                <a:latin typeface="Cambria" panose="02040503050406030204" pitchFamily="18" charset="0"/>
                <a:ea typeface="Cambria" panose="02040503050406030204" pitchFamily="18" charset="0"/>
              </a:rPr>
              <a:t> </a:t>
            </a:r>
            <a:r>
              <a:rPr lang="en-US" sz="4000" b="1" i="1" kern="0" dirty="0" err="1">
                <a:solidFill>
                  <a:srgbClr val="FF0000"/>
                </a:solidFill>
                <a:effectLst/>
                <a:latin typeface="Cambria" panose="02040503050406030204" pitchFamily="18" charset="0"/>
                <a:ea typeface="Cambria" panose="02040503050406030204" pitchFamily="18" charset="0"/>
              </a:rPr>
              <a:t>hơn</a:t>
            </a:r>
            <a:r>
              <a:rPr lang="en-US" sz="4000" b="1" i="1" kern="0"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00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1768" y="374063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4160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06 -0.01967 L 0.01406 -0.01967 C 0.0138 -0.02569 0.01367 -0.03148 0.01328 -0.0375 C 0.01315 -0.04213 0.0125 -0.04653 0.01263 -0.05116 C 0.01276 -0.06342 0.01354 -0.07569 0.01406 -0.08773 C 0.01446 -0.09444 0.01511 -0.09907 0.01563 -0.10555 C 0.01615 -0.11273 0.01654 -0.12014 0.01719 -0.12731 C 0.01745 -0.13055 0.01771 -0.13356 0.01797 -0.1368 C 0.01823 -0.14213 0.01849 -0.14768 0.01875 -0.15324 C 0.01823 -0.16528 0.01784 -0.17754 0.01719 -0.18981 C 0.01693 -0.19444 0.01589 -0.19884 0.01563 -0.20347 C 0.01511 -0.21389 0.01524 -0.2243 0.01485 -0.23472 C 0.01446 -0.24606 0.01419 -0.2493 0.01328 -0.25926 C 0.01354 -0.2706 0.01367 -0.28194 0.01406 -0.29329 C 0.01419 -0.29699 0.01459 -0.30046 0.01485 -0.30417 C 0.01511 -0.30833 0.01537 -0.31227 0.01563 -0.31643 C 0.01589 -0.33588 0.01576 -0.35532 0.01641 -0.375 C 0.01654 -0.37917 0.01732 -0.3831 0.01797 -0.38704 C 0.01992 -0.40185 0.01849 -0.39167 0.02097 -0.40208 C 0.02136 -0.40347 0.02149 -0.40486 0.02175 -0.40625 C 0.02292 -0.41111 0.02331 -0.41157 0.02474 -0.41574 C 0.0263 -0.42616 0.02461 -0.4162 0.02787 -0.42801 C 0.02826 -0.42917 0.02826 -0.43079 0.02865 -0.43194 C 0.02956 -0.43495 0.03112 -0.43704 0.03164 -0.44028 C 0.0319 -0.44167 0.03203 -0.44305 0.03242 -0.44421 C 0.03412 -0.44861 0.03724 -0.45092 0.03933 -0.4537 C 0.04024 -0.45509 0.04076 -0.45671 0.04167 -0.45787 C 0.04258 -0.45903 0.04375 -0.45949 0.04466 -0.46065 C 0.04544 -0.46134 0.0461 -0.4625 0.04701 -0.46342 C 0.04818 -0.46435 0.04961 -0.46504 0.05078 -0.46597 C 0.05716 -0.47106 0.05013 -0.4669 0.05925 -0.47153 C 0.06003 -0.47245 0.06068 -0.47361 0.06146 -0.4743 C 0.0625 -0.475 0.06354 -0.47546 0.06459 -0.47546 C 0.07071 -0.47546 0.07683 -0.47477 0.08294 -0.4743 C 0.09558 -0.47037 0.07683 -0.47592 0.09518 -0.47153 C 0.09649 -0.47129 0.09766 -0.4706 0.09896 -0.47014 C 0.10352 -0.4662 0.10091 -0.46805 0.10664 -0.46458 L 0.10886 -0.46342 L 0.1112 -0.46204 C 0.11315 -0.45856 0.11211 -0.45972 0.11433 -0.45787 " pathEditMode="relative" ptsTypes="AAAAAAAAAAAAAAAAA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961907" y="1214846"/>
            <a:ext cx="6450127" cy="4145639"/>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37359" y="499470"/>
            <a:ext cx="2626427" cy="753038"/>
            <a:chOff x="809897" y="544762"/>
            <a:chExt cx="11242615" cy="1045958"/>
          </a:xfrm>
        </p:grpSpPr>
        <p:sp>
          <p:nvSpPr>
            <p:cNvPr id="3" name="Rectangle: Rounded Corners 16">
              <a:extLst>
                <a:ext uri="{FF2B5EF4-FFF2-40B4-BE49-F238E27FC236}">
                  <a16:creationId xmlns:a16="http://schemas.microsoft.com/office/drawing/2014/main" id="{F515E6D1-0BA1-9D99-9F48-79063FCD2645}"/>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4" name="TextBox 3"/>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5" name="Oval 4"/>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grpSp>
        <p:nvGrpSpPr>
          <p:cNvPr id="38" name="Group 37"/>
          <p:cNvGrpSpPr/>
          <p:nvPr/>
        </p:nvGrpSpPr>
        <p:grpSpPr>
          <a:xfrm>
            <a:off x="402164" y="1491497"/>
            <a:ext cx="6541077" cy="2359433"/>
            <a:chOff x="402164" y="1491497"/>
            <a:chExt cx="6541077" cy="2359433"/>
          </a:xfrm>
        </p:grpSpPr>
        <p:sp>
          <p:nvSpPr>
            <p:cNvPr id="36" name="Rounded Rectangle 35"/>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02164" y="1491497"/>
              <a:ext cx="6468898" cy="2256225"/>
              <a:chOff x="402164" y="1491497"/>
              <a:chExt cx="6468898" cy="2256225"/>
            </a:xfrm>
          </p:grpSpPr>
          <p:grpSp>
            <p:nvGrpSpPr>
              <p:cNvPr id="13" name="Group 12"/>
              <p:cNvGrpSpPr/>
              <p:nvPr/>
            </p:nvGrpSpPr>
            <p:grpSpPr>
              <a:xfrm>
                <a:off x="402164" y="1491497"/>
                <a:ext cx="5861337" cy="803310"/>
                <a:chOff x="402164" y="1491497"/>
                <a:chExt cx="5861337" cy="803310"/>
              </a:xfrm>
            </p:grpSpPr>
            <p:sp>
              <p:nvSpPr>
                <p:cNvPr id="9" name="Rounded Rectangle 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p>
              </p:txBody>
            </p:sp>
            <p:sp>
              <p:nvSpPr>
                <p:cNvPr id="10" name="Rounded Rectangle 9"/>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11" name="Rounded Rectangle 1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14" name="Group 13"/>
              <p:cNvGrpSpPr/>
              <p:nvPr/>
            </p:nvGrpSpPr>
            <p:grpSpPr>
              <a:xfrm>
                <a:off x="402164" y="2206177"/>
                <a:ext cx="6468898" cy="803310"/>
                <a:chOff x="402164" y="1491497"/>
                <a:chExt cx="6468898" cy="803310"/>
              </a:xfrm>
            </p:grpSpPr>
            <p:sp>
              <p:nvSpPr>
                <p:cNvPr id="15" name="Rounded Rectangle 14"/>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37 338 449 </a:t>
                  </a:r>
                </a:p>
              </p:txBody>
            </p:sp>
            <p:sp>
              <p:nvSpPr>
                <p:cNvPr id="16" name="Rounded Rectangle 15"/>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 37 839 449</a:t>
                  </a:r>
                </a:p>
              </p:txBody>
            </p:sp>
            <p:sp>
              <p:nvSpPr>
                <p:cNvPr id="17" name="Rounded Rectangle 16"/>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18" name="Group 17"/>
              <p:cNvGrpSpPr/>
              <p:nvPr/>
            </p:nvGrpSpPr>
            <p:grpSpPr>
              <a:xfrm>
                <a:off x="402164" y="2944412"/>
                <a:ext cx="6315207" cy="803310"/>
                <a:chOff x="402164" y="1491497"/>
                <a:chExt cx="6315207" cy="803310"/>
              </a:xfrm>
            </p:grpSpPr>
            <p:sp>
              <p:nvSpPr>
                <p:cNvPr id="19" name="Rounded Rectangle 1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3 004 000 </a:t>
                  </a:r>
                </a:p>
              </p:txBody>
            </p:sp>
            <p:sp>
              <p:nvSpPr>
                <p:cNvPr id="20" name="Rounded Rectangle 19"/>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3 400 000    </a:t>
                  </a:r>
                </a:p>
              </p:txBody>
            </p:sp>
            <p:sp>
              <p:nvSpPr>
                <p:cNvPr id="21" name="Rounded Rectangle 2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grpSp>
        <p:nvGrpSpPr>
          <p:cNvPr id="39" name="Group 38"/>
          <p:cNvGrpSpPr/>
          <p:nvPr/>
        </p:nvGrpSpPr>
        <p:grpSpPr>
          <a:xfrm>
            <a:off x="1666574" y="4084320"/>
            <a:ext cx="10101594" cy="2340864"/>
            <a:chOff x="1666574" y="4084320"/>
            <a:chExt cx="10101594" cy="2340864"/>
          </a:xfrm>
        </p:grpSpPr>
        <p:sp>
          <p:nvSpPr>
            <p:cNvPr id="37" name="Rounded Rectangle 36"/>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666574" y="4191056"/>
              <a:ext cx="10101594" cy="2212973"/>
              <a:chOff x="1602721" y="3865592"/>
              <a:chExt cx="10101594" cy="2212973"/>
            </a:xfrm>
          </p:grpSpPr>
          <p:grpSp>
            <p:nvGrpSpPr>
              <p:cNvPr id="22" name="Group 21"/>
              <p:cNvGrpSpPr/>
              <p:nvPr/>
            </p:nvGrpSpPr>
            <p:grpSpPr>
              <a:xfrm>
                <a:off x="1610047" y="5275255"/>
                <a:ext cx="10032276" cy="803310"/>
                <a:chOff x="402164" y="1491497"/>
                <a:chExt cx="10032276" cy="803310"/>
              </a:xfrm>
            </p:grpSpPr>
            <p:sp>
              <p:nvSpPr>
                <p:cNvPr id="23" name="Rounded Rectangle 22"/>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650 700 </a:t>
                  </a:r>
                </a:p>
              </p:txBody>
            </p:sp>
            <p:sp>
              <p:nvSpPr>
                <p:cNvPr id="24" name="Rounded Rectangle 23"/>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6 000 000 + 500 000 + 7000</a:t>
                  </a:r>
                </a:p>
              </p:txBody>
            </p:sp>
            <p:sp>
              <p:nvSpPr>
                <p:cNvPr id="25" name="Rounded Rectangle 24"/>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26" name="Group 25"/>
              <p:cNvGrpSpPr/>
              <p:nvPr/>
            </p:nvGrpSpPr>
            <p:grpSpPr>
              <a:xfrm>
                <a:off x="1602721" y="4557318"/>
                <a:ext cx="10101594" cy="803310"/>
                <a:chOff x="402164" y="1491497"/>
                <a:chExt cx="10101594" cy="803310"/>
              </a:xfrm>
            </p:grpSpPr>
            <p:sp>
              <p:nvSpPr>
                <p:cNvPr id="27" name="Rounded Rectangle 26"/>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3 405 000 </a:t>
                  </a:r>
                </a:p>
              </p:txBody>
            </p:sp>
            <p:sp>
              <p:nvSpPr>
                <p:cNvPr id="28" name="Rounded Rectangle 27"/>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3 000 000 + 400 000 + 5000</a:t>
                  </a:r>
                </a:p>
              </p:txBody>
            </p:sp>
            <p:sp>
              <p:nvSpPr>
                <p:cNvPr id="29" name="Rounded Rectangle 28"/>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30" name="Group 29"/>
              <p:cNvGrpSpPr/>
              <p:nvPr/>
            </p:nvGrpSpPr>
            <p:grpSpPr>
              <a:xfrm>
                <a:off x="1602721" y="3865592"/>
                <a:ext cx="9121879" cy="803310"/>
                <a:chOff x="402164" y="1491497"/>
                <a:chExt cx="9121879" cy="803310"/>
              </a:xfrm>
            </p:grpSpPr>
            <p:sp>
              <p:nvSpPr>
                <p:cNvPr id="31" name="Rounded Rectangle 30"/>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200 000 000 </a:t>
                  </a:r>
                </a:p>
              </p:txBody>
            </p:sp>
            <p:sp>
              <p:nvSpPr>
                <p:cNvPr id="32" name="Rounded Rectangle 31"/>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99 999 999</a:t>
                  </a:r>
                </a:p>
              </p:txBody>
            </p:sp>
            <p:sp>
              <p:nvSpPr>
                <p:cNvPr id="33" name="Rounded Rectangle 32"/>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sp>
        <p:nvSpPr>
          <p:cNvPr id="40" name="Rounded Rectangle 39"/>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41" name="Rounded Rectangle 40"/>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2" name="Rounded Rectangle 41"/>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3" name="Rounded Rectangle 42"/>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44" name="Rounded Rectangle 43"/>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a:t>
            </a:r>
          </a:p>
        </p:txBody>
      </p:sp>
      <p:sp>
        <p:nvSpPr>
          <p:cNvPr id="45" name="Rounded Rectangle 44"/>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6" name="Rounded Rectangle 45"/>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6 507 000</a:t>
            </a:r>
          </a:p>
        </p:txBody>
      </p:sp>
    </p:spTree>
    <p:extLst>
      <p:ext uri="{BB962C8B-B14F-4D97-AF65-F5344CB8AC3E}">
        <p14:creationId xmlns:p14="http://schemas.microsoft.com/office/powerpoint/2010/main" val="32948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1630" y="698722"/>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78956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781 -0.01296 L 0.00781 -0.01296 C 0.01081 -0.00625 0.01432 -2.96296E-6 0.01693 0.00741 C 0.02188 0.02153 0.01992 0.06667 0.02005 0.06852 C 0.02031 0.09352 0.02005 0.11852 0.0207 0.14352 C 0.02083 0.14723 0.02188 0.1507 0.02227 0.1544 C 0.02266 0.15741 0.02279 0.16065 0.02305 0.16389 C 0.01979 0.18889 0.01628 0.20139 0.01927 0.22639 C 0.02018 0.23496 0.02279 0.24283 0.02461 0.25093 C 0.02513 0.25324 0.02617 0.25764 0.02617 0.25764 C 0.02591 0.27639 0.02643 0.29491 0.02539 0.31343 C 0.02513 0.31713 0.02292 0.31968 0.02227 0.32292 C 0.02162 0.32616 0.02201 0.3294 0.02149 0.33264 C 0.02123 0.33496 0.02044 0.33704 0.02005 0.33935 C 0.01979 0.34514 0.01953 0.35116 0.01927 0.35695 C 0.01914 0.35926 0.01862 0.36158 0.01849 0.36389 C 0.0181 0.36736 0.0181 0.37107 0.01771 0.37477 C 0.01758 0.37616 0.01693 0.37894 0.01693 0.37894 " pathEditMode="relative" ptsTypes="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403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642820" y="466384"/>
            <a:ext cx="9839432" cy="1128950"/>
            <a:chOff x="809897" y="544761"/>
            <a:chExt cx="10881360" cy="1128950"/>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39284" y="596493"/>
              <a:ext cx="10397083" cy="1077218"/>
            </a:xfrm>
            <a:prstGeom prst="rect">
              <a:avLst/>
            </a:prstGeom>
            <a:noFill/>
          </p:spPr>
          <p:txBody>
            <a:bodyPr wrap="square" rtlCol="0">
              <a:spAutoFit/>
            </a:bodyPr>
            <a:lstStyle/>
            <a:p>
              <a:pPr algn="just">
                <a:lnSpc>
                  <a:spcPct val="80000"/>
                </a:lnSpc>
              </a:pPr>
              <a:r>
                <a:rPr lang="en-US" sz="4000" b="1">
                  <a:latin typeface="Cambria" panose="02040503050406030204" pitchFamily="18" charset="0"/>
                  <a:ea typeface="Cambria" panose="02040503050406030204" pitchFamily="18" charset="0"/>
                </a:rPr>
                <a:t>So sánh giá tiền hai căn nhà của bác Ba và chú Sáu.</a:t>
              </a:r>
              <a:endParaRPr lang="en-US" sz="96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1" y="2620062"/>
            <a:ext cx="10021806" cy="3946410"/>
          </a:xfrm>
          <a:prstGeom prst="rect">
            <a:avLst/>
          </a:prstGeom>
        </p:spPr>
      </p:pic>
      <p:grpSp>
        <p:nvGrpSpPr>
          <p:cNvPr id="7" name="Group 6"/>
          <p:cNvGrpSpPr/>
          <p:nvPr/>
        </p:nvGrpSpPr>
        <p:grpSpPr>
          <a:xfrm>
            <a:off x="2003869" y="1830449"/>
            <a:ext cx="7573268" cy="781036"/>
            <a:chOff x="706824" y="2605703"/>
            <a:chExt cx="7573268" cy="781036"/>
          </a:xfrm>
        </p:grpSpPr>
        <p:sp>
          <p:nvSpPr>
            <p:cNvPr id="8" name="Rounded Rectangle 7"/>
            <p:cNvSpPr/>
            <p:nvPr/>
          </p:nvSpPr>
          <p:spPr>
            <a:xfrm>
              <a:off x="706824" y="2605703"/>
              <a:ext cx="3268308"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950 000 000</a:t>
              </a:r>
            </a:p>
          </p:txBody>
        </p:sp>
        <p:sp>
          <p:nvSpPr>
            <p:cNvPr id="9" name="Rounded Rectangle 8"/>
            <p:cNvSpPr/>
            <p:nvPr/>
          </p:nvSpPr>
          <p:spPr>
            <a:xfrm>
              <a:off x="4663707" y="2606810"/>
              <a:ext cx="3616385"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1 000 000 000</a:t>
              </a:r>
            </a:p>
          </p:txBody>
        </p:sp>
        <p:sp>
          <p:nvSpPr>
            <p:cNvPr id="10" name="Rounded Rectangle 9"/>
            <p:cNvSpPr/>
            <p:nvPr/>
          </p:nvSpPr>
          <p:spPr>
            <a:xfrm>
              <a:off x="4006477" y="2739857"/>
              <a:ext cx="657969" cy="51540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Rounded Rectangle 10"/>
          <p:cNvSpPr/>
          <p:nvPr/>
        </p:nvSpPr>
        <p:spPr>
          <a:xfrm>
            <a:off x="5329435" y="1948891"/>
            <a:ext cx="619470" cy="531118"/>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12693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0969" y="3340428"/>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52167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924 -0.01042 L 0.00924 -0.01042 C 0.00755 0.00347 0.00586 0.01759 0.0039 0.03171 C 0.0026 0.04166 0.00039 0.05139 -0.00065 0.06157 C -0.01367 0.18472 0.00039 0.07963 -0.01055 0.1581 C -0.0099 0.16504 -0.00925 0.17176 -0.00834 0.1787 C -0.00794 0.18148 -0.00781 0.18449 -0.00677 0.1868 C -0.00521 0.19028 -0.00274 0.19236 -0.00065 0.19491 C 0.00221 0.19838 0.0112 0.20787 0.01471 0.20995 C 0.01706 0.21134 0.01979 0.2118 0.02226 0.21273 C 0.02995 0.21134 0.04544 0.21157 0.05521 0.20579 C 0.0595 0.20324 0.06159 0.20092 0.0651 0.19629 C 0.06927 0.19097 0.07357 0.18588 0.07747 0.17986 C 0.08073 0.175 0.08476 0.17106 0.08737 0.16504 C 0.09114 0.15602 0.08841 0.16319 0.09114 0.15416 C 0.09219 0.15092 0.09336 0.14791 0.09427 0.14467 C 0.09518 0.1412 0.09831 0.12477 0.09883 0.12153 C 0.09948 0.11736 0.09961 0.11319 0.10039 0.10926 C 0.1013 0.1044 0.10299 0.10023 0.10416 0.0956 C 0.10885 0.07708 0.10586 0.08704 0.1095 0.06829 C 0.11666 0.03241 0.10885 0.07685 0.11497 0.0412 C 0.11523 0.03704 0.11536 0.0331 0.11562 0.02893 C 0.1164 0.01805 0.11732 0.02245 0.11562 0.01666 " pathEditMode="relative" ptsTypes="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642" y="3269142"/>
            <a:ext cx="4900394" cy="3182074"/>
          </a:xfrm>
          <a:prstGeom prst="rect">
            <a:avLst/>
          </a:prstGeom>
        </p:spPr>
      </p:pic>
      <p:sp>
        <p:nvSpPr>
          <p:cNvPr id="4" name="TextBox 3"/>
          <p:cNvSpPr txBox="1"/>
          <p:nvPr/>
        </p:nvSpPr>
        <p:spPr>
          <a:xfrm>
            <a:off x="1387172" y="426928"/>
            <a:ext cx="9810217" cy="2554545"/>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Việt nói rằng: “Hai số 37 003 847 và 23 938 399 có cùng số chữ số. Chữ số tận cùng của số 23 938 399 là 9. Chữ số tận cùng của số 37 003 847 là 7. Mà 9 lớn hơn 7 nên 23 938 399 lớn hơn 37 003 847”.</a:t>
            </a:r>
          </a:p>
          <a:p>
            <a:pPr algn="just"/>
            <a:r>
              <a:rPr lang="en-US" sz="3200" b="1">
                <a:latin typeface="Cambria" panose="02040503050406030204" pitchFamily="18" charset="0"/>
                <a:ea typeface="Cambria" panose="02040503050406030204" pitchFamily="18" charset="0"/>
              </a:rPr>
              <a:t>Hỏi Việt đã nói sai ở đâu?</a:t>
            </a:r>
          </a:p>
        </p:txBody>
      </p:sp>
      <p:grpSp>
        <p:nvGrpSpPr>
          <p:cNvPr id="7" name="Group 6"/>
          <p:cNvGrpSpPr/>
          <p:nvPr/>
        </p:nvGrpSpPr>
        <p:grpSpPr>
          <a:xfrm>
            <a:off x="553455" y="3012469"/>
            <a:ext cx="6168188" cy="4063958"/>
            <a:chOff x="553455" y="3012469"/>
            <a:chExt cx="6168188" cy="4063958"/>
          </a:xfrm>
        </p:grpSpPr>
        <p:sp>
          <p:nvSpPr>
            <p:cNvPr id="5" name="Rounded Rectangle 4"/>
            <p:cNvSpPr/>
            <p:nvPr/>
          </p:nvSpPr>
          <p:spPr>
            <a:xfrm>
              <a:off x="553455" y="3012469"/>
              <a:ext cx="6168188" cy="361291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1895" y="3044554"/>
              <a:ext cx="580724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Việt sai ở chỗ đã so sánh số từ phải sang trái. </a:t>
              </a:r>
              <a:r>
                <a:rPr lang="en-US" sz="3200" b="1">
                  <a:solidFill>
                    <a:srgbClr val="00B050"/>
                  </a:solidFill>
                  <a:latin typeface="Cambria" panose="02040503050406030204" pitchFamily="18" charset="0"/>
                  <a:ea typeface="Cambria" panose="02040503050406030204" pitchFamily="18" charset="0"/>
                </a:rPr>
                <a:t>Để đúng với quy tắc so sánh số có nhiều chữ số, ta phải so sánh từ trái sang phải, tức là so sánh chữ số hàng chục triệu của hai số trước. </a:t>
              </a:r>
            </a:p>
            <a:p>
              <a:pPr algn="just"/>
              <a:endParaRPr lang="en-US" sz="32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30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1546" y="3490096"/>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588488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8.33333E-7 -2.22222E-6 L 8.33333E-7 0.00047 C 0.00026 -0.01227 -0.00039 -0.025 0.00078 -0.03703 C 0.00143 -0.0456 0.00404 -0.05324 0.00534 -0.06157 C 0.00599 -0.0662 0.00638 -0.07106 0.0069 -0.07592 C 0.00456 -0.0919 0.00443 -0.0956 8.33333E-7 -0.11157 C -0.00234 -0.11991 -0.00547 -0.12731 -0.00768 -0.13588 C -0.01003 -0.14467 -0.01172 -0.15393 -0.0138 -0.16319 C -0.01432 -0.16782 -0.01471 -0.17268 -0.01537 -0.17731 C -0.01576 -0.18125 -0.0168 -0.18495 -0.01693 -0.18866 C -0.01745 -0.20879 -0.01732 -0.22893 -0.01758 -0.24884 C -0.01784 -0.25926 -0.01784 -0.27754 -0.01992 -0.28912 C -0.0224 -0.30231 -0.02044 -0.29861 -0.02292 -0.30301 " pathEditMode="relative" rAng="0" ptsTypes="AAAAAAAAAAAAA">
                                      <p:cBhvr>
                                        <p:cTn id="6" dur="2000" fill="hold"/>
                                        <p:tgtEl>
                                          <p:spTgt spid="20"/>
                                        </p:tgtEl>
                                        <p:attrNameLst>
                                          <p:attrName>ppt_x</p:attrName>
                                          <p:attrName>ppt_y</p:attrName>
                                        </p:attrNameLst>
                                      </p:cBhvr>
                                      <p:rCtr x="-807" y="-15139"/>
                                    </p:animMotion>
                                  </p:childTnLst>
                                </p:cTn>
                              </p:par>
                              <p:par>
                                <p:cTn id="7" presetID="10" presetClass="exit" presetSubtype="0" fill="hold" nodeType="withEffect">
                                  <p:stCondLst>
                                    <p:cond delay="1400"/>
                                  </p:stCondLst>
                                  <p:childTnLst>
                                    <p:animEffect transition="out" filter="fade">
                                      <p:cBhvr>
                                        <p:cTn id="8" dur="600"/>
                                        <p:tgtEl>
                                          <p:spTgt spid="21"/>
                                        </p:tgtEl>
                                      </p:cBhvr>
                                    </p:animEffect>
                                    <p:set>
                                      <p:cBhvr>
                                        <p:cTn id="9" dur="1" fill="hold">
                                          <p:stCondLst>
                                            <p:cond delay="5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6952C5-EFCF-4109-AA2D-9789B5E5F4DF}"/>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6817586" y="-168002"/>
            <a:ext cx="6347407" cy="6858000"/>
          </a:xfrm>
          <a:prstGeom prst="rect">
            <a:avLst/>
          </a:prstGeom>
        </p:spPr>
      </p:pic>
      <p:pic>
        <p:nvPicPr>
          <p:cNvPr id="7"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27" t="46021"/>
          <a:stretch/>
        </p:blipFill>
        <p:spPr>
          <a:xfrm rot="20704214">
            <a:off x="8404741" y="2345832"/>
            <a:ext cx="4290951" cy="3925389"/>
          </a:xfrm>
          <a:prstGeom prst="rect">
            <a:avLst/>
          </a:prstGeom>
        </p:spPr>
      </p:pic>
      <p:pic>
        <p:nvPicPr>
          <p:cNvPr id="4" name="Đồ họa 7">
            <a:extLst>
              <a:ext uri="{FF2B5EF4-FFF2-40B4-BE49-F238E27FC236}">
                <a16:creationId xmlns:a16="http://schemas.microsoft.com/office/drawing/2014/main" id="{2F223B9E-3D6A-910D-2AFE-015E079C14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053" y="344203"/>
            <a:ext cx="4167853" cy="4840922"/>
          </a:xfrm>
          <a:prstGeom prst="rect">
            <a:avLst/>
          </a:prstGeom>
        </p:spPr>
      </p:pic>
      <p:pic>
        <p:nvPicPr>
          <p:cNvPr id="6" name="Đồ họa 10">
            <a:extLst>
              <a:ext uri="{FF2B5EF4-FFF2-40B4-BE49-F238E27FC236}">
                <a16:creationId xmlns:a16="http://schemas.microsoft.com/office/drawing/2014/main" id="{C4995241-53E6-A552-06EE-D11A8A3B27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2349" y="3287081"/>
            <a:ext cx="1363034" cy="1096353"/>
          </a:xfrm>
          <a:prstGeom prst="rect">
            <a:avLst/>
          </a:prstGeom>
        </p:spPr>
      </p:pic>
      <p:pic>
        <p:nvPicPr>
          <p:cNvPr id="3" name="Picture 2"/>
          <p:cNvPicPr>
            <a:picLocks noChangeAspect="1"/>
          </p:cNvPicPr>
          <p:nvPr/>
        </p:nvPicPr>
        <p:blipFill>
          <a:blip r:embed="rId8"/>
          <a:stretch>
            <a:fillRect/>
          </a:stretch>
        </p:blipFill>
        <p:spPr>
          <a:xfrm>
            <a:off x="3685790" y="1923732"/>
            <a:ext cx="8017623" cy="2726698"/>
          </a:xfrm>
          <a:prstGeom prst="rect">
            <a:avLst/>
          </a:prstGeom>
        </p:spPr>
      </p:pic>
    </p:spTree>
    <p:extLst>
      <p:ext uri="{BB962C8B-B14F-4D97-AF65-F5344CB8AC3E}">
        <p14:creationId xmlns:p14="http://schemas.microsoft.com/office/powerpoint/2010/main" val="9907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2323" y="3000589"/>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617" y="3130545"/>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2">
            <a:duotone>
              <a:schemeClr val="accent4">
                <a:shade val="45000"/>
                <a:satMod val="135000"/>
              </a:schemeClr>
              <a:prstClr val="white"/>
            </a:duotone>
          </a:blip>
          <a:stretch>
            <a:fillRect/>
          </a:stretch>
        </p:blipFill>
        <p:spPr>
          <a:xfrm>
            <a:off x="370434" y="568553"/>
            <a:ext cx="11339543" cy="4334632"/>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5E-6 -1.85185E-6 L 0.15808 -0.06759 C 0.19089 -0.08287 0.24037 -0.09097 0.29219 -0.09097 C 0.35117 -0.09097 0.39844 -0.08287 0.43125 -0.06759 L 0.58946 -1.85185E-6 " pathEditMode="relative" rAng="0" ptsTypes="AAAAA">
                                      <p:cBhvr>
                                        <p:cTn id="6" dur="2000" fill="hold"/>
                                        <p:tgtEl>
                                          <p:spTgt spid="20"/>
                                        </p:tgtEl>
                                        <p:attrNameLst>
                                          <p:attrName>ppt_x</p:attrName>
                                          <p:attrName>ppt_y</p:attrName>
                                        </p:attrNameLst>
                                      </p:cBhvr>
                                      <p:rCtr x="29466" y="-4560"/>
                                    </p:animMotion>
                                  </p:childTnLst>
                                </p:cTn>
                              </p:par>
                              <p:par>
                                <p:cTn id="7" presetID="10" presetClass="exit" presetSubtype="0" fill="hold" nodeType="withEffect">
                                  <p:stCondLst>
                                    <p:cond delay="1300"/>
                                  </p:stCondLst>
                                  <p:childTnLst>
                                    <p:animEffect transition="out" filter="fade">
                                      <p:cBhvr>
                                        <p:cTn id="8" dur="700"/>
                                        <p:tgtEl>
                                          <p:spTgt spid="20"/>
                                        </p:tgtEl>
                                      </p:cBhvr>
                                    </p:animEffect>
                                    <p:set>
                                      <p:cBhvr>
                                        <p:cTn id="9" dur="1" fill="hold">
                                          <p:stCondLst>
                                            <p:cond delay="6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523012"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879391" y="1923825"/>
            <a:ext cx="6327208" cy="2862322"/>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bài Luyện tập.</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sp>
        <p:nvSpPr>
          <p:cNvPr id="1805" name="Hộp Văn bản 1804">
            <a:extLst>
              <a:ext uri="{FF2B5EF4-FFF2-40B4-BE49-F238E27FC236}">
                <a16:creationId xmlns:a16="http://schemas.microsoft.com/office/drawing/2014/main" id="{DCC9A628-726F-8E3F-DA5E-810FAA7359A3}"/>
              </a:ext>
            </a:extLst>
          </p:cNvPr>
          <p:cNvSpPr txBox="1"/>
          <p:nvPr/>
        </p:nvSpPr>
        <p:spPr>
          <a:xfrm>
            <a:off x="5020906" y="1874377"/>
            <a:ext cx="6002694" cy="27481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Hãy</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vượt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các</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câu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hỏi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để</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đưa</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con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tàu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trụ</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quay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lại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Đất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nhé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a:t>
            </a:r>
            <a:endParaRPr kumimoji="0" lang="vi-VN"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endParaRPr>
          </a:p>
        </p:txBody>
      </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9389" y="1173801"/>
            <a:ext cx="1363034" cy="1096353"/>
          </a:xfrm>
          <a:prstGeom prst="rect">
            <a:avLst/>
          </a:prstGeom>
        </p:spPr>
      </p:pic>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wd">
                                    <p:tmPct val="10000"/>
                                  </p:iterate>
                                  <p:childTnLst>
                                    <p:set>
                                      <p:cBhvr>
                                        <p:cTn id="12" dur="1" fill="hold">
                                          <p:stCondLst>
                                            <p:cond delay="0"/>
                                          </p:stCondLst>
                                        </p:cTn>
                                        <p:tgtEl>
                                          <p:spTgt spid="1805"/>
                                        </p:tgtEl>
                                        <p:attrNameLst>
                                          <p:attrName>style.visibility</p:attrName>
                                        </p:attrNameLst>
                                      </p:cBhvr>
                                      <p:to>
                                        <p:strVal val="visible"/>
                                      </p:to>
                                    </p:set>
                                    <p:anim calcmode="lin" valueType="num">
                                      <p:cBhvr>
                                        <p:cTn id="13" dur="500" fill="hold"/>
                                        <p:tgtEl>
                                          <p:spTgt spid="180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805"/>
                                        </p:tgtEl>
                                        <p:attrNameLst>
                                          <p:attrName>ppt_y</p:attrName>
                                        </p:attrNameLst>
                                      </p:cBhvr>
                                      <p:tavLst>
                                        <p:tav tm="0">
                                          <p:val>
                                            <p:strVal val="#ppt_y"/>
                                          </p:val>
                                        </p:tav>
                                        <p:tav tm="100000">
                                          <p:val>
                                            <p:strVal val="#ppt_y"/>
                                          </p:val>
                                        </p:tav>
                                      </p:tavLst>
                                    </p:anim>
                                    <p:anim calcmode="lin" valueType="num">
                                      <p:cBhvr>
                                        <p:cTn id="15" dur="500" fill="hold"/>
                                        <p:tgtEl>
                                          <p:spTgt spid="180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80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hlinkClick r:id="rId5" action="ppaction://hlinksldjump"/>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42802" y="109237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6359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800"/>
                                        <p:tgtEl>
                                          <p:spTgt spid="19"/>
                                        </p:tgtEl>
                                      </p:cBhvr>
                                    </p:animEffect>
                                  </p:childTnLst>
                                </p:cTn>
                              </p:par>
                            </p:childTnLst>
                          </p:cTn>
                        </p:par>
                        <p:par>
                          <p:cTn id="8" fill="hold">
                            <p:stCondLst>
                              <p:cond delay="18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2.08333E-6 -2.22222E-6 L 2.08333E-6 -2.22222E-6 C 0.01237 0.00047 0.02474 0.0007 0.03724 0.00185 C 0.04023 0.00209 0.04297 0.00371 0.04609 0.00417 C 0.04857 0.00463 0.05104 0.00486 0.05338 0.00533 C 0.05429 0.00602 0.05508 0.00695 0.05651 0.00764 C 0.06028 0.0088 0.06719 0.00972 0.07135 0.01065 C 0.07487 0.0132 0.07956 0.01644 0.08177 0.01945 C 0.08281 0.02084 0.08255 0.02246 0.08333 0.02384 C 0.08411 0.02523 0.08528 0.02616 0.08633 0.02709 L 0.08932 0.03588 C 0.08997 0.03727 0.09049 0.03889 0.09101 0.04051 C 0.0914 0.04306 0.09166 0.04584 0.09245 0.04815 C 0.09271 0.04931 0.09349 0.05047 0.09375 0.05139 C 0.09453 0.05301 0.09453 0.0544 0.09518 0.05579 C 0.09596 0.05741 0.09752 0.0588 0.09818 0.06042 C 0.10052 0.06412 0.09922 0.06389 0.10143 0.06806 C 0.10208 0.06991 0.10338 0.07176 0.10443 0.07338 C 0.10495 0.0757 0.10508 0.07801 0.10586 0.08033 C 0.10612 0.08172 0.1069 0.0831 0.10716 0.08449 C 0.10963 0.09537 0.1082 0.09398 0.11015 0.10648 C 0.1125 0.11968 0.11185 0.09977 0.11185 0.11783 " pathEditMode="relative" rAng="0" ptsTypes="AAAAAAAAAAAAAAAAAAAAAA">
                                      <p:cBhvr>
                                        <p:cTn id="15" dur="2000" fill="hold"/>
                                        <p:tgtEl>
                                          <p:spTgt spid="20"/>
                                        </p:tgtEl>
                                        <p:attrNameLst>
                                          <p:attrName>ppt_x</p:attrName>
                                          <p:attrName>ppt_y</p:attrName>
                                        </p:attrNameLst>
                                      </p:cBhvr>
                                      <p:rCtr x="5586"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116284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6 240 021 </a:t>
              </a:r>
              <a:r>
                <a:rPr lang="vi-VN" sz="4000" b="1">
                  <a:latin typeface="Cambria" panose="02040503050406030204" pitchFamily="18" charset="0"/>
                  <a:ea typeface="Cambria" panose="02040503050406030204" pitchFamily="18" charset="0"/>
                </a:rPr>
                <a:t>đến hàng trăm nghìn ta được</a:t>
              </a:r>
              <a:endParaRPr lang="en-US"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6 100 000</a:t>
              </a:r>
              <a:endParaRPr lang="en-US" sz="4400" b="1" dirty="0">
                <a:latin typeface="UTM Avo" panose="0204060305050602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018646" y="2712947"/>
              <a:ext cx="3948093"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6 200 000</a:t>
              </a:r>
              <a:endParaRPr lang="vi-VN" sz="4400" b="1" dirty="0">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46547"/>
              <a:ext cx="3574567"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6 300 000</a:t>
              </a:r>
              <a:endParaRPr lang="en-US" sz="4400" b="1" dirty="0">
                <a:latin typeface="UTM Avo" panose="0204060305050602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57689" y="4646547"/>
              <a:ext cx="3574567" cy="769441"/>
            </a:xfrm>
            <a:prstGeom prst="rect">
              <a:avLst/>
            </a:prstGeom>
            <a:noFill/>
          </p:spPr>
          <p:txBody>
            <a:bodyPr wrap="square" rtlCol="0">
              <a:spAutoFit/>
            </a:bodyPr>
            <a:lstStyle/>
            <a:p>
              <a:pPr algn="ctr"/>
              <a:r>
                <a:rPr lang="en-US" sz="4400" b="1">
                  <a:latin typeface="UTM Avo" panose="02040603050506020204" pitchFamily="18" charset="0"/>
                  <a:ea typeface="Cambria" panose="02040503050406030204" pitchFamily="18" charset="0"/>
                </a:rPr>
                <a:t>6 400 000</a:t>
              </a:r>
              <a:endParaRPr lang="en-US" sz="4400" b="1" dirty="0">
                <a:latin typeface="UTM Avo" panose="0204060305050602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8993" y="936595"/>
              <a:ext cx="9807410" cy="1125604"/>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2</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826 994 </a:t>
              </a:r>
              <a:r>
                <a:rPr lang="vi-VN" sz="4000" b="1">
                  <a:latin typeface="Cambria" panose="02040503050406030204" pitchFamily="18" charset="0"/>
                  <a:ea typeface="Cambria" panose="02040503050406030204" pitchFamily="18" charset="0"/>
                </a:rPr>
                <a:t>đến hàng chục nghìn ta được số</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631699" y="2727073"/>
              <a:ext cx="2588433"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827 000</a:t>
              </a:r>
              <a:endParaRPr lang="vi-VN" sz="44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89520" y="2691401"/>
              <a:ext cx="290779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820 000</a:t>
              </a:r>
              <a:endParaRPr lang="vi-VN" sz="44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826 000</a:t>
              </a:r>
              <a:endParaRPr lang="vi-VN" sz="44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765382" y="4645453"/>
              <a:ext cx="2987962"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830 000</a:t>
              </a:r>
              <a:endParaRPr lang="vi-VN" sz="4400" b="1" dirty="0">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4673" y="373389"/>
            <a:ext cx="1540166" cy="1238829"/>
          </a:xfrm>
          <a:prstGeom prst="rect">
            <a:avLst/>
          </a:prstGeom>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3</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6 710 000 </a:t>
              </a:r>
              <a:r>
                <a:rPr lang="vi-VN" sz="4000" b="1">
                  <a:latin typeface="Cambria" panose="02040503050406030204" pitchFamily="18" charset="0"/>
                  <a:ea typeface="Cambria" panose="02040503050406030204" pitchFamily="18" charset="0"/>
                </a:rPr>
                <a:t>đến hàng trăm nghìn ta được:</a:t>
              </a:r>
              <a:endParaRPr lang="vi-VN"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6 700 000</a:t>
              </a:r>
              <a:endParaRPr lang="vi-VN" sz="44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6 600 000</a:t>
              </a:r>
              <a:endParaRPr lang="vi-VN" sz="44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algn="just">
                <a:spcBef>
                  <a:spcPts val="600"/>
                </a:spcBef>
                <a:spcAft>
                  <a:spcPts val="600"/>
                </a:spcAft>
              </a:pPr>
              <a:r>
                <a:rPr lang="en-US" sz="4400" b="1">
                  <a:latin typeface="UTM Avo" panose="02040603050506020204" pitchFamily="18" charset="0"/>
                  <a:ea typeface="Cambria" panose="02040503050406030204" pitchFamily="18" charset="0"/>
                </a:rPr>
                <a:t>6 800 000</a:t>
              </a:r>
              <a:endParaRPr lang="vi-VN" sz="44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84144" y="4614675"/>
              <a:ext cx="3574567" cy="769441"/>
            </a:xfrm>
            <a:prstGeom prst="rect">
              <a:avLst/>
            </a:prstGeom>
            <a:noFill/>
          </p:spPr>
          <p:txBody>
            <a:bodyPr wrap="square" rtlCol="0">
              <a:spAutoFit/>
            </a:bodyPr>
            <a:lstStyle/>
            <a:p>
              <a:pPr algn="ctr">
                <a:spcBef>
                  <a:spcPts val="600"/>
                </a:spcBef>
                <a:spcAft>
                  <a:spcPts val="600"/>
                </a:spcAft>
              </a:pPr>
              <a:r>
                <a:rPr lang="it-IT" sz="4400" b="1">
                  <a:latin typeface="UTM Avo" panose="02040603050506020204" pitchFamily="18" charset="0"/>
                  <a:ea typeface="Cambria" panose="02040503050406030204" pitchFamily="18" charset="0"/>
                </a:rPr>
                <a:t>7 000 000</a:t>
              </a:r>
              <a:endParaRPr lang="vi-VN" sz="4400" b="1" dirty="0">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787</Words>
  <Application>Microsoft Office PowerPoint</Application>
  <PresentationFormat>Widescreen</PresentationFormat>
  <Paragraphs>119</Paragraphs>
  <Slides>32</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#9Slide07 HoneyCream</vt:lpstr>
      <vt:lpstr>Arial</vt:lpstr>
      <vt:lpstr>Calibri</vt:lpstr>
      <vt:lpstr>Calibri Light</vt:lpstr>
      <vt:lpstr>Cambria</vt:lpstr>
      <vt:lpstr>SVN-Ready</vt:lpstr>
      <vt:lpstr>Times New Roman</vt:lpstr>
      <vt:lpstr>UTM Avo</vt:lpstr>
      <vt:lpstr>UTM Thanh Nhac TL</vt:lpstr>
      <vt:lpstr>Vogue-ExtraBold</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Hà My Ngô</cp:lastModifiedBy>
  <cp:revision>39</cp:revision>
  <dcterms:created xsi:type="dcterms:W3CDTF">2023-09-03T18:43:43Z</dcterms:created>
  <dcterms:modified xsi:type="dcterms:W3CDTF">2023-09-26T14:32:19Z</dcterms:modified>
</cp:coreProperties>
</file>