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2" r:id="rId4"/>
    <p:sldId id="264" r:id="rId5"/>
    <p:sldId id="265" r:id="rId6"/>
    <p:sldId id="266" r:id="rId7"/>
    <p:sldId id="267" r:id="rId8"/>
    <p:sldId id="259"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3" r:id="rId24"/>
    <p:sldId id="282" r:id="rId25"/>
    <p:sldId id="284" r:id="rId26"/>
    <p:sldId id="288" r:id="rId27"/>
    <p:sldId id="286" r:id="rId28"/>
  </p:sldIdLst>
  <p:sldSz cx="12192000" cy="6858000"/>
  <p:notesSz cx="6858000" cy="9144000"/>
  <p:embeddedFontLst>
    <p:embeddedFont>
      <p:font typeface="等线" panose="02010600030101010101" pitchFamily="2" charset="-122"/>
      <p:regular r:id="rId29"/>
    </p:embeddedFont>
    <p:embeddedFont>
      <p:font typeface="微软雅黑" panose="020B0503020204020204" pitchFamily="34" charset="-122"/>
      <p:regular r:id="rId30"/>
      <p:bold r:id="rId31"/>
    </p:embeddedFont>
    <p:embeddedFont>
      <p:font typeface="#9Slide07 HoneyCream" panose="020B0604020202020204" charset="0"/>
      <p:regular r:id="rId32"/>
    </p:embeddedFont>
    <p:embeddedFont>
      <p:font typeface="Cambria" panose="02040503050406030204" pitchFamily="18"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70" d="100"/>
          <a:sy n="70" d="100"/>
        </p:scale>
        <p:origin x="732"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17" name="Picture 16"/>
          <p:cNvPicPr>
            <a:picLocks noChangeAspect="1"/>
          </p:cNvPicPr>
          <p:nvPr/>
        </p:nvPicPr>
        <p:blipFill>
          <a:blip r:embed="rId7"/>
          <a:stretch>
            <a:fillRect/>
          </a:stretch>
        </p:blipFill>
        <p:spPr>
          <a:xfrm>
            <a:off x="6217684" y="4366422"/>
            <a:ext cx="2011854" cy="1286367"/>
          </a:xfrm>
          <a:prstGeom prst="rect">
            <a:avLst/>
          </a:prstGeom>
        </p:spPr>
      </p:pic>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0613" b="50161"/>
          <a:stretch/>
        </p:blipFill>
        <p:spPr>
          <a:xfrm>
            <a:off x="274622" y="2142311"/>
            <a:ext cx="5944572" cy="3853542"/>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500023" y="2837014"/>
            <a:ext cx="4929977"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01426"/>
              <a:ext cx="4441371" cy="3659597"/>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Người đàn ông trong tranh gặp khó khăn về thị lực.</a:t>
              </a:r>
            </a:p>
          </p:txBody>
        </p:sp>
      </p:grpSp>
    </p:spTree>
    <p:extLst>
      <p:ext uri="{BB962C8B-B14F-4D97-AF65-F5344CB8AC3E}">
        <p14:creationId xmlns:p14="http://schemas.microsoft.com/office/powerpoint/2010/main" val="300219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1481" b="50433"/>
          <a:stretch/>
        </p:blipFill>
        <p:spPr>
          <a:xfrm>
            <a:off x="600891" y="2011680"/>
            <a:ext cx="6031276" cy="3958047"/>
          </a:xfrm>
          <a:prstGeom prst="rect">
            <a:avLst/>
          </a:prstGeom>
        </p:spPr>
      </p:pic>
      <p:grpSp>
        <p:nvGrpSpPr>
          <p:cNvPr id="10" name="Group 9">
            <a:extLst>
              <a:ext uri="{FF2B5EF4-FFF2-40B4-BE49-F238E27FC236}">
                <a16:creationId xmlns:a16="http://schemas.microsoft.com/office/drawing/2014/main" id="{3E543A0B-E972-0D4A-B032-08CCCFDD452B}"/>
              </a:ext>
            </a:extLst>
          </p:cNvPr>
          <p:cNvGrpSpPr/>
          <p:nvPr/>
        </p:nvGrpSpPr>
        <p:grpSpPr>
          <a:xfrm>
            <a:off x="7106194" y="2693323"/>
            <a:ext cx="4323806" cy="2087683"/>
            <a:chOff x="7055427" y="1629296"/>
            <a:chExt cx="4741382" cy="3940232"/>
          </a:xfrm>
        </p:grpSpPr>
        <p:sp>
          <p:nvSpPr>
            <p:cNvPr id="11"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CD4DF022-03B6-2C13-C899-C3F0C93339E7}"/>
                </a:ext>
              </a:extLst>
            </p:cNvPr>
            <p:cNvSpPr txBox="1"/>
            <p:nvPr/>
          </p:nvSpPr>
          <p:spPr>
            <a:xfrm>
              <a:off x="7231023" y="1701426"/>
              <a:ext cx="4441371" cy="3659597"/>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Bạn nhỏ gặp khó khăn về vấn đề sức khỏe.</a:t>
              </a:r>
            </a:p>
          </p:txBody>
        </p:sp>
      </p:grpSp>
    </p:spTree>
    <p:extLst>
      <p:ext uri="{BB962C8B-B14F-4D97-AF65-F5344CB8AC3E}">
        <p14:creationId xmlns:p14="http://schemas.microsoft.com/office/powerpoint/2010/main" val="208208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51741" r="50264"/>
          <a:stretch/>
        </p:blipFill>
        <p:spPr>
          <a:xfrm>
            <a:off x="572507" y="2011681"/>
            <a:ext cx="6090845" cy="3796380"/>
          </a:xfrm>
          <a:prstGeom prst="rect">
            <a:avLst/>
          </a:prstGeom>
        </p:spPr>
      </p:pic>
      <p:grpSp>
        <p:nvGrpSpPr>
          <p:cNvPr id="17" name="Group 16">
            <a:extLst>
              <a:ext uri="{FF2B5EF4-FFF2-40B4-BE49-F238E27FC236}">
                <a16:creationId xmlns:a16="http://schemas.microsoft.com/office/drawing/2014/main" id="{3E543A0B-E972-0D4A-B032-08CCCFDD452B}"/>
              </a:ext>
            </a:extLst>
          </p:cNvPr>
          <p:cNvGrpSpPr/>
          <p:nvPr/>
        </p:nvGrpSpPr>
        <p:grpSpPr>
          <a:xfrm>
            <a:off x="7132319" y="2693323"/>
            <a:ext cx="4558938" cy="2087683"/>
            <a:chOff x="7055427" y="1629296"/>
            <a:chExt cx="4741382" cy="3940232"/>
          </a:xfrm>
        </p:grpSpPr>
        <p:sp>
          <p:nvSpPr>
            <p:cNvPr id="18"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TextBox 18">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Những người trong tranh gặp khó khăn về điều kiện kinh tế.</a:t>
              </a:r>
            </a:p>
          </p:txBody>
        </p:sp>
      </p:grpSp>
    </p:spTree>
    <p:extLst>
      <p:ext uri="{BB962C8B-B14F-4D97-AF65-F5344CB8AC3E}">
        <p14:creationId xmlns:p14="http://schemas.microsoft.com/office/powerpoint/2010/main" val="2317819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0958" t="52556"/>
          <a:stretch/>
        </p:blipFill>
        <p:spPr>
          <a:xfrm>
            <a:off x="561701" y="2194560"/>
            <a:ext cx="6298211" cy="3913947"/>
          </a:xfrm>
          <a:prstGeom prst="rect">
            <a:avLst/>
          </a:prstGeom>
        </p:spPr>
      </p:pic>
      <p:grpSp>
        <p:nvGrpSpPr>
          <p:cNvPr id="10" name="Group 9">
            <a:extLst>
              <a:ext uri="{FF2B5EF4-FFF2-40B4-BE49-F238E27FC236}">
                <a16:creationId xmlns:a16="http://schemas.microsoft.com/office/drawing/2014/main" id="{3E543A0B-E972-0D4A-B032-08CCCFDD452B}"/>
              </a:ext>
            </a:extLst>
          </p:cNvPr>
          <p:cNvGrpSpPr/>
          <p:nvPr/>
        </p:nvGrpSpPr>
        <p:grpSpPr>
          <a:xfrm>
            <a:off x="6912164" y="2391351"/>
            <a:ext cx="4611191" cy="3003609"/>
            <a:chOff x="7055427" y="1629296"/>
            <a:chExt cx="4741382" cy="3940232"/>
          </a:xfrm>
        </p:grpSpPr>
        <p:sp>
          <p:nvSpPr>
            <p:cNvPr id="11"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CD4DF022-03B6-2C13-C899-C3F0C93339E7}"/>
                </a:ext>
              </a:extLst>
            </p:cNvPr>
            <p:cNvSpPr txBox="1"/>
            <p:nvPr/>
          </p:nvSpPr>
          <p:spPr>
            <a:xfrm>
              <a:off x="7231023" y="1775390"/>
              <a:ext cx="4441371" cy="3754887"/>
            </a:xfrm>
            <a:prstGeom prst="rect">
              <a:avLst/>
            </a:prstGeom>
            <a:noFill/>
          </p:spPr>
          <p:txBody>
            <a:bodyPr wrap="square" rtlCol="0">
              <a:spAutoFit/>
            </a:bodyPr>
            <a:lstStyle/>
            <a:p>
              <a:pPr algn="just"/>
              <a:r>
                <a:rPr lang="en-US" sz="3600" b="1" i="1">
                  <a:latin typeface="Cambria" panose="02040503050406030204" pitchFamily="18" charset="0"/>
                  <a:ea typeface="Cambria" panose="02040503050406030204" pitchFamily="18" charset="0"/>
                </a:rPr>
                <a:t>   Bạn nhỏ gặp khó khăn về hoàn cảnh sống, bị lũ lụt cuốn trôi, làm ướt, hỏng sách vở.</a:t>
              </a:r>
              <a:endParaRPr lang="en-US" sz="6000" b="1" i="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473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96073" y="1228367"/>
            <a:ext cx="5065048" cy="3108960"/>
          </a:xfrm>
          <a:custGeom>
            <a:avLst/>
            <a:gdLst>
              <a:gd name="connsiteX0" fmla="*/ -326999 w 5065048"/>
              <a:gd name="connsiteY0" fmla="*/ 1841624 h 3108960"/>
              <a:gd name="connsiteX1" fmla="*/ 1126 w 5065048"/>
              <a:gd name="connsiteY1" fmla="*/ 1508123 h 3108960"/>
              <a:gd name="connsiteX2" fmla="*/ 2467128 w 5065048"/>
              <a:gd name="connsiteY2" fmla="*/ 519 h 3108960"/>
              <a:gd name="connsiteX3" fmla="*/ 5030269 w 5065048"/>
              <a:gd name="connsiteY3" fmla="*/ 1297745 h 3108960"/>
              <a:gd name="connsiteX4" fmla="*/ 2786559 w 5065048"/>
              <a:gd name="connsiteY4" fmla="*/ 3101120 h 3108960"/>
              <a:gd name="connsiteX5" fmla="*/ 157160 w 5065048"/>
              <a:gd name="connsiteY5" fmla="*/ 2093558 h 3108960"/>
              <a:gd name="connsiteX6" fmla="*/ -326999 w 5065048"/>
              <a:gd name="connsiteY6" fmla="*/ 1841624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048" h="3108960" fill="none" extrusionOk="0">
                <a:moveTo>
                  <a:pt x="-326999" y="1841624"/>
                </a:moveTo>
                <a:cubicBezTo>
                  <a:pt x="-262997" y="1815910"/>
                  <a:pt x="-131028" y="1612704"/>
                  <a:pt x="1126" y="1508123"/>
                </a:cubicBezTo>
                <a:cubicBezTo>
                  <a:pt x="-24096" y="619399"/>
                  <a:pt x="1281809" y="204543"/>
                  <a:pt x="2467128" y="519"/>
                </a:cubicBezTo>
                <a:cubicBezTo>
                  <a:pt x="3743500" y="-37829"/>
                  <a:pt x="4767291" y="529641"/>
                  <a:pt x="5030269" y="1297745"/>
                </a:cubicBezTo>
                <a:cubicBezTo>
                  <a:pt x="5270608" y="2101789"/>
                  <a:pt x="4184497" y="2992634"/>
                  <a:pt x="2786559" y="3101120"/>
                </a:cubicBezTo>
                <a:cubicBezTo>
                  <a:pt x="1526783" y="3112437"/>
                  <a:pt x="618099" y="2723664"/>
                  <a:pt x="157160" y="2093558"/>
                </a:cubicBezTo>
                <a:cubicBezTo>
                  <a:pt x="66053" y="2022363"/>
                  <a:pt x="-73573" y="1934803"/>
                  <a:pt x="-326999" y="1841624"/>
                </a:cubicBezTo>
                <a:close/>
              </a:path>
              <a:path w="5065048" h="3108960" stroke="0" extrusionOk="0">
                <a:moveTo>
                  <a:pt x="-326999" y="1841624"/>
                </a:moveTo>
                <a:cubicBezTo>
                  <a:pt x="-198365" y="1754192"/>
                  <a:pt x="-75070" y="1643180"/>
                  <a:pt x="1126" y="1508123"/>
                </a:cubicBezTo>
                <a:cubicBezTo>
                  <a:pt x="-65380" y="694779"/>
                  <a:pt x="1083766" y="171049"/>
                  <a:pt x="2467128" y="519"/>
                </a:cubicBezTo>
                <a:cubicBezTo>
                  <a:pt x="3693911" y="81509"/>
                  <a:pt x="4855413" y="556542"/>
                  <a:pt x="5030269" y="1297745"/>
                </a:cubicBezTo>
                <a:cubicBezTo>
                  <a:pt x="5233082" y="2358195"/>
                  <a:pt x="4140960" y="3028005"/>
                  <a:pt x="2786559" y="3101120"/>
                </a:cubicBezTo>
                <a:cubicBezTo>
                  <a:pt x="1515295" y="3122582"/>
                  <a:pt x="662276" y="2781854"/>
                  <a:pt x="157160" y="2093558"/>
                </a:cubicBezTo>
                <a:cubicBezTo>
                  <a:pt x="-45691" y="2020626"/>
                  <a:pt x="-281100" y="1919410"/>
                  <a:pt x="-326999" y="184162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i="1">
                <a:solidFill>
                  <a:schemeClr val="accent3">
                    <a:lumMod val="75000"/>
                  </a:schemeClr>
                </a:solidFill>
                <a:latin typeface="Cambria" panose="02040503050406030204" pitchFamily="18" charset="0"/>
                <a:ea typeface="Cambria" panose="02040503050406030204" pitchFamily="18" charset="0"/>
              </a:rPr>
              <a:t>Em còn biết những hoàn cảnh khó khăn nào khác?</a:t>
            </a:r>
            <a:endParaRPr lang="en-US" sz="4000" b="1">
              <a:solidFill>
                <a:schemeClr val="accent3">
                  <a:lumMod val="75000"/>
                </a:schemeClr>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a:off x="3794911" y="601349"/>
            <a:ext cx="6799066" cy="4166593"/>
          </a:xfrm>
          <a:custGeom>
            <a:avLst/>
            <a:gdLst>
              <a:gd name="connsiteX0" fmla="*/ -438948 w 6799066"/>
              <a:gd name="connsiteY0" fmla="*/ 2468123 h 4166593"/>
              <a:gd name="connsiteX1" fmla="*/ 1512 w 6799066"/>
              <a:gd name="connsiteY1" fmla="*/ 2021169 h 4166593"/>
              <a:gd name="connsiteX2" fmla="*/ 3312026 w 6799066"/>
              <a:gd name="connsiteY2" fmla="*/ 690 h 4166593"/>
              <a:gd name="connsiteX3" fmla="*/ 6752377 w 6799066"/>
              <a:gd name="connsiteY3" fmla="*/ 1739207 h 4166593"/>
              <a:gd name="connsiteX4" fmla="*/ 3739461 w 6799066"/>
              <a:gd name="connsiteY4" fmla="*/ 4156152 h 4166593"/>
              <a:gd name="connsiteX5" fmla="*/ 210966 w 6799066"/>
              <a:gd name="connsiteY5" fmla="*/ 2805762 h 4166593"/>
              <a:gd name="connsiteX6" fmla="*/ -438948 w 6799066"/>
              <a:gd name="connsiteY6" fmla="*/ 2468123 h 416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9066" h="4166593" fill="none" extrusionOk="0">
                <a:moveTo>
                  <a:pt x="-438948" y="2468123"/>
                </a:moveTo>
                <a:cubicBezTo>
                  <a:pt x="-271451" y="2297751"/>
                  <a:pt x="-87963" y="2082698"/>
                  <a:pt x="1512" y="2021169"/>
                </a:cubicBezTo>
                <a:cubicBezTo>
                  <a:pt x="14421" y="875857"/>
                  <a:pt x="1546544" y="73131"/>
                  <a:pt x="3312026" y="690"/>
                </a:cubicBezTo>
                <a:cubicBezTo>
                  <a:pt x="5105058" y="-149943"/>
                  <a:pt x="6266968" y="699936"/>
                  <a:pt x="6752377" y="1739207"/>
                </a:cubicBezTo>
                <a:cubicBezTo>
                  <a:pt x="7073530" y="2727454"/>
                  <a:pt x="5509992" y="3977674"/>
                  <a:pt x="3739461" y="4156152"/>
                </a:cubicBezTo>
                <a:cubicBezTo>
                  <a:pt x="2177074" y="4239480"/>
                  <a:pt x="770025" y="3683430"/>
                  <a:pt x="210966" y="2805762"/>
                </a:cubicBezTo>
                <a:cubicBezTo>
                  <a:pt x="124819" y="2702637"/>
                  <a:pt x="-224080" y="2627646"/>
                  <a:pt x="-438948" y="2468123"/>
                </a:cubicBezTo>
                <a:close/>
              </a:path>
              <a:path w="6799066" h="4166593" stroke="0" extrusionOk="0">
                <a:moveTo>
                  <a:pt x="-438948" y="2468123"/>
                </a:moveTo>
                <a:cubicBezTo>
                  <a:pt x="-269209" y="2342350"/>
                  <a:pt x="-187806" y="2213857"/>
                  <a:pt x="1512" y="2021169"/>
                </a:cubicBezTo>
                <a:cubicBezTo>
                  <a:pt x="-273132" y="950591"/>
                  <a:pt x="1445056" y="266538"/>
                  <a:pt x="3312026" y="690"/>
                </a:cubicBezTo>
                <a:cubicBezTo>
                  <a:pt x="4948605" y="138755"/>
                  <a:pt x="6556882" y="772611"/>
                  <a:pt x="6752377" y="1739207"/>
                </a:cubicBezTo>
                <a:cubicBezTo>
                  <a:pt x="7050664" y="3044937"/>
                  <a:pt x="5358514" y="4091817"/>
                  <a:pt x="3739461" y="4156152"/>
                </a:cubicBezTo>
                <a:cubicBezTo>
                  <a:pt x="2015011" y="4177108"/>
                  <a:pt x="925317" y="3736357"/>
                  <a:pt x="210966" y="2805762"/>
                </a:cubicBezTo>
                <a:cubicBezTo>
                  <a:pt x="52272" y="2664388"/>
                  <a:pt x="-288704" y="2526142"/>
                  <a:pt x="-438948" y="2468123"/>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dirty="0" err="1">
                <a:solidFill>
                  <a:schemeClr val="accent1">
                    <a:lumMod val="75000"/>
                  </a:schemeClr>
                </a:solidFill>
                <a:latin typeface="Cambria" panose="02040503050406030204" pitchFamily="18" charset="0"/>
                <a:ea typeface="Cambria" panose="02040503050406030204" pitchFamily="18" charset="0"/>
              </a:rPr>
              <a:t>Ngoài</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ra</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trong</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xã</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hội</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còn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nhiều</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người</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gặp</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hoàn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cảnh</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khó</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khăn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khác</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như</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khó</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khăn</a:t>
            </a:r>
            <a:r>
              <a:rPr lang="en-US" sz="3600" b="1" i="1" dirty="0">
                <a:solidFill>
                  <a:schemeClr val="accent1">
                    <a:lumMod val="75000"/>
                  </a:schemeClr>
                </a:solidFill>
                <a:latin typeface="Cambria" panose="02040503050406030204" pitchFamily="18" charset="0"/>
                <a:ea typeface="Cambria" panose="02040503050406030204" pitchFamily="18" charset="0"/>
              </a:rPr>
              <a:t> </a:t>
            </a:r>
          </a:p>
          <a:p>
            <a:pPr algn="ctr"/>
            <a:r>
              <a:rPr lang="en-US" sz="3600" b="1" i="1" dirty="0">
                <a:solidFill>
                  <a:schemeClr val="accent1">
                    <a:lumMod val="75000"/>
                  </a:schemeClr>
                </a:solidFill>
                <a:latin typeface="Cambria" panose="02040503050406030204" pitchFamily="18" charset="0"/>
                <a:ea typeface="Cambria" panose="02040503050406030204" pitchFamily="18" charset="0"/>
              </a:rPr>
              <a:t>do </a:t>
            </a:r>
            <a:r>
              <a:rPr lang="en-US" sz="3600" b="1" i="1" dirty="0" err="1">
                <a:solidFill>
                  <a:schemeClr val="accent1">
                    <a:lumMod val="75000"/>
                  </a:schemeClr>
                </a:solidFill>
                <a:latin typeface="Cambria" panose="02040503050406030204" pitchFamily="18" charset="0"/>
                <a:ea typeface="Cambria" panose="02040503050406030204" pitchFamily="18" charset="0"/>
              </a:rPr>
              <a:t>dịch</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bệnh</a:t>
            </a:r>
            <a:r>
              <a:rPr lang="en-US" sz="3600" b="1" i="1" dirty="0">
                <a:solidFill>
                  <a:schemeClr val="accent1">
                    <a:lumMod val="75000"/>
                  </a:schemeClr>
                </a:solidFill>
                <a:latin typeface="Cambria" panose="02040503050406030204" pitchFamily="18" charset="0"/>
                <a:ea typeface="Cambria" panose="02040503050406030204" pitchFamily="18" charset="0"/>
              </a:rPr>
              <a:t>, tai </a:t>
            </a:r>
            <a:r>
              <a:rPr lang="en-US" sz="3600" b="1" i="1" dirty="0" err="1">
                <a:solidFill>
                  <a:schemeClr val="accent1">
                    <a:lumMod val="75000"/>
                  </a:schemeClr>
                </a:solidFill>
                <a:latin typeface="Cambria" panose="02040503050406030204" pitchFamily="18" charset="0"/>
                <a:ea typeface="Cambria" panose="02040503050406030204" pitchFamily="18" charset="0"/>
              </a:rPr>
              <a:t>nạn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cháy</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nổ</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già</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yếu</a:t>
            </a:r>
            <a:r>
              <a:rPr lang="en-US" sz="3600" b="1" i="1" dirty="0">
                <a:solidFill>
                  <a:schemeClr val="accent1">
                    <a:lumMod val="75000"/>
                  </a:schemeClr>
                </a:solidFill>
                <a:latin typeface="Cambria" panose="02040503050406030204" pitchFamily="18" charset="0"/>
                <a:ea typeface="Cambria" panose="02040503050406030204" pitchFamily="18" charset="0"/>
              </a:rPr>
              <a:t>,...</a:t>
            </a:r>
            <a:endParaRPr lang="en-US" sz="3600" b="1" dirty="0">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4627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1315" y="2743200"/>
            <a:ext cx="6701246" cy="646331"/>
          </a:xfrm>
          <a:prstGeom prst="rect">
            <a:avLst/>
          </a:prstGeom>
          <a:noFill/>
        </p:spPr>
        <p:txBody>
          <a:bodyPr wrap="square" rtlCol="0">
            <a:spAutoFit/>
          </a:bodyPr>
          <a:lstStyle/>
          <a:p>
            <a:r>
              <a:rPr lang="en-US" sz="3600"/>
              <a:t>https://youtu.be/T3YBM5XZxjU</a:t>
            </a:r>
          </a:p>
        </p:txBody>
      </p:sp>
      <p:sp>
        <p:nvSpPr>
          <p:cNvPr id="3" name="TextBox 2"/>
          <p:cNvSpPr txBox="1"/>
          <p:nvPr/>
        </p:nvSpPr>
        <p:spPr>
          <a:xfrm>
            <a:off x="1110343" y="849086"/>
            <a:ext cx="981020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Video về một số hoàn cảnh khó khăn</a:t>
            </a:r>
          </a:p>
        </p:txBody>
      </p:sp>
    </p:spTree>
    <p:extLst>
      <p:ext uri="{BB962C8B-B14F-4D97-AF65-F5344CB8AC3E}">
        <p14:creationId xmlns:p14="http://schemas.microsoft.com/office/powerpoint/2010/main" val="382741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83" y="1237130"/>
            <a:ext cx="6696635" cy="27621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52783" b="51640"/>
          <a:stretch/>
        </p:blipFill>
        <p:spPr>
          <a:xfrm>
            <a:off x="7449671" y="1310436"/>
            <a:ext cx="4303058" cy="268885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421" r="4253" b="52608"/>
          <a:stretch/>
        </p:blipFill>
        <p:spPr>
          <a:xfrm>
            <a:off x="376519" y="4316505"/>
            <a:ext cx="3959632" cy="219187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6667"/>
          <a:stretch/>
        </p:blipFill>
        <p:spPr>
          <a:xfrm>
            <a:off x="4551304" y="3961012"/>
            <a:ext cx="7201425" cy="257678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376519" y="174813"/>
            <a:ext cx="11376210" cy="1062318"/>
            <a:chOff x="7055427" y="1629296"/>
            <a:chExt cx="4741382" cy="2887316"/>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spTree>
    <p:extLst>
      <p:ext uri="{BB962C8B-B14F-4D97-AF65-F5344CB8AC3E}">
        <p14:creationId xmlns:p14="http://schemas.microsoft.com/office/powerpoint/2010/main" val="8978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50403"/>
          <a:stretch/>
        </p:blipFill>
        <p:spPr>
          <a:xfrm>
            <a:off x="376519" y="1817065"/>
            <a:ext cx="6441077" cy="4696822"/>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7132319" y="2693323"/>
            <a:ext cx="4558938"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Nấu cơm từ thiện tặng cho những người khó khăn.</a:t>
              </a:r>
            </a:p>
          </p:txBody>
        </p:sp>
      </p:grpSp>
    </p:spTree>
    <p:extLst>
      <p:ext uri="{BB962C8B-B14F-4D97-AF65-F5344CB8AC3E}">
        <p14:creationId xmlns:p14="http://schemas.microsoft.com/office/powerpoint/2010/main" val="3585863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817659" y="2693323"/>
            <a:ext cx="4873598"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Xây nhà tình nghĩa trao tặng cho những người nghèo.</a:t>
              </a:r>
            </a:p>
          </p:txBody>
        </p:sp>
      </p:gr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0791"/>
          <a:stretch/>
        </p:blipFill>
        <p:spPr>
          <a:xfrm>
            <a:off x="489048" y="1798099"/>
            <a:ext cx="5884858" cy="4700161"/>
          </a:xfrm>
          <a:prstGeom prst="rect">
            <a:avLst/>
          </a:prstGeom>
        </p:spPr>
      </p:pic>
    </p:spTree>
    <p:extLst>
      <p:ext uri="{BB962C8B-B14F-4D97-AF65-F5344CB8AC3E}">
        <p14:creationId xmlns:p14="http://schemas.microsoft.com/office/powerpoint/2010/main" val="3040606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7059707" y="2796931"/>
            <a:ext cx="3886200" cy="1381136"/>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2265466"/>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Giúp đỡ bạn khuyết tật </a:t>
              </a: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 r="52783" b="51640"/>
          <a:stretch/>
        </p:blipFill>
        <p:spPr>
          <a:xfrm>
            <a:off x="376519" y="2097741"/>
            <a:ext cx="6249555" cy="4160653"/>
          </a:xfrm>
          <a:prstGeom prst="rect">
            <a:avLst/>
          </a:prstGeom>
        </p:spPr>
      </p:pic>
    </p:spTree>
    <p:extLst>
      <p:ext uri="{BB962C8B-B14F-4D97-AF65-F5344CB8AC3E}">
        <p14:creationId xmlns:p14="http://schemas.microsoft.com/office/powerpoint/2010/main" val="261709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536370"/>
          </a:xfrm>
          <a:prstGeom prst="rect">
            <a:avLst/>
          </a:prstGeom>
          <a:solidFill>
            <a:schemeClr val="bg1">
              <a:alpha val="52000"/>
            </a:schemeClr>
          </a:solidFill>
        </p:spPr>
        <p:txBody>
          <a:bodyPr wrap="square" rtlCol="0">
            <a:spAutoFit/>
          </a:bodyPr>
          <a:lstStyle/>
          <a:p>
            <a:pPr algn="just">
              <a:lnSpc>
                <a:spcPct val="114000"/>
              </a:lnSpc>
            </a:pPr>
            <a:r>
              <a:rPr lang="en-US" sz="3200" b="1" dirty="0">
                <a:solidFill>
                  <a:schemeClr val="accent1">
                    <a:lumMod val="50000"/>
                  </a:schemeClr>
                </a:solidFill>
                <a:latin typeface="Cambria" panose="02040503050406030204" pitchFamily="18" charset="0"/>
                <a:ea typeface="Cambria" panose="02040503050406030204" pitchFamily="18" charset="0"/>
              </a:rPr>
              <a:t>    + </a:t>
            </a:r>
            <a:r>
              <a:rPr lang="en-US" sz="3200" b="1" dirty="0" err="1">
                <a:solidFill>
                  <a:schemeClr val="accent1">
                    <a:lumMod val="50000"/>
                  </a:schemeClr>
                </a:solidFill>
                <a:latin typeface="Cambria" panose="02040503050406030204" pitchFamily="18" charset="0"/>
                <a:ea typeface="Cambria" panose="02040503050406030204" pitchFamily="18" charset="0"/>
              </a:rPr>
              <a:t>Nêu</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được</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một</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số</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biểu</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hiện</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của</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sự</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cảm</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thông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giúp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đỡ</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người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gặp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khó</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khăn</a:t>
            </a:r>
            <a:r>
              <a:rPr lang="en-US" sz="3200" b="1" dirty="0">
                <a:solidFill>
                  <a:schemeClr val="accent1">
                    <a:lumMod val="50000"/>
                  </a:schemeClr>
                </a:solidFill>
                <a:latin typeface="Cambria" panose="02040503050406030204" pitchFamily="18" charset="0"/>
                <a:ea typeface="Cambria" panose="02040503050406030204" pitchFamily="18" charset="0"/>
              </a:rPr>
              <a:t>.</a:t>
            </a:r>
          </a:p>
          <a:p>
            <a:pPr algn="just">
              <a:lnSpc>
                <a:spcPct val="114000"/>
              </a:lnSpc>
            </a:pPr>
            <a:r>
              <a:rPr lang="en-US" sz="3200" b="1" dirty="0">
                <a:solidFill>
                  <a:schemeClr val="accent1">
                    <a:lumMod val="50000"/>
                  </a:schemeClr>
                </a:solidFill>
                <a:latin typeface="Cambria" panose="02040503050406030204" pitchFamily="18" charset="0"/>
                <a:ea typeface="Cambria" panose="02040503050406030204" pitchFamily="18" charset="0"/>
              </a:rPr>
              <a:t>    + </a:t>
            </a:r>
            <a:r>
              <a:rPr lang="en-US" sz="3200" b="1" dirty="0" err="1">
                <a:solidFill>
                  <a:schemeClr val="accent1">
                    <a:lumMod val="50000"/>
                  </a:schemeClr>
                </a:solidFill>
                <a:latin typeface="Cambria" panose="02040503050406030204" pitchFamily="18" charset="0"/>
                <a:ea typeface="Cambria" panose="02040503050406030204" pitchFamily="18" charset="0"/>
              </a:rPr>
              <a:t>Biết</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vì</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sao</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phải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cảm</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thông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giúp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đỡ</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người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gặp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khó</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khăn</a:t>
            </a:r>
            <a:r>
              <a:rPr lang="en-US" sz="3200" b="1" dirty="0">
                <a:solidFill>
                  <a:schemeClr val="accent1">
                    <a:lumMod val="50000"/>
                  </a:schemeClr>
                </a:solidFill>
                <a:latin typeface="Cambria" panose="02040503050406030204" pitchFamily="18" charset="0"/>
                <a:ea typeface="Cambria" panose="02040503050406030204" pitchFamily="18" charset="0"/>
              </a:rPr>
              <a:t>.</a:t>
            </a:r>
          </a:p>
          <a:p>
            <a:pPr algn="just">
              <a:lnSpc>
                <a:spcPct val="114000"/>
              </a:lnSpc>
            </a:pPr>
            <a:r>
              <a:rPr lang="en-US" sz="3200" b="1" dirty="0">
                <a:solidFill>
                  <a:schemeClr val="accent1">
                    <a:lumMod val="50000"/>
                  </a:schemeClr>
                </a:solidFill>
                <a:latin typeface="Cambria" panose="02040503050406030204" pitchFamily="18" charset="0"/>
                <a:ea typeface="Cambria" panose="02040503050406030204" pitchFamily="18" charset="0"/>
              </a:rPr>
              <a:t>    + </a:t>
            </a:r>
            <a:r>
              <a:rPr lang="en-US" sz="3200" b="1" dirty="0" err="1">
                <a:solidFill>
                  <a:schemeClr val="accent1">
                    <a:lumMod val="50000"/>
                  </a:schemeClr>
                </a:solidFill>
                <a:latin typeface="Cambria" panose="02040503050406030204" pitchFamily="18" charset="0"/>
                <a:ea typeface="Cambria" panose="02040503050406030204" pitchFamily="18" charset="0"/>
              </a:rPr>
              <a:t>Cảm</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thông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giúp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đỡ</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người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gặp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khó</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khăn</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bằng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những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lời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nói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việc</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làm</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cụ</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thể</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phù</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hợp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với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lứa</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tuổi</a:t>
            </a:r>
            <a:r>
              <a:rPr lang="en-US" sz="3200" b="1" dirty="0">
                <a:solidFill>
                  <a:schemeClr val="accent1">
                    <a:lumMod val="50000"/>
                  </a:schemeClr>
                </a:solidFill>
                <a:latin typeface="Cambria" panose="02040503050406030204" pitchFamily="18" charset="0"/>
                <a:ea typeface="Cambria" panose="02040503050406030204" pitchFamily="18" charset="0"/>
              </a:rPr>
              <a:t>.</a:t>
            </a:r>
          </a:p>
          <a:p>
            <a:pPr algn="just">
              <a:lnSpc>
                <a:spcPct val="114000"/>
              </a:lnSpc>
            </a:pPr>
            <a:r>
              <a:rPr lang="en-US" sz="3200" b="1" dirty="0">
                <a:solidFill>
                  <a:schemeClr val="accent1">
                    <a:lumMod val="50000"/>
                  </a:schemeClr>
                </a:solidFill>
                <a:latin typeface="Cambria" panose="02040503050406030204" pitchFamily="18" charset="0"/>
                <a:ea typeface="Cambria" panose="02040503050406030204" pitchFamily="18" charset="0"/>
              </a:rPr>
              <a:t>    + </a:t>
            </a:r>
            <a:r>
              <a:rPr lang="en-US" sz="3200" b="1" dirty="0" err="1">
                <a:solidFill>
                  <a:schemeClr val="accent1">
                    <a:lumMod val="50000"/>
                  </a:schemeClr>
                </a:solidFill>
                <a:latin typeface="Cambria" panose="02040503050406030204" pitchFamily="18" charset="0"/>
                <a:ea typeface="Cambria" panose="02040503050406030204" pitchFamily="18" charset="0"/>
              </a:rPr>
              <a:t>Sẵn</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sàng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giúp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đỡ</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người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gặp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khó</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khăn</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phù</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hợp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với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khả</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năng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của</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bản</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thân</a:t>
            </a:r>
            <a:r>
              <a:rPr lang="en-US" sz="3200" b="1" dirty="0">
                <a:solidFill>
                  <a:schemeClr val="accent1">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817659" y="2693323"/>
            <a:ext cx="4873598" cy="1340795"/>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89"/>
              <a:ext cx="4441371" cy="3527441"/>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Lau dọn nhà cửa cho người già neo đơn.</a:t>
              </a: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8421" r="4253" b="52608"/>
          <a:stretch/>
        </p:blipFill>
        <p:spPr>
          <a:xfrm>
            <a:off x="376519" y="2393576"/>
            <a:ext cx="6218807" cy="3442447"/>
          </a:xfrm>
          <a:prstGeom prst="rect">
            <a:avLst/>
          </a:prstGeom>
        </p:spPr>
      </p:pic>
    </p:spTree>
    <p:extLst>
      <p:ext uri="{BB962C8B-B14F-4D97-AF65-F5344CB8AC3E}">
        <p14:creationId xmlns:p14="http://schemas.microsoft.com/office/powerpoint/2010/main" val="3872454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406180" y="2639536"/>
            <a:ext cx="5346550" cy="1892124"/>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075997" y="1775389"/>
              <a:ext cx="4685038" cy="2927912"/>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Quyên góp quần áo, sách vở ủng hộ cho các bạn học sinh vùng bị lũ lụt.</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46667" r="52012"/>
          <a:stretch/>
        </p:blipFill>
        <p:spPr>
          <a:xfrm>
            <a:off x="578287" y="1909483"/>
            <a:ext cx="5827893" cy="4345472"/>
          </a:xfrm>
          <a:prstGeom prst="rect">
            <a:avLst/>
          </a:prstGeom>
        </p:spPr>
      </p:pic>
    </p:spTree>
    <p:extLst>
      <p:ext uri="{BB962C8B-B14F-4D97-AF65-F5344CB8AC3E}">
        <p14:creationId xmlns:p14="http://schemas.microsoft.com/office/powerpoint/2010/main" val="71867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308459" y="3258100"/>
            <a:ext cx="5094131" cy="1340795"/>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89"/>
              <a:ext cx="4441371" cy="3527441"/>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Động viên khi bạn gặp chuyện buồn.</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9051" t="46668" r="680" b="-471"/>
          <a:stretch/>
        </p:blipFill>
        <p:spPr>
          <a:xfrm>
            <a:off x="503186" y="2191871"/>
            <a:ext cx="5805273" cy="4168588"/>
          </a:xfrm>
          <a:prstGeom prst="rect">
            <a:avLst/>
          </a:prstGeom>
        </p:spPr>
      </p:pic>
    </p:spTree>
    <p:extLst>
      <p:ext uri="{BB962C8B-B14F-4D97-AF65-F5344CB8AC3E}">
        <p14:creationId xmlns:p14="http://schemas.microsoft.com/office/powerpoint/2010/main" val="77699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707923" y="1543891"/>
            <a:ext cx="9883588" cy="4031873"/>
          </a:xfrm>
          <a:prstGeom prst="rect">
            <a:avLst/>
          </a:prstGeom>
          <a:solidFill>
            <a:schemeClr val="bg1">
              <a:alpha val="90000"/>
            </a:schemeClr>
          </a:solidFill>
        </p:spPr>
        <p:txBody>
          <a:bodyPr wrap="square" rtlCol="0">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nấu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cơm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tặng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nghĩa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tặng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nghèo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khuyết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lau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cửa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già</a:t>
            </a:r>
            <a:r>
              <a:rPr lang="en-US" sz="3200" b="1" dirty="0">
                <a:latin typeface="Cambria" panose="02040503050406030204" pitchFamily="18" charset="0"/>
                <a:ea typeface="Cambria" panose="02040503050406030204" pitchFamily="18" charset="0"/>
              </a:rPr>
              <a:t> neo </a:t>
            </a:r>
            <a:r>
              <a:rPr lang="en-US" sz="3200" b="1" dirty="0" err="1">
                <a:latin typeface="Cambria" panose="02040503050406030204" pitchFamily="18" charset="0"/>
                <a:ea typeface="Cambria" panose="02040503050406030204" pitchFamily="18" charset="0"/>
              </a:rPr>
              <a:t>đơn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lũ</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gặp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buồn</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42283" y="1228367"/>
            <a:ext cx="7484477" cy="3893574"/>
          </a:xfrm>
          <a:custGeom>
            <a:avLst/>
            <a:gdLst>
              <a:gd name="connsiteX0" fmla="*/ -483198 w 7484477"/>
              <a:gd name="connsiteY0" fmla="*/ 2306397 h 3893574"/>
              <a:gd name="connsiteX1" fmla="*/ 1664 w 7484477"/>
              <a:gd name="connsiteY1" fmla="*/ 1888730 h 3893574"/>
              <a:gd name="connsiteX2" fmla="*/ 3672397 w 7484477"/>
              <a:gd name="connsiteY2" fmla="*/ 338 h 3893574"/>
              <a:gd name="connsiteX3" fmla="*/ 7432670 w 7484477"/>
              <a:gd name="connsiteY3" fmla="*/ 1623971 h 3893574"/>
              <a:gd name="connsiteX4" fmla="*/ 4013165 w 7484477"/>
              <a:gd name="connsiteY4" fmla="*/ 3888465 h 3893574"/>
              <a:gd name="connsiteX5" fmla="*/ 232232 w 7484477"/>
              <a:gd name="connsiteY5" fmla="*/ 2621912 h 3893574"/>
              <a:gd name="connsiteX6" fmla="*/ -483198 w 7484477"/>
              <a:gd name="connsiteY6" fmla="*/ 2306397 h 38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4477" h="3893574" fill="none" extrusionOk="0">
                <a:moveTo>
                  <a:pt x="-483198" y="2306397"/>
                </a:moveTo>
                <a:cubicBezTo>
                  <a:pt x="-270831" y="2179870"/>
                  <a:pt x="-43793" y="1992482"/>
                  <a:pt x="1664" y="1888730"/>
                </a:cubicBezTo>
                <a:cubicBezTo>
                  <a:pt x="-65909" y="725794"/>
                  <a:pt x="1746785" y="100936"/>
                  <a:pt x="3672397" y="338"/>
                </a:cubicBezTo>
                <a:cubicBezTo>
                  <a:pt x="5588022" y="-95021"/>
                  <a:pt x="7096900" y="670828"/>
                  <a:pt x="7432670" y="1623971"/>
                </a:cubicBezTo>
                <a:cubicBezTo>
                  <a:pt x="7792832" y="2433774"/>
                  <a:pt x="6125865" y="3778030"/>
                  <a:pt x="4013165" y="3888465"/>
                </a:cubicBezTo>
                <a:cubicBezTo>
                  <a:pt x="2280022" y="3913050"/>
                  <a:pt x="837565" y="3419386"/>
                  <a:pt x="232232" y="2621912"/>
                </a:cubicBezTo>
                <a:cubicBezTo>
                  <a:pt x="105267" y="2602929"/>
                  <a:pt x="-334510" y="2303629"/>
                  <a:pt x="-483198" y="2306397"/>
                </a:cubicBezTo>
                <a:close/>
              </a:path>
              <a:path w="7484477" h="3893574" stroke="0" extrusionOk="0">
                <a:moveTo>
                  <a:pt x="-483198" y="2306397"/>
                </a:moveTo>
                <a:cubicBezTo>
                  <a:pt x="-466181" y="2218143"/>
                  <a:pt x="-98144" y="2046831"/>
                  <a:pt x="1664" y="1888730"/>
                </a:cubicBezTo>
                <a:cubicBezTo>
                  <a:pt x="-46871" y="862061"/>
                  <a:pt x="1611186" y="264135"/>
                  <a:pt x="3672397" y="338"/>
                </a:cubicBezTo>
                <a:cubicBezTo>
                  <a:pt x="5509007" y="31128"/>
                  <a:pt x="7252773" y="759556"/>
                  <a:pt x="7432670" y="1623971"/>
                </a:cubicBezTo>
                <a:cubicBezTo>
                  <a:pt x="7766947" y="2896368"/>
                  <a:pt x="5871414" y="3862354"/>
                  <a:pt x="4013165" y="3888465"/>
                </a:cubicBezTo>
                <a:cubicBezTo>
                  <a:pt x="2330320" y="3942732"/>
                  <a:pt x="872393" y="3449131"/>
                  <a:pt x="232232" y="2621912"/>
                </a:cubicBezTo>
                <a:cubicBezTo>
                  <a:pt x="120552" y="2629208"/>
                  <a:pt x="-253413" y="2444176"/>
                  <a:pt x="-483198" y="2306397"/>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i="1" dirty="0">
                <a:solidFill>
                  <a:srgbClr val="0070C0"/>
                </a:solidFill>
                <a:latin typeface="Cambria" panose="02040503050406030204" pitchFamily="18" charset="0"/>
                <a:ea typeface="Cambria" panose="02040503050406030204" pitchFamily="18" charset="0"/>
              </a:rPr>
              <a:t>Em </a:t>
            </a:r>
            <a:r>
              <a:rPr lang="en-US" sz="3200" b="1" i="1" dirty="0" err="1">
                <a:solidFill>
                  <a:srgbClr val="0070C0"/>
                </a:solidFill>
                <a:latin typeface="Cambria" panose="02040503050406030204" pitchFamily="18" charset="0"/>
                <a:ea typeface="Cambria" panose="02040503050406030204" pitchFamily="18" charset="0"/>
              </a:rPr>
              <a:t>còn</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biết</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những</a:t>
            </a:r>
            <a:r>
              <a:rPr lang="en-US" sz="3200" b="1" i="1" dirty="0">
                <a:solidFill>
                  <a:srgbClr val="0070C0"/>
                </a:solidFill>
                <a:latin typeface="Cambria" panose="02040503050406030204" pitchFamily="18" charset="0"/>
                <a:ea typeface="Cambria" panose="02040503050406030204" pitchFamily="18" charset="0"/>
              </a:rPr>
              <a:t> </a:t>
            </a:r>
          </a:p>
          <a:p>
            <a:pPr algn="ctr"/>
            <a:r>
              <a:rPr lang="en-US" sz="3200" b="1" i="1" dirty="0" err="1">
                <a:solidFill>
                  <a:srgbClr val="0070C0"/>
                </a:solidFill>
                <a:latin typeface="Cambria" panose="02040503050406030204" pitchFamily="18" charset="0"/>
                <a:ea typeface="Cambria" panose="02040503050406030204" pitchFamily="18" charset="0"/>
              </a:rPr>
              <a:t>việc</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làm</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nào</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khác</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thể</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hiện</a:t>
            </a:r>
            <a:r>
              <a:rPr lang="en-US" sz="3200" b="1" i="1" dirty="0">
                <a:solidFill>
                  <a:srgbClr val="0070C0"/>
                </a:solidFill>
                <a:latin typeface="Cambria" panose="02040503050406030204" pitchFamily="18" charset="0"/>
                <a:ea typeface="Cambria" panose="02040503050406030204" pitchFamily="18" charset="0"/>
              </a:rPr>
              <a:t> </a:t>
            </a:r>
          </a:p>
          <a:p>
            <a:pPr algn="ctr"/>
            <a:r>
              <a:rPr lang="en-US" sz="3200" b="1" i="1" dirty="0" err="1">
                <a:solidFill>
                  <a:srgbClr val="0070C0"/>
                </a:solidFill>
                <a:latin typeface="Cambria" panose="02040503050406030204" pitchFamily="18" charset="0"/>
                <a:ea typeface="Cambria" panose="02040503050406030204" pitchFamily="18" charset="0"/>
              </a:rPr>
              <a:t>sự</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cảm</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thông</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giúp</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đỡ</a:t>
            </a:r>
            <a:r>
              <a:rPr lang="en-US" sz="3200" b="1" i="1" dirty="0">
                <a:solidFill>
                  <a:srgbClr val="0070C0"/>
                </a:solidFill>
                <a:latin typeface="Cambria" panose="02040503050406030204" pitchFamily="18" charset="0"/>
                <a:ea typeface="Cambria" panose="02040503050406030204" pitchFamily="18" charset="0"/>
              </a:rPr>
              <a:t> </a:t>
            </a:r>
          </a:p>
          <a:p>
            <a:pPr algn="ctr"/>
            <a:r>
              <a:rPr lang="en-US" sz="3200" b="1" i="1" dirty="0" err="1">
                <a:solidFill>
                  <a:srgbClr val="0070C0"/>
                </a:solidFill>
                <a:latin typeface="Cambria" panose="02040503050406030204" pitchFamily="18" charset="0"/>
                <a:ea typeface="Cambria" panose="02040503050406030204" pitchFamily="18" charset="0"/>
              </a:rPr>
              <a:t>người</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có</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hoàn</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cảnh</a:t>
            </a:r>
            <a:r>
              <a:rPr lang="en-US" sz="3200" b="1" i="1" dirty="0">
                <a:solidFill>
                  <a:srgbClr val="0070C0"/>
                </a:solidFill>
                <a:latin typeface="Cambria" panose="02040503050406030204" pitchFamily="18" charset="0"/>
                <a:ea typeface="Cambria" panose="02040503050406030204" pitchFamily="18" charset="0"/>
              </a:rPr>
              <a:t> </a:t>
            </a:r>
          </a:p>
          <a:p>
            <a:pPr algn="ctr"/>
            <a:r>
              <a:rPr lang="en-US" sz="3200" b="1" i="1" dirty="0" err="1">
                <a:solidFill>
                  <a:srgbClr val="0070C0"/>
                </a:solidFill>
                <a:latin typeface="Cambria" panose="02040503050406030204" pitchFamily="18" charset="0"/>
                <a:ea typeface="Cambria" panose="02040503050406030204" pitchFamily="18" charset="0"/>
              </a:rPr>
              <a:t>khó</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khăn</a:t>
            </a:r>
            <a:r>
              <a:rPr lang="en-US" sz="3200" b="1" i="1" dirty="0">
                <a:solidFill>
                  <a:srgbClr val="0070C0"/>
                </a:solidFill>
                <a:latin typeface="Cambria" panose="02040503050406030204" pitchFamily="18" charset="0"/>
                <a:ea typeface="Cambria" panose="02040503050406030204" pitchFamily="18" charset="0"/>
              </a:rPr>
              <a:t>?</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7957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0" y="1707776"/>
            <a:ext cx="10125635" cy="3416320"/>
          </a:xfrm>
          <a:prstGeom prst="rect">
            <a:avLst/>
          </a:prstGeom>
          <a:solidFill>
            <a:schemeClr val="bg1">
              <a:alpha val="90000"/>
            </a:schemeClr>
          </a:solid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5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88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536370"/>
          </a:xfrm>
          <a:prstGeom prst="rect">
            <a:avLst/>
          </a:prstGeom>
          <a:solidFill>
            <a:schemeClr val="bg1">
              <a:alpha val="52000"/>
            </a:schemeClr>
          </a:solid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số</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biểu</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giúp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đỡ</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gặp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khó</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khăn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Biết</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giúp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đỡ</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gặp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khó</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khăn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giúp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đỡ</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gặp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khó</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khăn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bằng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nói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cụ</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lứa</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tuổi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Sẵn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sàng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giúp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đỡ</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gặp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khó</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khăn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khả</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bản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thân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835693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91669"/>
            <a:ext cx="11376210" cy="2043954"/>
            <a:chOff x="7055427" y="1629296"/>
            <a:chExt cx="4741382" cy="3299791"/>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31303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 Về nhà: Tìm câu ca dao, tục ngữ, bài thơ, bài hát,… nói về hoàn cảnh khó khăn và trao đổi lại cùng với người thân.</a:t>
              </a:r>
              <a:endParaRPr lang="en-US" sz="6000" b="1">
                <a:latin typeface="Cambria" panose="02040503050406030204" pitchFamily="18" charset="0"/>
                <a:ea typeface="Cambria" panose="02040503050406030204" pitchFamily="18" charset="0"/>
              </a:endParaRP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84" y="773668"/>
            <a:ext cx="10261962" cy="5777512"/>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4505145" y="619593"/>
            <a:ext cx="7159986" cy="1561903"/>
          </a:xfrm>
          <a:prstGeom prst="roundRect">
            <a:avLst>
              <a:gd name="adj" fmla="val 50000"/>
            </a:avLst>
          </a:prstGeom>
          <a:solidFill>
            <a:srgbClr val="FF6699"/>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a:solidFill>
                  <a:srgbClr val="002060"/>
                </a:solidFill>
                <a:latin typeface="Cambria" panose="02040503050406030204" pitchFamily="18" charset="0"/>
                <a:ea typeface="Vogue-ExtraBold" panose="020B0500000000000000" pitchFamily="34" charset="0"/>
                <a:cs typeface="Vogue-ExtraBold" panose="020B0500000000000000" pitchFamily="34" charset="0"/>
              </a:rPr>
              <a:t>Cùng nghe bài hát: Bầu và bí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(Nhạc:</a:t>
            </a:r>
            <a:r>
              <a:rPr kumimoji="1" lang="en-US" altLang="zh-CN" sz="3200" b="1" i="0" u="none" strike="noStrike" kern="1200" cap="none" spc="0" normalizeH="0" noProof="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 Phạm Tuyên, lời: Ca dao cổ)</a:t>
            </a:r>
            <a:endParaRPr kumimoji="1"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5346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3" y="842522"/>
            <a:ext cx="10261962" cy="5777512"/>
          </a:xfrm>
          <a:prstGeom prst="rect">
            <a:avLst/>
          </a:prstGeom>
        </p:spPr>
      </p:pic>
      <p:grpSp>
        <p:nvGrpSpPr>
          <p:cNvPr id="2" name="Group 1">
            <a:extLst>
              <a:ext uri="{FF2B5EF4-FFF2-40B4-BE49-F238E27FC236}">
                <a16:creationId xmlns:a16="http://schemas.microsoft.com/office/drawing/2014/main" id="{3E543A0B-E972-0D4A-B032-08CCCFDD452B}"/>
              </a:ext>
            </a:extLst>
          </p:cNvPr>
          <p:cNvGrpSpPr/>
          <p:nvPr/>
        </p:nvGrpSpPr>
        <p:grpSpPr>
          <a:xfrm>
            <a:off x="1972574" y="588129"/>
            <a:ext cx="8085826" cy="910148"/>
            <a:chOff x="7055427" y="1629296"/>
            <a:chExt cx="4741382" cy="394023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268970" y="2245227"/>
              <a:ext cx="4441371" cy="2798110"/>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rPr>
                <a:t>Bài hát nhắn nhủ chúng ta điều gì?</a:t>
              </a:r>
            </a:p>
          </p:txBody>
        </p:sp>
      </p:grpSp>
    </p:spTree>
    <p:extLst>
      <p:ext uri="{BB962C8B-B14F-4D97-AF65-F5344CB8AC3E}">
        <p14:creationId xmlns:p14="http://schemas.microsoft.com/office/powerpoint/2010/main" val="100340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3" y="842522"/>
            <a:ext cx="10261962" cy="5777512"/>
          </a:xfrm>
          <a:prstGeom prst="rect">
            <a:avLst/>
          </a:prstGeom>
        </p:spPr>
      </p:pic>
      <p:grpSp>
        <p:nvGrpSpPr>
          <p:cNvPr id="2" name="Group 1">
            <a:extLst>
              <a:ext uri="{FF2B5EF4-FFF2-40B4-BE49-F238E27FC236}">
                <a16:creationId xmlns:a16="http://schemas.microsoft.com/office/drawing/2014/main" id="{3E543A0B-E972-0D4A-B032-08CCCFDD452B}"/>
              </a:ext>
            </a:extLst>
          </p:cNvPr>
          <p:cNvGrpSpPr/>
          <p:nvPr/>
        </p:nvGrpSpPr>
        <p:grpSpPr>
          <a:xfrm>
            <a:off x="1097363" y="575067"/>
            <a:ext cx="9940752" cy="1593367"/>
            <a:chOff x="7055427" y="1629296"/>
            <a:chExt cx="4741382" cy="394023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62824" y="1629296"/>
              <a:ext cx="4576432" cy="3095018"/>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Bài hát nhắn nhủ chúng ta là những người dân của nước Việt Nam hãy giữ vững truyền thống thương yêu, đùm bọc lẫn nhau trong cuộc sống. </a:t>
              </a:r>
            </a:p>
          </p:txBody>
        </p:sp>
      </p:grpSp>
    </p:spTree>
    <p:extLst>
      <p:ext uri="{BB962C8B-B14F-4D97-AF65-F5344CB8AC3E}">
        <p14:creationId xmlns:p14="http://schemas.microsoft.com/office/powerpoint/2010/main" val="191552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326999 w 5065048"/>
              <a:gd name="connsiteY0" fmla="*/ 1841624 h 3108960"/>
              <a:gd name="connsiteX1" fmla="*/ 1126 w 5065048"/>
              <a:gd name="connsiteY1" fmla="*/ 1508123 h 3108960"/>
              <a:gd name="connsiteX2" fmla="*/ 2467128 w 5065048"/>
              <a:gd name="connsiteY2" fmla="*/ 519 h 3108960"/>
              <a:gd name="connsiteX3" fmla="*/ 5030269 w 5065048"/>
              <a:gd name="connsiteY3" fmla="*/ 1297745 h 3108960"/>
              <a:gd name="connsiteX4" fmla="*/ 2786559 w 5065048"/>
              <a:gd name="connsiteY4" fmla="*/ 3101120 h 3108960"/>
              <a:gd name="connsiteX5" fmla="*/ 157160 w 5065048"/>
              <a:gd name="connsiteY5" fmla="*/ 2093558 h 3108960"/>
              <a:gd name="connsiteX6" fmla="*/ -326999 w 5065048"/>
              <a:gd name="connsiteY6" fmla="*/ 1841624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048" h="3108960" fill="none" extrusionOk="0">
                <a:moveTo>
                  <a:pt x="-326999" y="1841624"/>
                </a:moveTo>
                <a:cubicBezTo>
                  <a:pt x="-262997" y="1815910"/>
                  <a:pt x="-131028" y="1612704"/>
                  <a:pt x="1126" y="1508123"/>
                </a:cubicBezTo>
                <a:cubicBezTo>
                  <a:pt x="-24096" y="619399"/>
                  <a:pt x="1281809" y="204543"/>
                  <a:pt x="2467128" y="519"/>
                </a:cubicBezTo>
                <a:cubicBezTo>
                  <a:pt x="3743500" y="-37829"/>
                  <a:pt x="4767291" y="529641"/>
                  <a:pt x="5030269" y="1297745"/>
                </a:cubicBezTo>
                <a:cubicBezTo>
                  <a:pt x="5270608" y="2101789"/>
                  <a:pt x="4184497" y="2992634"/>
                  <a:pt x="2786559" y="3101120"/>
                </a:cubicBezTo>
                <a:cubicBezTo>
                  <a:pt x="1526783" y="3112437"/>
                  <a:pt x="618099" y="2723664"/>
                  <a:pt x="157160" y="2093558"/>
                </a:cubicBezTo>
                <a:cubicBezTo>
                  <a:pt x="66053" y="2022363"/>
                  <a:pt x="-73573" y="1934803"/>
                  <a:pt x="-326999" y="1841624"/>
                </a:cubicBezTo>
                <a:close/>
              </a:path>
              <a:path w="5065048" h="3108960" stroke="0" extrusionOk="0">
                <a:moveTo>
                  <a:pt x="-326999" y="1841624"/>
                </a:moveTo>
                <a:cubicBezTo>
                  <a:pt x="-198365" y="1754192"/>
                  <a:pt x="-75070" y="1643180"/>
                  <a:pt x="1126" y="1508123"/>
                </a:cubicBezTo>
                <a:cubicBezTo>
                  <a:pt x="-65380" y="694779"/>
                  <a:pt x="1083766" y="171049"/>
                  <a:pt x="2467128" y="519"/>
                </a:cubicBezTo>
                <a:cubicBezTo>
                  <a:pt x="3693911" y="81509"/>
                  <a:pt x="4855413" y="556542"/>
                  <a:pt x="5030269" y="1297745"/>
                </a:cubicBezTo>
                <a:cubicBezTo>
                  <a:pt x="5233082" y="2358195"/>
                  <a:pt x="4140960" y="3028005"/>
                  <a:pt x="2786559" y="3101120"/>
                </a:cubicBezTo>
                <a:cubicBezTo>
                  <a:pt x="1515295" y="3122582"/>
                  <a:pt x="662276" y="2781854"/>
                  <a:pt x="157160" y="2093558"/>
                </a:cubicBezTo>
                <a:cubicBezTo>
                  <a:pt x="-45691" y="2020626"/>
                  <a:pt x="-281100" y="1919410"/>
                  <a:pt x="-326999" y="184162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99CC"/>
                </a:solidFill>
                <a:latin typeface="Cambria" panose="02040503050406030204" pitchFamily="18" charset="0"/>
                <a:ea typeface="Cambria" panose="02040503050406030204" pitchFamily="18" charset="0"/>
              </a:rPr>
              <a:t>Trong bài hát </a:t>
            </a:r>
          </a:p>
          <a:p>
            <a:pPr algn="ctr"/>
            <a:r>
              <a:rPr lang="en-US" sz="4000" b="1">
                <a:solidFill>
                  <a:srgbClr val="0099CC"/>
                </a:solidFill>
                <a:latin typeface="Cambria" panose="02040503050406030204" pitchFamily="18" charset="0"/>
                <a:ea typeface="Cambria" panose="02040503050406030204" pitchFamily="18" charset="0"/>
              </a:rPr>
              <a:t>câu ca dao nào được nhắc đến?</a:t>
            </a:r>
          </a:p>
        </p:txBody>
      </p:sp>
      <p:sp>
        <p:nvSpPr>
          <p:cNvPr id="4" name="TextBox 3"/>
          <p:cNvSpPr txBox="1"/>
          <p:nvPr/>
        </p:nvSpPr>
        <p:spPr>
          <a:xfrm>
            <a:off x="3190677" y="4690023"/>
            <a:ext cx="8657333" cy="1107996"/>
          </a:xfrm>
          <a:prstGeom prst="rect">
            <a:avLst/>
          </a:prstGeom>
          <a:noFill/>
        </p:spPr>
        <p:txBody>
          <a:bodyPr wrap="square" rtlCol="0">
            <a:spAutoFit/>
          </a:bodyPr>
          <a:lstStyle/>
          <a:p>
            <a:pPr algn="ctr"/>
            <a:r>
              <a:rPr lang="en-US" sz="3300" b="1">
                <a:solidFill>
                  <a:schemeClr val="accent1">
                    <a:lumMod val="75000"/>
                  </a:schemeClr>
                </a:solidFill>
                <a:latin typeface="Cambria" panose="02040503050406030204" pitchFamily="18" charset="0"/>
                <a:ea typeface="Cambria" panose="02040503050406030204" pitchFamily="18" charset="0"/>
              </a:rPr>
              <a:t>Bầu ơi thương lấy bí cùng</a:t>
            </a:r>
          </a:p>
          <a:p>
            <a:pPr algn="ctr"/>
            <a:r>
              <a:rPr lang="en-US" sz="3300" b="1">
                <a:solidFill>
                  <a:schemeClr val="accent1">
                    <a:lumMod val="75000"/>
                  </a:schemeClr>
                </a:solidFill>
                <a:latin typeface="Cambria" panose="02040503050406030204" pitchFamily="18" charset="0"/>
                <a:ea typeface="Cambria" panose="02040503050406030204" pitchFamily="18" charset="0"/>
              </a:rPr>
              <a:t>Tuy rằng khác giống nhưng chung một giàn.</a:t>
            </a:r>
          </a:p>
        </p:txBody>
      </p:sp>
    </p:spTree>
    <p:extLst>
      <p:ext uri="{BB962C8B-B14F-4D97-AF65-F5344CB8AC3E}">
        <p14:creationId xmlns:p14="http://schemas.microsoft.com/office/powerpoint/2010/main" val="3956500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135815" y="955228"/>
            <a:ext cx="3255546" cy="1182727"/>
          </a:xfrm>
          <a:prstGeom prst="rect">
            <a:avLst/>
          </a:prstGeom>
        </p:spPr>
      </p:pic>
      <p:pic>
        <p:nvPicPr>
          <p:cNvPr id="19" name="Picture 18"/>
          <p:cNvPicPr>
            <a:picLocks noChangeAspect="1"/>
          </p:cNvPicPr>
          <p:nvPr/>
        </p:nvPicPr>
        <p:blipFill>
          <a:blip r:embed="rId3"/>
          <a:stretch>
            <a:fillRect/>
          </a:stretch>
        </p:blipFill>
        <p:spPr>
          <a:xfrm>
            <a:off x="1089073" y="2137955"/>
            <a:ext cx="8150573" cy="3297649"/>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84" y="1705506"/>
            <a:ext cx="7484716" cy="4807949"/>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588019" y="379126"/>
            <a:ext cx="11037923" cy="1110040"/>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62824" y="1629296"/>
              <a:ext cx="4576432" cy="3231882"/>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a. Em hãy quan sát tranh và cho biết những người trong tranh đang gặp khó khăn gì?</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152" y="2220686"/>
            <a:ext cx="6909846" cy="42678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92521" y="535880"/>
            <a:ext cx="11037923" cy="1253733"/>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2797065"/>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 Những người trong tranh gặp phải khó khăn gì?</a:t>
              </a:r>
              <a:endParaRPr lang="en-US" sz="3500" b="1">
                <a:latin typeface="Cambria" panose="02040503050406030204" pitchFamily="18" charset="0"/>
                <a:ea typeface="Cambria" panose="02040503050406030204" pitchFamily="18" charset="0"/>
              </a:endParaRPr>
            </a:p>
            <a:p>
              <a:r>
                <a:rPr lang="en-US" sz="3500" b="1" i="1">
                  <a:latin typeface="Cambria" panose="02040503050406030204" pitchFamily="18" charset="0"/>
                  <a:ea typeface="Cambria" panose="02040503050406030204" pitchFamily="18" charset="0"/>
                </a:rPr>
                <a:t>+ Em còn biết những hoàn cảnh khó khăn nào khác?</a:t>
              </a:r>
              <a:endParaRPr lang="en-US" sz="35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894</Words>
  <Application>Microsoft Office PowerPoint</Application>
  <PresentationFormat>Widescreen</PresentationFormat>
  <Paragraphs>55</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等线</vt:lpstr>
      <vt:lpstr>微软雅黑</vt:lpstr>
      <vt:lpstr>#9Slide07 HoneyCream</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36</cp:revision>
  <dcterms:created xsi:type="dcterms:W3CDTF">2023-08-22T15:15:32Z</dcterms:created>
  <dcterms:modified xsi:type="dcterms:W3CDTF">2024-10-02T05:11:50Z</dcterms:modified>
</cp:coreProperties>
</file>