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58" r:id="rId1"/>
  </p:sldMasterIdLst>
  <p:notesMasterIdLst>
    <p:notesMasterId r:id="rId23"/>
  </p:notesMasterIdLst>
  <p:sldIdLst>
    <p:sldId id="257" r:id="rId2"/>
    <p:sldId id="258" r:id="rId3"/>
    <p:sldId id="285" r:id="rId4"/>
    <p:sldId id="286" r:id="rId5"/>
    <p:sldId id="287" r:id="rId6"/>
    <p:sldId id="261" r:id="rId7"/>
    <p:sldId id="262" r:id="rId8"/>
    <p:sldId id="263" r:id="rId9"/>
    <p:sldId id="278" r:id="rId10"/>
    <p:sldId id="264" r:id="rId11"/>
    <p:sldId id="279" r:id="rId12"/>
    <p:sldId id="265" r:id="rId13"/>
    <p:sldId id="266" r:id="rId14"/>
    <p:sldId id="280" r:id="rId15"/>
    <p:sldId id="281" r:id="rId16"/>
    <p:sldId id="282" r:id="rId17"/>
    <p:sldId id="283" r:id="rId18"/>
    <p:sldId id="284" r:id="rId19"/>
    <p:sldId id="273" r:id="rId20"/>
    <p:sldId id="274" r:id="rId21"/>
    <p:sldId id="276" r:id="rId22"/>
  </p:sldIdLst>
  <p:sldSz cx="12192000" cy="6858000"/>
  <p:notesSz cx="6858000" cy="9144000"/>
  <p:embeddedFontLst>
    <p:embeddedFont>
      <p:font typeface="宋体" panose="02010600030101010101" pitchFamily="2" charset="-122"/>
      <p:regular r:id="rId24"/>
    </p:embeddedFont>
    <p:embeddedFont>
      <p:font typeface="#9Slide04 Tinos Bold" panose="020B0604020202020204" charset="0"/>
      <p:bold r:id="rId25"/>
    </p:embeddedFont>
    <p:embeddedFont>
      <p:font typeface="#9Slide03 IcielPanton Black" panose="020B0604020202020204" charset="0"/>
      <p:bold r:id="rId26"/>
    </p:embeddedFont>
    <p:embeddedFont>
      <p:font typeface="#9Slide03 Kaleko 105 Round Bold" panose="020B0604020202020204" charset="0"/>
      <p:bold r:id="rId27"/>
    </p:embeddedFont>
    <p:embeddedFont>
      <p:font typeface="#9Slide03 Arima Madurai ExtraBo" panose="020B0604020202020204" charset="0"/>
      <p:bold r:id="rId28"/>
    </p:embeddedFont>
    <p:embeddedFont>
      <p:font typeface="#9Slide03 AmpleSoft Bold" panose="020B0604020202020204" charset="0"/>
      <p:regular r:id="rId29"/>
    </p:embeddedFont>
    <p:embeddedFont>
      <p:font typeface="Poppins ExtraBold" panose="020B0604020202020204" charset="0"/>
      <p:bold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#9Slide03 SVNEvery Movie Every " panose="02000500000000000000" charset="0"/>
      <p:regular r:id="rId35"/>
    </p:embeddedFont>
    <p:embeddedFont>
      <p:font typeface="微软雅黑" panose="020B0503020204020204" pitchFamily="34" charset="-122"/>
      <p:regular r:id="rId36"/>
      <p:bold r:id="rId37"/>
    </p:embeddedFont>
    <p:embeddedFont>
      <p:font typeface="等线" panose="020B0604020202020204" charset="-122"/>
      <p:regular r:id="rId38"/>
    </p:embeddedFont>
    <p:embeddedFont>
      <p:font typeface="Cambria" panose="02040503050406030204" pitchFamily="18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70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720A0E-75F8-4AB3-93C3-720F3D5FCA47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8A0DDE-E854-4921-96AC-9EEE32506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614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E4E54-6A06-4D1B-AB7F-AF434990D9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993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3" name="Google Shape;3933;gc323b4e32e_0_1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4" name="Google Shape;3934;gc323b4e32e_0_1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mong</a:t>
            </a:r>
            <a:r>
              <a:rPr lang="en-US" baseline="0" dirty="0"/>
              <a:t> </a:t>
            </a:r>
            <a:r>
              <a:rPr lang="en-US" baseline="0" dirty="0" err="1"/>
              <a:t>muốn</a:t>
            </a:r>
            <a:r>
              <a:rPr lang="en-US" baseline="0" dirty="0"/>
              <a:t>.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dưới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tạm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06480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3" name="Google Shape;3933;gc323b4e32e_0_1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4" name="Google Shape;3934;gc323b4e32e_0_1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dưới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55796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3" name="Google Shape;3933;gc323b4e32e_0_1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4" name="Google Shape;3934;gc323b4e32e_0_1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75512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>
            <a:extLst>
              <a:ext uri="{FF2B5EF4-FFF2-40B4-BE49-F238E27FC236}">
                <a16:creationId xmlns:a16="http://schemas.microsoft.com/office/drawing/2014/main" id="{A394FB57-4C4A-498F-BCAF-815F2610CBC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>
            <a:extLst>
              <a:ext uri="{FF2B5EF4-FFF2-40B4-BE49-F238E27FC236}">
                <a16:creationId xmlns:a16="http://schemas.microsoft.com/office/drawing/2014/main" id="{F821CBAE-3A88-4182-A8A7-01BDFFB5878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2468" name="Slide Number Placeholder 3">
            <a:extLst>
              <a:ext uri="{FF2B5EF4-FFF2-40B4-BE49-F238E27FC236}">
                <a16:creationId xmlns:a16="http://schemas.microsoft.com/office/drawing/2014/main" id="{7ED9A78C-04D2-4918-A329-2D5D27088F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82A1D-729A-408B-850F-6D111D82129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916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E4E54-6A06-4D1B-AB7F-AF434990D9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004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34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76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15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44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41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43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66928" y="5200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24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lt1"/>
        </a:solidFill>
        <a:effectLst/>
      </p:bgPr>
    </p:bg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29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2" name="Google Shape;942;p2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5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3" name="Google Shape;943;p29"/>
          <p:cNvSpPr txBox="1">
            <a:spLocks noGrp="1"/>
          </p:cNvSpPr>
          <p:nvPr>
            <p:ph type="title" idx="2" hasCustomPrompt="1"/>
          </p:nvPr>
        </p:nvSpPr>
        <p:spPr>
          <a:xfrm>
            <a:off x="2892533" y="2224567"/>
            <a:ext cx="33492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44" name="Google Shape;944;p29"/>
          <p:cNvSpPr txBox="1">
            <a:spLocks noGrp="1"/>
          </p:cNvSpPr>
          <p:nvPr>
            <p:ph type="subTitle" idx="3"/>
          </p:nvPr>
        </p:nvSpPr>
        <p:spPr>
          <a:xfrm>
            <a:off x="2892533" y="3165933"/>
            <a:ext cx="3349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5" name="Google Shape;945;p29"/>
          <p:cNvSpPr txBox="1">
            <a:spLocks noGrp="1"/>
          </p:cNvSpPr>
          <p:nvPr>
            <p:ph type="title" idx="4" hasCustomPrompt="1"/>
          </p:nvPr>
        </p:nvSpPr>
        <p:spPr>
          <a:xfrm>
            <a:off x="2892533" y="4166100"/>
            <a:ext cx="33492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46" name="Google Shape;946;p29"/>
          <p:cNvSpPr txBox="1">
            <a:spLocks noGrp="1"/>
          </p:cNvSpPr>
          <p:nvPr>
            <p:ph type="subTitle" idx="5"/>
          </p:nvPr>
        </p:nvSpPr>
        <p:spPr>
          <a:xfrm>
            <a:off x="2892533" y="5107467"/>
            <a:ext cx="3349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7" name="Google Shape;947;p29"/>
          <p:cNvSpPr txBox="1">
            <a:spLocks noGrp="1"/>
          </p:cNvSpPr>
          <p:nvPr>
            <p:ph type="title" idx="6" hasCustomPrompt="1"/>
          </p:nvPr>
        </p:nvSpPr>
        <p:spPr>
          <a:xfrm>
            <a:off x="6820700" y="2555067"/>
            <a:ext cx="1960800" cy="8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48" name="Google Shape;948;p29"/>
          <p:cNvSpPr txBox="1">
            <a:spLocks noGrp="1"/>
          </p:cNvSpPr>
          <p:nvPr>
            <p:ph type="subTitle" idx="7"/>
          </p:nvPr>
        </p:nvSpPr>
        <p:spPr>
          <a:xfrm>
            <a:off x="6820700" y="4207500"/>
            <a:ext cx="1960800" cy="11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9" name="Google Shape;949;p29"/>
          <p:cNvSpPr txBox="1">
            <a:spLocks noGrp="1"/>
          </p:cNvSpPr>
          <p:nvPr>
            <p:ph type="title" idx="8" hasCustomPrompt="1"/>
          </p:nvPr>
        </p:nvSpPr>
        <p:spPr>
          <a:xfrm>
            <a:off x="9271200" y="2555067"/>
            <a:ext cx="1960800" cy="8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50" name="Google Shape;950;p29"/>
          <p:cNvSpPr txBox="1">
            <a:spLocks noGrp="1"/>
          </p:cNvSpPr>
          <p:nvPr>
            <p:ph type="subTitle" idx="9"/>
          </p:nvPr>
        </p:nvSpPr>
        <p:spPr>
          <a:xfrm>
            <a:off x="9271200" y="4207500"/>
            <a:ext cx="1960800" cy="11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9477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7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54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56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35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19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02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13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12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C86E558-CFC0-4F2C-BED2-4F7D4E9978FC}"/>
              </a:ext>
            </a:extLst>
          </p:cNvPr>
          <p:cNvSpPr txBox="1">
            <a:spLocks/>
          </p:cNvSpPr>
          <p:nvPr userDrawn="1"/>
        </p:nvSpPr>
        <p:spPr>
          <a:xfrm>
            <a:off x="11180956" y="65357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98F8A8-FDA7-41F1-A414-C3FB59AEF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26" r="15344"/>
          <a:stretch/>
        </p:blipFill>
        <p:spPr>
          <a:xfrm>
            <a:off x="-7259444" y="9631172"/>
            <a:ext cx="737772" cy="86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688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863" r:id="rId15"/>
    <p:sldLayoutId id="2147483864" r:id="rId16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7" Type="http://schemas.openxmlformats.org/officeDocument/2006/relationships/image" Target="../media/image32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3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8.gif"/><Relationship Id="rId1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2.gif"/><Relationship Id="rId7" Type="http://schemas.openxmlformats.org/officeDocument/2006/relationships/image" Target="../media/image45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gif"/><Relationship Id="rId5" Type="http://schemas.microsoft.com/office/2007/relationships/hdphoto" Target="../media/hdphoto4.wdp"/><Relationship Id="rId10" Type="http://schemas.microsoft.com/office/2007/relationships/hdphoto" Target="../media/hdphoto6.wdp"/><Relationship Id="rId4" Type="http://schemas.openxmlformats.org/officeDocument/2006/relationships/image" Target="../media/image43.png"/><Relationship Id="rId9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2.gif"/><Relationship Id="rId7" Type="http://schemas.openxmlformats.org/officeDocument/2006/relationships/image" Target="../media/image48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4.xml"/><Relationship Id="rId6" Type="http://schemas.microsoft.com/office/2007/relationships/hdphoto" Target="../media/hdphoto7.wdp"/><Relationship Id="rId5" Type="http://schemas.openxmlformats.org/officeDocument/2006/relationships/image" Target="../media/image47.png"/><Relationship Id="rId10" Type="http://schemas.microsoft.com/office/2007/relationships/hdphoto" Target="../media/hdphoto9.wdp"/><Relationship Id="rId4" Type="http://schemas.openxmlformats.org/officeDocument/2006/relationships/image" Target="../media/image44.gif"/><Relationship Id="rId9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61.svg"/><Relationship Id="rId3" Type="http://schemas.openxmlformats.org/officeDocument/2006/relationships/image" Target="../media/image51.png"/><Relationship Id="rId7" Type="http://schemas.microsoft.com/office/2007/relationships/hdphoto" Target="../media/hdphoto10.wdp"/><Relationship Id="rId12" Type="http://schemas.openxmlformats.org/officeDocument/2006/relationships/image" Target="../media/image56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3.png"/><Relationship Id="rId11" Type="http://schemas.microsoft.com/office/2007/relationships/hdphoto" Target="../media/hdphoto12.wdp"/><Relationship Id="rId5" Type="http://schemas.openxmlformats.org/officeDocument/2006/relationships/image" Target="../media/image52.jpeg"/><Relationship Id="rId10" Type="http://schemas.openxmlformats.org/officeDocument/2006/relationships/image" Target="../media/image55.png"/><Relationship Id="rId4" Type="http://schemas.openxmlformats.org/officeDocument/2006/relationships/image" Target="../media/image55.svg"/><Relationship Id="rId9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4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slide" Target="slide4.xml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openxmlformats.org/officeDocument/2006/relationships/slide" Target="slide15.xml"/><Relationship Id="rId4" Type="http://schemas.openxmlformats.org/officeDocument/2006/relationships/slide" Target="slide6.xml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8.png"/><Relationship Id="rId4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8.png"/><Relationship Id="rId4" Type="http://schemas.openxmlformats.org/officeDocument/2006/relationships/slide" Target="slide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037617" y="1284051"/>
            <a:ext cx="10077856" cy="4046707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62972"/>
            <a:ext cx="3836841" cy="3836841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8717863" y="2712720"/>
            <a:ext cx="3055596" cy="23494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73" y="265040"/>
            <a:ext cx="1920723" cy="19207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400" y="-325439"/>
            <a:ext cx="3312000" cy="19207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858" y="-577349"/>
            <a:ext cx="3410857" cy="341085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74CE54F-F35E-4D7B-8463-749276A7DEE3}"/>
              </a:ext>
            </a:extLst>
          </p:cNvPr>
          <p:cNvSpPr/>
          <p:nvPr/>
        </p:nvSpPr>
        <p:spPr>
          <a:xfrm>
            <a:off x="4067702" y="395804"/>
            <a:ext cx="3221395" cy="49244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Rockwell" panose="02040603050506020204" pitchFamily="18" charset="0"/>
                <a:ea typeface="微软雅黑"/>
                <a:cs typeface="+mn-cs"/>
              </a:rPr>
              <a:t>LỊCH SỬ &amp; </a:t>
            </a: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Rockwell" panose="02040603050506020204" pitchFamily="18" charset="0"/>
                <a:ea typeface="微软雅黑"/>
                <a:cs typeface="+mn-cs"/>
              </a:rPr>
              <a:t>ĐỊA LÍ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032" y="-1487532"/>
            <a:ext cx="3271365" cy="3271365"/>
          </a:xfrm>
          <a:prstGeom prst="rect">
            <a:avLst/>
          </a:prstGeom>
        </p:spPr>
      </p:pic>
      <p:sp>
        <p:nvSpPr>
          <p:cNvPr id="18" name="Google Shape;1427;p41">
            <a:extLst>
              <a:ext uri="{FF2B5EF4-FFF2-40B4-BE49-F238E27FC236}">
                <a16:creationId xmlns:a16="http://schemas.microsoft.com/office/drawing/2014/main" id="{411581D9-61BC-4717-BF96-EE344A29B89A}"/>
              </a:ext>
            </a:extLst>
          </p:cNvPr>
          <p:cNvSpPr txBox="1">
            <a:spLocks/>
          </p:cNvSpPr>
          <p:nvPr/>
        </p:nvSpPr>
        <p:spPr>
          <a:xfrm>
            <a:off x="639579" y="872581"/>
            <a:ext cx="2329874" cy="715108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 w="28575">
            <a:solidFill>
              <a:srgbClr val="E39E58"/>
            </a:solidFill>
            <a:prstDash val="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3000"/>
              <a:buFont typeface="Poppins ExtraBold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3 SVNEvery Movie Every " panose="02000500000000000000" pitchFamily="2" charset="0"/>
                <a:cs typeface="Poppins ExtraBold"/>
                <a:sym typeface="Poppins ExtraBold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3 SVNEvery Movie Every " panose="02000500000000000000" pitchFamily="2" charset="0"/>
                <a:cs typeface="Poppins ExtraBold"/>
                <a:sym typeface="Poppins ExtraBold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3 SVNEvery Movie Every " panose="02000500000000000000" pitchFamily="2" charset="0"/>
                <a:cs typeface="Poppins ExtraBold"/>
                <a:sym typeface="Poppins ExtraBold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#9Slide03 SVNEvery Movie Every " panose="02000500000000000000" pitchFamily="2" charset="0"/>
              <a:cs typeface="Poppins ExtraBold"/>
              <a:sym typeface="Poppins ExtraBol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769" y="1362752"/>
            <a:ext cx="8230313" cy="446875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74CE54F-F35E-4D7B-8463-749276A7DEE3}"/>
              </a:ext>
            </a:extLst>
          </p:cNvPr>
          <p:cNvSpPr/>
          <p:nvPr/>
        </p:nvSpPr>
        <p:spPr>
          <a:xfrm>
            <a:off x="8205580" y="4677804"/>
            <a:ext cx="1393971" cy="49244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Rockwell" panose="02040603050506020204" pitchFamily="18" charset="0"/>
                <a:ea typeface="微软雅黑"/>
                <a:cs typeface="+mn-cs"/>
              </a:rPr>
              <a:t>TIẾT 3</a:t>
            </a:r>
            <a:endParaRPr kumimoji="0" lang="en-US" sz="2400" b="0" i="0" u="none" strike="noStrike" kern="1200" cap="none" spc="0" normalizeH="0" baseline="0" noProof="0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UTM Rockwell" panose="02040603050506020204" pitchFamily="18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61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8348622">
            <a:off x="5038955" y="6115669"/>
            <a:ext cx="120285" cy="13096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8348622">
            <a:off x="4729513" y="5882575"/>
            <a:ext cx="177111" cy="192841"/>
          </a:xfrm>
          <a:prstGeom prst="rect">
            <a:avLst/>
          </a:prstGeom>
        </p:spPr>
      </p:pic>
      <p:sp>
        <p:nvSpPr>
          <p:cNvPr id="20" name="Freeform 9">
            <a:extLst>
              <a:ext uri="{FF2B5EF4-FFF2-40B4-BE49-F238E27FC236}">
                <a16:creationId xmlns:a16="http://schemas.microsoft.com/office/drawing/2014/main" id="{E40DE492-4228-43A0-8087-0E8B8752BDE0}"/>
              </a:ext>
            </a:extLst>
          </p:cNvPr>
          <p:cNvSpPr/>
          <p:nvPr/>
        </p:nvSpPr>
        <p:spPr>
          <a:xfrm>
            <a:off x="394637" y="394637"/>
            <a:ext cx="11466344" cy="6252488"/>
          </a:xfrm>
          <a:custGeom>
            <a:avLst/>
            <a:gdLst/>
            <a:ahLst/>
            <a:cxnLst/>
            <a:rect l="l" t="t" r="r" b="b"/>
            <a:pathLst>
              <a:path w="5059528" h="3582822">
                <a:moveTo>
                  <a:pt x="5059528" y="3582822"/>
                </a:moveTo>
                <a:lnTo>
                  <a:pt x="0" y="3575202"/>
                </a:lnTo>
                <a:lnTo>
                  <a:pt x="0" y="1255843"/>
                </a:lnTo>
                <a:lnTo>
                  <a:pt x="17780" y="19050"/>
                </a:lnTo>
                <a:lnTo>
                  <a:pt x="2520981" y="0"/>
                </a:lnTo>
                <a:lnTo>
                  <a:pt x="5040478" y="508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</p:sp>
      <p:pic>
        <p:nvPicPr>
          <p:cNvPr id="23" name="Picture 14">
            <a:extLst>
              <a:ext uri="{FF2B5EF4-FFF2-40B4-BE49-F238E27FC236}">
                <a16:creationId xmlns:a16="http://schemas.microsoft.com/office/drawing/2014/main" id="{67C7F6C9-7CE2-480E-8248-41B0AF601D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4319089"/>
            <a:ext cx="1354087" cy="22615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946406">
            <a:off x="10781854" y="5556472"/>
            <a:ext cx="902157" cy="849668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5623178"/>
              </p:ext>
            </p:extLst>
          </p:nvPr>
        </p:nvGraphicFramePr>
        <p:xfrm>
          <a:off x="2063809" y="769255"/>
          <a:ext cx="8128000" cy="5653099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473806665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587566963"/>
                    </a:ext>
                  </a:extLst>
                </a:gridCol>
              </a:tblGrid>
              <a:tr h="483494"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THUẬN</a:t>
                      </a:r>
                      <a:r>
                        <a:rPr lang="vi-VN" sz="40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LỢI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KHÓ</a:t>
                      </a:r>
                      <a:r>
                        <a:rPr lang="vi-VN" sz="40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KHĂN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9491890"/>
                  </a:ext>
                </a:extLst>
              </a:tr>
              <a:tr h="49520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45299115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328287" y="1445730"/>
            <a:ext cx="4581625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Vị trí địa lí thuận lợi cho giao lưu, trao đổi hàng hóa với các vùng khác.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55639" y="3339278"/>
            <a:ext cx="4963487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Địa hình thuận lợi cho giao thông sinh hoạt và sản xuất. 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28288" y="4641894"/>
            <a:ext cx="480135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2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+Hệ thống sông cung cấp nước cho sinh hoạt sản xuất giúp phát triển giao thông đường thủy.</a:t>
            </a:r>
            <a:endParaRPr lang="en-US" sz="3200" dirty="0"/>
          </a:p>
        </p:txBody>
      </p:sp>
      <p:sp>
        <p:nvSpPr>
          <p:cNvPr id="11" name="Rectangle 10"/>
          <p:cNvSpPr/>
          <p:nvPr/>
        </p:nvSpPr>
        <p:spPr>
          <a:xfrm>
            <a:off x="6322991" y="1456808"/>
            <a:ext cx="456663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Nhiệt độ xuống thấp vào mùa đông ảnh hưởng đến sự sinh trưởng của cây trồng, vật nuôi và sức khỏe của con người. 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44254" y="4652740"/>
            <a:ext cx="52824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Mùa hạ nước sông dâng cao có thể gây ngập lụt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0875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0F74C1-3BAC-4C77-AD96-6A3E2CEE0F3E}"/>
              </a:ext>
            </a:extLst>
          </p:cNvPr>
          <p:cNvSpPr/>
          <p:nvPr/>
        </p:nvSpPr>
        <p:spPr>
          <a:xfrm>
            <a:off x="345573" y="1188185"/>
            <a:ext cx="11223993" cy="452431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lang="vi-VN" sz="9600" b="1" dirty="0">
                <a:ln w="19050">
                  <a:noFill/>
                  <a:prstDash val="lgDash"/>
                </a:ln>
                <a:solidFill>
                  <a:prstClr val="white"/>
                </a:solidFill>
                <a:latin typeface="#9Slide03 AmpleSoft Bold" panose="02000000000000000000" pitchFamily="2" charset="0"/>
                <a:cs typeface="#9Slide03 Cousine Bold" panose="02070709020205020404" pitchFamily="49" charset="0"/>
                <a:sym typeface="Poppins ExtraBold"/>
              </a:rPr>
              <a:t>TÌM HIỂU VỀ BẢO VỆ THIÊN NHIÊN ĐỒNG BẰNG BẮC BỘ</a:t>
            </a:r>
            <a:endParaRPr kumimoji="0" lang="en-US" sz="9600" b="1" i="0" u="none" strike="noStrike" kern="1200" cap="none" spc="0" normalizeH="0" baseline="0" noProof="0" dirty="0">
              <a:ln w="19050">
                <a:noFill/>
                <a:prstDash val="lgDash"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0"/>
              <a:cs typeface="#9Slide03 Cousine Bold" panose="02070709020205020404" pitchFamily="49" charset="0"/>
              <a:sym typeface="Poppins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230399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8348622">
            <a:off x="5038955" y="6115669"/>
            <a:ext cx="120285" cy="13096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8348622">
            <a:off x="4729513" y="5882575"/>
            <a:ext cx="177111" cy="19284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19384C9-F255-4733-A8DC-31A70694FB96}"/>
              </a:ext>
            </a:extLst>
          </p:cNvPr>
          <p:cNvGrpSpPr/>
          <p:nvPr/>
        </p:nvGrpSpPr>
        <p:grpSpPr>
          <a:xfrm>
            <a:off x="831936" y="1381539"/>
            <a:ext cx="4648088" cy="4923752"/>
            <a:chOff x="6434169" y="362123"/>
            <a:chExt cx="4648088" cy="3291467"/>
          </a:xfrm>
        </p:grpSpPr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E40DE492-4228-43A0-8087-0E8B8752BDE0}"/>
                </a:ext>
              </a:extLst>
            </p:cNvPr>
            <p:cNvSpPr/>
            <p:nvPr/>
          </p:nvSpPr>
          <p:spPr>
            <a:xfrm>
              <a:off x="6434169" y="362123"/>
              <a:ext cx="4648088" cy="3291467"/>
            </a:xfrm>
            <a:custGeom>
              <a:avLst/>
              <a:gdLst/>
              <a:ahLst/>
              <a:cxnLst/>
              <a:rect l="l" t="t" r="r" b="b"/>
              <a:pathLst>
                <a:path w="5059528" h="3582822">
                  <a:moveTo>
                    <a:pt x="5059528" y="3582822"/>
                  </a:moveTo>
                  <a:lnTo>
                    <a:pt x="0" y="3575202"/>
                  </a:lnTo>
                  <a:lnTo>
                    <a:pt x="0" y="1255843"/>
                  </a:lnTo>
                  <a:lnTo>
                    <a:pt x="17780" y="19050"/>
                  </a:lnTo>
                  <a:lnTo>
                    <a:pt x="2520981" y="0"/>
                  </a:lnTo>
                  <a:lnTo>
                    <a:pt x="5040478" y="5080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4112C26-2B54-4BE3-9B28-C7C9AAA4A1A6}"/>
                </a:ext>
              </a:extLst>
            </p:cNvPr>
            <p:cNvSpPr/>
            <p:nvPr/>
          </p:nvSpPr>
          <p:spPr>
            <a:xfrm>
              <a:off x="6610081" y="474939"/>
              <a:ext cx="4359875" cy="29421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Đọc thông tin và quan sát hình 6,7, em hãy cho biết</a:t>
              </a:r>
              <a:r>
                <a:rPr kumimoji="0" lang="vi-VN" sz="4000" b="0" i="0" u="none" strike="noStrike" kern="1200" cap="none" spc="0" normalizeH="0" noProof="0" dirty="0">
                  <a:ln>
                    <a:noFill/>
                  </a:ln>
                  <a:solidFill>
                    <a:srgbClr val="8064A2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một số biện pháp để bảo vệ thiên nhiên ở vùng Đồng bằng Bắc Bộ.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3" name="Picture 14">
            <a:extLst>
              <a:ext uri="{FF2B5EF4-FFF2-40B4-BE49-F238E27FC236}">
                <a16:creationId xmlns:a16="http://schemas.microsoft.com/office/drawing/2014/main" id="{67C7F6C9-7CE2-480E-8248-41B0AF601D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4319089"/>
            <a:ext cx="1354087" cy="22615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946406">
            <a:off x="4955906" y="5189058"/>
            <a:ext cx="902157" cy="849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412274" y="1476179"/>
            <a:ext cx="31646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 w="19050">
                  <a:noFill/>
                  <a:prstDash val="lgDash"/>
                </a:ln>
                <a:solidFill>
                  <a:prstClr val="white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3 IcielPanton Black" panose="00000A00000000000000" pitchFamily="2" charset="0"/>
                <a:ea typeface="+mn-ea"/>
                <a:cs typeface="#9Slide03 Cousine Bold" panose="02070709020205020404" pitchFamily="49" charset="0"/>
                <a:sym typeface="Poppins ExtraBold"/>
              </a:rPr>
              <a:t>THÔNG TIN</a:t>
            </a:r>
            <a:endParaRPr kumimoji="0" lang="en-US" sz="3600" b="0" i="0" u="none" strike="noStrike" kern="1200" cap="none" spc="0" normalizeH="0" baseline="0" noProof="0" dirty="0">
              <a:ln w="19050">
                <a:noFill/>
                <a:prstDash val="lgDash"/>
              </a:ln>
              <a:solidFill>
                <a:prstClr val="white"/>
              </a:solidFill>
              <a:effectLst>
                <a:reflection blurRad="6350" stA="50000" endA="300" endPos="50000" dist="29997" dir="5400000" sy="-100000" algn="bl" rotWithShape="0"/>
              </a:effectLst>
              <a:uLnTx/>
              <a:uFillTx/>
              <a:latin typeface="#9Slide03 SVNEvery Movie Every " panose="02000500000000000000" pitchFamily="2" charset="0"/>
              <a:ea typeface="+mn-ea"/>
              <a:cs typeface="#9Slide03 Cousine Bold" panose="02070709020205020404" pitchFamily="49" charset="0"/>
              <a:sym typeface="Poppins ExtraBold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l="43901" t="27069" r="20780" b="20733"/>
          <a:stretch/>
        </p:blipFill>
        <p:spPr>
          <a:xfrm>
            <a:off x="7687961" y="3098614"/>
            <a:ext cx="4328655" cy="3598521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7093" t="27069" r="57375" b="20733"/>
          <a:stretch/>
        </p:blipFill>
        <p:spPr>
          <a:xfrm>
            <a:off x="5956562" y="373599"/>
            <a:ext cx="4256644" cy="35174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038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wnload free áo dài vector truyền thống Việt Nam đẹp mới nhất file SVG, AI,  JPG, PDF, EPS, PNG, CDR">
            <a:extLst>
              <a:ext uri="{FF2B5EF4-FFF2-40B4-BE49-F238E27FC236}">
                <a16:creationId xmlns:a16="http://schemas.microsoft.com/office/drawing/2014/main" id="{957CA324-36A3-496C-8B70-DFC48156CA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674" b="98122" l="4509" r="43037">
                        <a14:foregroundMark x1="6279" y1="59013" x2="5993" y2="59764"/>
                        <a14:foregroundMark x1="14441" y1="51556" x2="20719" y2="47639"/>
                        <a14:foregroundMark x1="20719" y1="47639" x2="28425" y2="49732"/>
                        <a14:foregroundMark x1="28425" y1="49732" x2="18664" y2="51931"/>
                        <a14:foregroundMark x1="18664" y1="51931" x2="14155" y2="51824"/>
                        <a14:foregroundMark x1="18836" y1="48176" x2="26313" y2="46674"/>
                        <a14:foregroundMark x1="26313" y1="46674" x2="20320" y2="48283"/>
                        <a14:foregroundMark x1="7591" y1="58852" x2="5080" y2="65021"/>
                        <a14:foregroundMark x1="18607" y1="94099" x2="25913" y2="95976"/>
                        <a14:foregroundMark x1="25913" y1="95976" x2="30080" y2="92597"/>
                        <a14:foregroundMark x1="19406" y1="95333" x2="22317" y2="95333"/>
                        <a14:foregroundMark x1="17523" y1="95601" x2="21005" y2="95869"/>
                        <a14:foregroundMark x1="25000" y1="96245" x2="27283" y2="96727"/>
                        <a14:foregroundMark x1="25400" y1="96459" x2="30879" y2="91953"/>
                        <a14:foregroundMark x1="27397" y1="95333" x2="27683" y2="95708"/>
                        <a14:foregroundMark x1="28253" y1="94850" x2="27397" y2="94957"/>
                        <a14:foregroundMark x1="28368" y1="95225" x2="30251" y2="93348"/>
                        <a14:foregroundMark x1="25285" y1="98122" x2="27568" y2="97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134" r="52119"/>
          <a:stretch/>
        </p:blipFill>
        <p:spPr bwMode="auto">
          <a:xfrm>
            <a:off x="-155233" y="3206813"/>
            <a:ext cx="3142848" cy="368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9">
            <a:extLst>
              <a:ext uri="{FF2B5EF4-FFF2-40B4-BE49-F238E27FC236}">
                <a16:creationId xmlns:a16="http://schemas.microsoft.com/office/drawing/2014/main" id="{B2B98448-973F-4743-A065-43CAAC433314}"/>
              </a:ext>
            </a:extLst>
          </p:cNvPr>
          <p:cNvGrpSpPr/>
          <p:nvPr/>
        </p:nvGrpSpPr>
        <p:grpSpPr>
          <a:xfrm>
            <a:off x="5404757" y="2761292"/>
            <a:ext cx="3015397" cy="1665300"/>
            <a:chOff x="0" y="0"/>
            <a:chExt cx="11105742" cy="7699317"/>
          </a:xfrm>
          <a:solidFill>
            <a:srgbClr val="E39E58"/>
          </a:solidFill>
        </p:grpSpPr>
        <p:grpSp>
          <p:nvGrpSpPr>
            <p:cNvPr id="22" name="Group 10">
              <a:extLst>
                <a:ext uri="{FF2B5EF4-FFF2-40B4-BE49-F238E27FC236}">
                  <a16:creationId xmlns:a16="http://schemas.microsoft.com/office/drawing/2014/main" id="{31A9C667-FB76-474A-AF76-CF9190A00501}"/>
                </a:ext>
              </a:extLst>
            </p:cNvPr>
            <p:cNvGrpSpPr/>
            <p:nvPr/>
          </p:nvGrpSpPr>
          <p:grpSpPr>
            <a:xfrm>
              <a:off x="115127" y="96664"/>
              <a:ext cx="10876574" cy="7487776"/>
              <a:chOff x="0" y="0"/>
              <a:chExt cx="3954891" cy="2722671"/>
            </a:xfrm>
            <a:grpFill/>
          </p:grpSpPr>
          <p:sp>
            <p:nvSpPr>
              <p:cNvPr id="44" name="Freeform 11">
                <a:extLst>
                  <a:ext uri="{FF2B5EF4-FFF2-40B4-BE49-F238E27FC236}">
                    <a16:creationId xmlns:a16="http://schemas.microsoft.com/office/drawing/2014/main" id="{CB50E7D3-E555-4E13-BF6B-AC0DCAC0FCF9}"/>
                  </a:ext>
                </a:extLst>
              </p:cNvPr>
              <p:cNvSpPr/>
              <p:nvPr/>
            </p:nvSpPr>
            <p:spPr>
              <a:xfrm>
                <a:off x="6350" y="6350"/>
                <a:ext cx="3942191" cy="2709971"/>
              </a:xfrm>
              <a:custGeom>
                <a:avLst/>
                <a:gdLst/>
                <a:ahLst/>
                <a:cxnLst/>
                <a:rect l="l" t="t" r="r" b="b"/>
                <a:pathLst>
                  <a:path w="3942191" h="2709971">
                    <a:moveTo>
                      <a:pt x="3942191" y="271780"/>
                    </a:moveTo>
                    <a:lnTo>
                      <a:pt x="3942191" y="2709971"/>
                    </a:lnTo>
                    <a:lnTo>
                      <a:pt x="0" y="2709971"/>
                    </a:lnTo>
                    <a:lnTo>
                      <a:pt x="0" y="0"/>
                    </a:lnTo>
                    <a:lnTo>
                      <a:pt x="367041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45" name="Freeform 12">
                <a:extLst>
                  <a:ext uri="{FF2B5EF4-FFF2-40B4-BE49-F238E27FC236}">
                    <a16:creationId xmlns:a16="http://schemas.microsoft.com/office/drawing/2014/main" id="{AACE8CE6-690B-4DD2-B2A1-C56E11ADBC9E}"/>
                  </a:ext>
                </a:extLst>
              </p:cNvPr>
              <p:cNvSpPr/>
              <p:nvPr/>
            </p:nvSpPr>
            <p:spPr>
              <a:xfrm>
                <a:off x="0" y="0"/>
                <a:ext cx="3954891" cy="2722671"/>
              </a:xfrm>
              <a:custGeom>
                <a:avLst/>
                <a:gdLst/>
                <a:ahLst/>
                <a:cxnLst/>
                <a:rect l="l" t="t" r="r" b="b"/>
                <a:pathLst>
                  <a:path w="3954891" h="2722671">
                    <a:moveTo>
                      <a:pt x="3679301" y="0"/>
                    </a:moveTo>
                    <a:lnTo>
                      <a:pt x="0" y="0"/>
                    </a:lnTo>
                    <a:lnTo>
                      <a:pt x="0" y="2722671"/>
                    </a:lnTo>
                    <a:lnTo>
                      <a:pt x="3954891" y="2722671"/>
                    </a:lnTo>
                    <a:lnTo>
                      <a:pt x="3954891" y="275590"/>
                    </a:lnTo>
                    <a:lnTo>
                      <a:pt x="3679301" y="0"/>
                    </a:lnTo>
                    <a:close/>
                    <a:moveTo>
                      <a:pt x="3942191" y="2709971"/>
                    </a:moveTo>
                    <a:lnTo>
                      <a:pt x="12700" y="2709971"/>
                    </a:lnTo>
                    <a:lnTo>
                      <a:pt x="12700" y="12700"/>
                    </a:lnTo>
                    <a:lnTo>
                      <a:pt x="3674221" y="12700"/>
                    </a:lnTo>
                    <a:lnTo>
                      <a:pt x="3676761" y="15240"/>
                    </a:lnTo>
                    <a:lnTo>
                      <a:pt x="3676761" y="278130"/>
                    </a:lnTo>
                    <a:lnTo>
                      <a:pt x="3939651" y="278130"/>
                    </a:lnTo>
                    <a:lnTo>
                      <a:pt x="3942191" y="280670"/>
                    </a:lnTo>
                    <a:cubicBezTo>
                      <a:pt x="3942191" y="280670"/>
                      <a:pt x="3942191" y="2709971"/>
                      <a:pt x="3942191" y="2709971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23" name="Group 13">
              <a:extLst>
                <a:ext uri="{FF2B5EF4-FFF2-40B4-BE49-F238E27FC236}">
                  <a16:creationId xmlns:a16="http://schemas.microsoft.com/office/drawing/2014/main" id="{4D8B67E8-A345-4F97-A751-6CB9E6E41C2A}"/>
                </a:ext>
              </a:extLst>
            </p:cNvPr>
            <p:cNvGrpSpPr/>
            <p:nvPr/>
          </p:nvGrpSpPr>
          <p:grpSpPr>
            <a:xfrm>
              <a:off x="0" y="7418762"/>
              <a:ext cx="270416" cy="280554"/>
              <a:chOff x="0" y="0"/>
              <a:chExt cx="2376680" cy="2465786"/>
            </a:xfrm>
            <a:grpFill/>
          </p:grpSpPr>
          <p:sp>
            <p:nvSpPr>
              <p:cNvPr id="42" name="Freeform 14">
                <a:extLst>
                  <a:ext uri="{FF2B5EF4-FFF2-40B4-BE49-F238E27FC236}">
                    <a16:creationId xmlns:a16="http://schemas.microsoft.com/office/drawing/2014/main" id="{9D471492-D497-4DCD-AE87-884DA53FCDE6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43" name="Freeform 15">
                <a:extLst>
                  <a:ext uri="{FF2B5EF4-FFF2-40B4-BE49-F238E27FC236}">
                    <a16:creationId xmlns:a16="http://schemas.microsoft.com/office/drawing/2014/main" id="{DB3A9AC6-10DD-4C3F-A3E5-7B3207903D3D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4" name="Group 16">
              <a:extLst>
                <a:ext uri="{FF2B5EF4-FFF2-40B4-BE49-F238E27FC236}">
                  <a16:creationId xmlns:a16="http://schemas.microsoft.com/office/drawing/2014/main" id="{AD44BB1C-7218-4D51-AE39-D1483E31FE2E}"/>
                </a:ext>
              </a:extLst>
            </p:cNvPr>
            <p:cNvGrpSpPr/>
            <p:nvPr/>
          </p:nvGrpSpPr>
          <p:grpSpPr>
            <a:xfrm>
              <a:off x="0" y="3840552"/>
              <a:ext cx="270416" cy="280554"/>
              <a:chOff x="0" y="0"/>
              <a:chExt cx="2376680" cy="2465786"/>
            </a:xfrm>
            <a:grpFill/>
          </p:grpSpPr>
          <p:sp>
            <p:nvSpPr>
              <p:cNvPr id="40" name="Freeform 17">
                <a:extLst>
                  <a:ext uri="{FF2B5EF4-FFF2-40B4-BE49-F238E27FC236}">
                    <a16:creationId xmlns:a16="http://schemas.microsoft.com/office/drawing/2014/main" id="{170D25CF-FBD6-46EC-828D-48E22B4F3791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41" name="Freeform 18">
                <a:extLst>
                  <a:ext uri="{FF2B5EF4-FFF2-40B4-BE49-F238E27FC236}">
                    <a16:creationId xmlns:a16="http://schemas.microsoft.com/office/drawing/2014/main" id="{BEB320C6-0D67-4E8A-B290-9A26EB1D8192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5" name="Group 19">
              <a:extLst>
                <a:ext uri="{FF2B5EF4-FFF2-40B4-BE49-F238E27FC236}">
                  <a16:creationId xmlns:a16="http://schemas.microsoft.com/office/drawing/2014/main" id="{1B294289-E19F-411B-9CE6-1E5DE6AD2A45}"/>
                </a:ext>
              </a:extLst>
            </p:cNvPr>
            <p:cNvGrpSpPr/>
            <p:nvPr/>
          </p:nvGrpSpPr>
          <p:grpSpPr>
            <a:xfrm>
              <a:off x="0" y="0"/>
              <a:ext cx="270416" cy="280554"/>
              <a:chOff x="0" y="0"/>
              <a:chExt cx="2376680" cy="2465786"/>
            </a:xfrm>
            <a:grpFill/>
          </p:grpSpPr>
          <p:sp>
            <p:nvSpPr>
              <p:cNvPr id="38" name="Freeform 20">
                <a:extLst>
                  <a:ext uri="{FF2B5EF4-FFF2-40B4-BE49-F238E27FC236}">
                    <a16:creationId xmlns:a16="http://schemas.microsoft.com/office/drawing/2014/main" id="{16FB085A-1E65-4F03-84F5-DB6EBB60FEF0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9" name="Freeform 21">
                <a:extLst>
                  <a:ext uri="{FF2B5EF4-FFF2-40B4-BE49-F238E27FC236}">
                    <a16:creationId xmlns:a16="http://schemas.microsoft.com/office/drawing/2014/main" id="{40DEEEE1-C115-4B92-9D61-1D0265E3290A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6" name="Group 22">
              <a:extLst>
                <a:ext uri="{FF2B5EF4-FFF2-40B4-BE49-F238E27FC236}">
                  <a16:creationId xmlns:a16="http://schemas.microsoft.com/office/drawing/2014/main" id="{864DDE90-5A0B-488A-882C-0D8A48D8663D}"/>
                </a:ext>
              </a:extLst>
            </p:cNvPr>
            <p:cNvGrpSpPr/>
            <p:nvPr/>
          </p:nvGrpSpPr>
          <p:grpSpPr>
            <a:xfrm>
              <a:off x="10835326" y="7418762"/>
              <a:ext cx="270416" cy="280554"/>
              <a:chOff x="0" y="0"/>
              <a:chExt cx="2376680" cy="2465786"/>
            </a:xfrm>
            <a:grpFill/>
          </p:grpSpPr>
          <p:sp>
            <p:nvSpPr>
              <p:cNvPr id="36" name="Freeform 23">
                <a:extLst>
                  <a:ext uri="{FF2B5EF4-FFF2-40B4-BE49-F238E27FC236}">
                    <a16:creationId xmlns:a16="http://schemas.microsoft.com/office/drawing/2014/main" id="{EA0F29D5-4C03-43A4-8C50-3C84D52032E3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7" name="Freeform 24">
                <a:extLst>
                  <a:ext uri="{FF2B5EF4-FFF2-40B4-BE49-F238E27FC236}">
                    <a16:creationId xmlns:a16="http://schemas.microsoft.com/office/drawing/2014/main" id="{056344DD-6629-45ED-AE4F-CCACEBE396A3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7" name="Group 25">
              <a:extLst>
                <a:ext uri="{FF2B5EF4-FFF2-40B4-BE49-F238E27FC236}">
                  <a16:creationId xmlns:a16="http://schemas.microsoft.com/office/drawing/2014/main" id="{7E55F57B-144F-4D87-A2D4-B7D5A2484097}"/>
                </a:ext>
              </a:extLst>
            </p:cNvPr>
            <p:cNvGrpSpPr/>
            <p:nvPr/>
          </p:nvGrpSpPr>
          <p:grpSpPr>
            <a:xfrm>
              <a:off x="10835326" y="3840552"/>
              <a:ext cx="270416" cy="280554"/>
              <a:chOff x="0" y="0"/>
              <a:chExt cx="2376680" cy="2465786"/>
            </a:xfrm>
            <a:grpFill/>
          </p:grpSpPr>
          <p:sp>
            <p:nvSpPr>
              <p:cNvPr id="34" name="Freeform 26">
                <a:extLst>
                  <a:ext uri="{FF2B5EF4-FFF2-40B4-BE49-F238E27FC236}">
                    <a16:creationId xmlns:a16="http://schemas.microsoft.com/office/drawing/2014/main" id="{27070547-620C-44E7-A320-CF37FAA8E8D0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5" name="Freeform 27">
                <a:extLst>
                  <a:ext uri="{FF2B5EF4-FFF2-40B4-BE49-F238E27FC236}">
                    <a16:creationId xmlns:a16="http://schemas.microsoft.com/office/drawing/2014/main" id="{05E73515-BC2F-4930-A905-DF138AC63791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8" name="Group 28">
              <a:extLst>
                <a:ext uri="{FF2B5EF4-FFF2-40B4-BE49-F238E27FC236}">
                  <a16:creationId xmlns:a16="http://schemas.microsoft.com/office/drawing/2014/main" id="{0E3B44D4-6518-4E81-A6E9-00461066385B}"/>
                </a:ext>
              </a:extLst>
            </p:cNvPr>
            <p:cNvGrpSpPr/>
            <p:nvPr/>
          </p:nvGrpSpPr>
          <p:grpSpPr>
            <a:xfrm>
              <a:off x="5418206" y="0"/>
              <a:ext cx="270416" cy="280554"/>
              <a:chOff x="0" y="0"/>
              <a:chExt cx="2376680" cy="2465786"/>
            </a:xfrm>
            <a:grpFill/>
          </p:grpSpPr>
          <p:sp>
            <p:nvSpPr>
              <p:cNvPr id="32" name="Freeform 29">
                <a:extLst>
                  <a:ext uri="{FF2B5EF4-FFF2-40B4-BE49-F238E27FC236}">
                    <a16:creationId xmlns:a16="http://schemas.microsoft.com/office/drawing/2014/main" id="{A5AA1C39-175B-4373-B1C2-93BAB056286E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3" name="Freeform 30">
                <a:extLst>
                  <a:ext uri="{FF2B5EF4-FFF2-40B4-BE49-F238E27FC236}">
                    <a16:creationId xmlns:a16="http://schemas.microsoft.com/office/drawing/2014/main" id="{A9AE5600-49AF-4DDA-812F-AEC40543F231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9" name="Group 31">
              <a:extLst>
                <a:ext uri="{FF2B5EF4-FFF2-40B4-BE49-F238E27FC236}">
                  <a16:creationId xmlns:a16="http://schemas.microsoft.com/office/drawing/2014/main" id="{03EFC6F9-029F-4744-9C70-2374C61AE8BB}"/>
                </a:ext>
              </a:extLst>
            </p:cNvPr>
            <p:cNvGrpSpPr/>
            <p:nvPr/>
          </p:nvGrpSpPr>
          <p:grpSpPr>
            <a:xfrm>
              <a:off x="5418206" y="7418762"/>
              <a:ext cx="270416" cy="280554"/>
              <a:chOff x="0" y="0"/>
              <a:chExt cx="2376680" cy="2465786"/>
            </a:xfrm>
            <a:grpFill/>
          </p:grpSpPr>
          <p:sp>
            <p:nvSpPr>
              <p:cNvPr id="30" name="Freeform 32">
                <a:extLst>
                  <a:ext uri="{FF2B5EF4-FFF2-40B4-BE49-F238E27FC236}">
                    <a16:creationId xmlns:a16="http://schemas.microsoft.com/office/drawing/2014/main" id="{7CDB588E-2A3C-4257-862D-9E50D3B9CAE2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1" name="Freeform 33">
                <a:extLst>
                  <a:ext uri="{FF2B5EF4-FFF2-40B4-BE49-F238E27FC236}">
                    <a16:creationId xmlns:a16="http://schemas.microsoft.com/office/drawing/2014/main" id="{DF0B231B-5F0B-4A37-9751-26523F2F530E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11630A22-F93F-4295-9817-C11E4E7DE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4206" y="2855278"/>
            <a:ext cx="2736501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Kaleko 105 Round Bold" pitchFamily="2" charset="0"/>
                <a:ea typeface="+mn-ea"/>
                <a:cs typeface="Arial" panose="020B0604020202020204" pitchFamily="34" charset="0"/>
              </a:rPr>
              <a:t>BIỆN</a:t>
            </a:r>
            <a:r>
              <a:rPr kumimoji="0" lang="vi-VN" altLang="en-US" sz="3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Kaleko 105 Round Bold" pitchFamily="2" charset="0"/>
                <a:ea typeface="+mn-ea"/>
                <a:cs typeface="Arial" panose="020B0604020202020204" pitchFamily="34" charset="0"/>
              </a:rPr>
              <a:t> PHÁP BẢO VỆ THIÊN NHIÊN</a:t>
            </a:r>
            <a:endParaRPr kumimoji="0" lang="en-US" alt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Kaleko 105 Round Bold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5589429" y="308008"/>
            <a:ext cx="2572925" cy="2021305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 DỤNG PHÂN BÓN HỮU CƠN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8618791" y="1251774"/>
            <a:ext cx="3095494" cy="2021305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XỬ LÍ NƯỚC THẢI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8629308" y="3713746"/>
            <a:ext cx="3084977" cy="2021305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 LOẠI RÁC VÀ BỎ RÁC ĐÚNG NƠI QUY ĐỊNH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5660615" y="4724399"/>
            <a:ext cx="2572925" cy="2021305"/>
          </a:xfrm>
          <a:prstGeom prst="ellipse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 CÂY XANH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2133706" y="1333062"/>
            <a:ext cx="3273287" cy="2021305"/>
          </a:xfrm>
          <a:prstGeom prst="ellipse">
            <a:avLst/>
          </a:prstGeom>
          <a:solidFill>
            <a:schemeClr val="bg1"/>
          </a:solidFill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 DỤC VÀ TUYÊN TRUYỀN BẢO VỆ THIÊN NHIÊN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2299883" y="3978073"/>
            <a:ext cx="2964964" cy="2021305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 LẬP CÁC KHU BẢO TỒN THIÊN NHIÊN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13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2" grpId="0" build="p" animBg="1"/>
      <p:bldP spid="48" grpId="0" build="p" animBg="1"/>
      <p:bldP spid="49" grpId="0" build="p" animBg="1"/>
      <p:bldP spid="50" grpId="0" build="p" animBg="1"/>
      <p:bldP spid="51" grpId="0" build="p" animBg="1"/>
      <p:bldP spid="52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Rains GIFs - Get the best gif on GIFER">
            <a:extLst>
              <a:ext uri="{FF2B5EF4-FFF2-40B4-BE49-F238E27FC236}">
                <a16:creationId xmlns:a16="http://schemas.microsoft.com/office/drawing/2014/main" id="{54813589-D0E9-43BB-87F7-96902F02E1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00" y="133350"/>
            <a:ext cx="379095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6CD133C-523F-4F72-8D7D-5026298B5FE8}"/>
              </a:ext>
            </a:extLst>
          </p:cNvPr>
          <p:cNvGrpSpPr/>
          <p:nvPr/>
        </p:nvGrpSpPr>
        <p:grpSpPr>
          <a:xfrm>
            <a:off x="285751" y="95652"/>
            <a:ext cx="11772899" cy="2076048"/>
            <a:chOff x="285751" y="95652"/>
            <a:chExt cx="11772899" cy="2076048"/>
          </a:xfrm>
        </p:grpSpPr>
        <p:pic>
          <p:nvPicPr>
            <p:cNvPr id="6" name="Picture 4" descr="Rains GIFs - Get the best gif on GIFER">
              <a:extLst>
                <a:ext uri="{FF2B5EF4-FFF2-40B4-BE49-F238E27FC236}">
                  <a16:creationId xmlns:a16="http://schemas.microsoft.com/office/drawing/2014/main" id="{0DE73FA6-93F7-471B-A26B-A95C1B9D9D1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7700" y="285750"/>
              <a:ext cx="3790950" cy="1885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Rains GIFs - Get the best gif on GIFER">
              <a:extLst>
                <a:ext uri="{FF2B5EF4-FFF2-40B4-BE49-F238E27FC236}">
                  <a16:creationId xmlns:a16="http://schemas.microsoft.com/office/drawing/2014/main" id="{8A244122-007A-474E-A68E-D755D32E59F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2450" y="133350"/>
              <a:ext cx="3790950" cy="1885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Rains GIFs - Get the best gif on GIFER">
              <a:extLst>
                <a:ext uri="{FF2B5EF4-FFF2-40B4-BE49-F238E27FC236}">
                  <a16:creationId xmlns:a16="http://schemas.microsoft.com/office/drawing/2014/main" id="{471004A2-D95C-4143-A990-BE962017C13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1" y="95652"/>
              <a:ext cx="3790950" cy="1885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C892FE8-78F8-4BE8-BBFA-FC81FADA9562}"/>
              </a:ext>
            </a:extLst>
          </p:cNvPr>
          <p:cNvSpPr/>
          <p:nvPr/>
        </p:nvSpPr>
        <p:spPr>
          <a:xfrm>
            <a:off x="2964580" y="862415"/>
            <a:ext cx="3619099" cy="120015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D1F85AD-FD6A-4DFF-8D06-A51900DB78F7}"/>
              </a:ext>
            </a:extLst>
          </p:cNvPr>
          <p:cNvSpPr/>
          <p:nvPr/>
        </p:nvSpPr>
        <p:spPr>
          <a:xfrm>
            <a:off x="1433512" y="1027495"/>
            <a:ext cx="67151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5400" b="1" dirty="0">
                <a:solidFill>
                  <a:prstClr val="black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EM CÓ BIẾT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A6D9CD1-C208-4F8F-9593-751A1B36BE32}"/>
              </a:ext>
            </a:extLst>
          </p:cNvPr>
          <p:cNvGrpSpPr/>
          <p:nvPr/>
        </p:nvGrpSpPr>
        <p:grpSpPr>
          <a:xfrm>
            <a:off x="285751" y="4600977"/>
            <a:ext cx="11772899" cy="2076048"/>
            <a:chOff x="285751" y="95652"/>
            <a:chExt cx="11772899" cy="2076048"/>
          </a:xfrm>
        </p:grpSpPr>
        <p:pic>
          <p:nvPicPr>
            <p:cNvPr id="11" name="Picture 4" descr="Rains GIFs - Get the best gif on GIFER">
              <a:extLst>
                <a:ext uri="{FF2B5EF4-FFF2-40B4-BE49-F238E27FC236}">
                  <a16:creationId xmlns:a16="http://schemas.microsoft.com/office/drawing/2014/main" id="{53B5EA4E-7F03-40A9-AC3C-F71055BEE74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7700" y="285750"/>
              <a:ext cx="3790950" cy="1885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Rains GIFs - Get the best gif on GIFER">
              <a:extLst>
                <a:ext uri="{FF2B5EF4-FFF2-40B4-BE49-F238E27FC236}">
                  <a16:creationId xmlns:a16="http://schemas.microsoft.com/office/drawing/2014/main" id="{F5BE0AC5-8B2E-4A33-8D68-859BC1A649D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2450" y="133350"/>
              <a:ext cx="3790950" cy="1885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Rains GIFs - Get the best gif on GIFER">
              <a:extLst>
                <a:ext uri="{FF2B5EF4-FFF2-40B4-BE49-F238E27FC236}">
                  <a16:creationId xmlns:a16="http://schemas.microsoft.com/office/drawing/2014/main" id="{3D99D6C2-841B-4E00-B1B3-E7CB18C22F7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1" y="95652"/>
              <a:ext cx="3790950" cy="1885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AE58832-52CC-4048-8914-B3126ACF0EFA}"/>
              </a:ext>
            </a:extLst>
          </p:cNvPr>
          <p:cNvGrpSpPr/>
          <p:nvPr/>
        </p:nvGrpSpPr>
        <p:grpSpPr>
          <a:xfrm>
            <a:off x="419101" y="2310415"/>
            <a:ext cx="11772899" cy="2076048"/>
            <a:chOff x="285751" y="95652"/>
            <a:chExt cx="11772899" cy="2076048"/>
          </a:xfrm>
        </p:grpSpPr>
        <p:pic>
          <p:nvPicPr>
            <p:cNvPr id="15" name="Picture 4" descr="Rains GIFs - Get the best gif on GIFER">
              <a:extLst>
                <a:ext uri="{FF2B5EF4-FFF2-40B4-BE49-F238E27FC236}">
                  <a16:creationId xmlns:a16="http://schemas.microsoft.com/office/drawing/2014/main" id="{D582B552-EF36-47BE-B3D3-52147FC5E98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7700" y="285750"/>
              <a:ext cx="3790950" cy="1885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Rains GIFs - Get the best gif on GIFER">
              <a:extLst>
                <a:ext uri="{FF2B5EF4-FFF2-40B4-BE49-F238E27FC236}">
                  <a16:creationId xmlns:a16="http://schemas.microsoft.com/office/drawing/2014/main" id="{A55490EA-515A-4986-9D14-05A60A15895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2450" y="133350"/>
              <a:ext cx="3790950" cy="1885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Rains GIFs - Get the best gif on GIFER">
              <a:extLst>
                <a:ext uri="{FF2B5EF4-FFF2-40B4-BE49-F238E27FC236}">
                  <a16:creationId xmlns:a16="http://schemas.microsoft.com/office/drawing/2014/main" id="{094D64C5-71BF-4822-BDA9-1B2B11156BA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1" y="95652"/>
              <a:ext cx="3790950" cy="1885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26" name="Picture 6" descr="Rainy Day Rain Sticker">
            <a:extLst>
              <a:ext uri="{FF2B5EF4-FFF2-40B4-BE49-F238E27FC236}">
                <a16:creationId xmlns:a16="http://schemas.microsoft.com/office/drawing/2014/main" id="{1F725028-79D9-4950-9519-DBB2C78B8DB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1" y="-280585"/>
            <a:ext cx="1905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BF493B8-F166-4E0D-AA95-9422B1BC8311}"/>
              </a:ext>
            </a:extLst>
          </p:cNvPr>
          <p:cNvSpPr/>
          <p:nvPr/>
        </p:nvSpPr>
        <p:spPr>
          <a:xfrm>
            <a:off x="285751" y="2296084"/>
            <a:ext cx="10871887" cy="64698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Nước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các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sông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dâng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cao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thường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gây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ngập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lụt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ở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đồng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bằng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ExtraBo" panose="00000900000000000000" pitchFamily="2" charset="0"/>
              <a:ea typeface="+mn-ea"/>
              <a:cs typeface="#9Slide03 Arima Madurai ExtraBo" panose="00000900000000000000" pitchFamily="2" charset="0"/>
            </a:endParaRPr>
          </a:p>
        </p:txBody>
      </p:sp>
      <p:pic>
        <p:nvPicPr>
          <p:cNvPr id="5132" name="Picture 12" descr="Flooding rooftops dangereux GIF - Find on GIFER">
            <a:extLst>
              <a:ext uri="{FF2B5EF4-FFF2-40B4-BE49-F238E27FC236}">
                <a16:creationId xmlns:a16="http://schemas.microsoft.com/office/drawing/2014/main" id="{FD1024D4-2A8A-4B50-8299-0EFEEF1310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834" y="4305300"/>
            <a:ext cx="3537360" cy="23623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About flooding - Northamptonshire County Council - Flood Resilience  Pathfinder Project Toolkit">
            <a:extLst>
              <a:ext uri="{FF2B5EF4-FFF2-40B4-BE49-F238E27FC236}">
                <a16:creationId xmlns:a16="http://schemas.microsoft.com/office/drawing/2014/main" id="{960DADFF-4D3F-4590-9F9E-16D59573D8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76" y="3347682"/>
            <a:ext cx="4448174" cy="33175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Lũ trên hệ thống sông Hồng sẽ dưới mức báo động 1">
            <a:extLst>
              <a:ext uri="{FF2B5EF4-FFF2-40B4-BE49-F238E27FC236}">
                <a16:creationId xmlns:a16="http://schemas.microsoft.com/office/drawing/2014/main" id="{1109879E-5648-4618-9EFD-5FA6027BA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" y="3871260"/>
            <a:ext cx="3626645" cy="27771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38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âng cao hiệu quả công tác xã hội khi thiên tai, biến đổi khí hậu xẩy ra |  Tạp chí Tuyên giáo">
            <a:extLst>
              <a:ext uri="{FF2B5EF4-FFF2-40B4-BE49-F238E27FC236}">
                <a16:creationId xmlns:a16="http://schemas.microsoft.com/office/drawing/2014/main" id="{AA55705E-5068-4D86-A0FC-E84174615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04" y="3820712"/>
            <a:ext cx="4266919" cy="2615012"/>
          </a:xfrm>
          <a:prstGeom prst="rect">
            <a:avLst/>
          </a:prstGeom>
          <a:ln w="38100" cap="sq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Nguy cơ xuất hiện lũ lớn ở Bắc Bộ những tháng cuối năm 2020 - Báo Nhân Dân">
            <a:extLst>
              <a:ext uri="{FF2B5EF4-FFF2-40B4-BE49-F238E27FC236}">
                <a16:creationId xmlns:a16="http://schemas.microsoft.com/office/drawing/2014/main" id="{9734EFCF-E8E5-452D-99FC-C9A28B7EE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3" y="194117"/>
            <a:ext cx="5217098" cy="3534584"/>
          </a:xfrm>
          <a:prstGeom prst="rect">
            <a:avLst/>
          </a:prstGeom>
          <a:ln w="38100" cap="sq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Thủ tướng chỉ đạo ứng phó lũ ở Bắc Bộ và Đồng bằng sông Cửu Long">
            <a:extLst>
              <a:ext uri="{FF2B5EF4-FFF2-40B4-BE49-F238E27FC236}">
                <a16:creationId xmlns:a16="http://schemas.microsoft.com/office/drawing/2014/main" id="{AB61F849-B3FE-4E75-B4E4-1DAF44D89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89" y="3179604"/>
            <a:ext cx="4127996" cy="2754147"/>
          </a:xfrm>
          <a:prstGeom prst="rect">
            <a:avLst/>
          </a:prstGeom>
          <a:ln w="38100" cap="sq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Lũ lịch sử năm 1996, nguy cơ vỡ đê sông Hồng">
            <a:extLst>
              <a:ext uri="{FF2B5EF4-FFF2-40B4-BE49-F238E27FC236}">
                <a16:creationId xmlns:a16="http://schemas.microsoft.com/office/drawing/2014/main" id="{5AD79A73-CDF4-460D-A905-D66EFF72C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676" y="322664"/>
            <a:ext cx="4266919" cy="2615011"/>
          </a:xfrm>
          <a:prstGeom prst="rect">
            <a:avLst/>
          </a:prstGeom>
          <a:ln w="38100" cap="sq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53833F19-321E-4866-8BF5-CAC9E6CEFB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483707" y="6027653"/>
            <a:ext cx="4988888" cy="743549"/>
          </a:xfrm>
          <a:prstGeom prst="rect">
            <a:avLst/>
          </a:prstGeom>
        </p:spPr>
      </p:pic>
      <p:sp>
        <p:nvSpPr>
          <p:cNvPr id="14" name="TextBox 7">
            <a:extLst>
              <a:ext uri="{FF2B5EF4-FFF2-40B4-BE49-F238E27FC236}">
                <a16:creationId xmlns:a16="http://schemas.microsoft.com/office/drawing/2014/main" id="{DCE7AE55-3543-43D2-8422-1EB9EAEDE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6052" y="6168594"/>
            <a:ext cx="50196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Ngập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lụt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ở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đồng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bằng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Bắc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Bộ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ExtraBo" panose="00000900000000000000" pitchFamily="2" charset="0"/>
              <a:ea typeface="+mn-ea"/>
              <a:cs typeface="#9Slide03 Arima Madurai ExtraBo" panose="00000900000000000000" pitchFamily="2" charset="0"/>
            </a:endParaRPr>
          </a:p>
        </p:txBody>
      </p:sp>
      <p:pic>
        <p:nvPicPr>
          <p:cNvPr id="6156" name="Picture 12" descr="scared sticker by mushroommovie | Stickers, Anime funny, Aesthetic gif">
            <a:extLst>
              <a:ext uri="{FF2B5EF4-FFF2-40B4-BE49-F238E27FC236}">
                <a16:creationId xmlns:a16="http://schemas.microsoft.com/office/drawing/2014/main" id="{55296239-0C3D-4B92-9E77-F40421846B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7040" y="3392277"/>
            <a:ext cx="215265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1">
            <a:extLst>
              <a:ext uri="{FF2B5EF4-FFF2-40B4-BE49-F238E27FC236}">
                <a16:creationId xmlns:a16="http://schemas.microsoft.com/office/drawing/2014/main" id="{CDDA4942-0D4F-4273-8B05-9B8A7F8FF34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0227040" y="158408"/>
            <a:ext cx="354974" cy="328512"/>
          </a:xfrm>
          <a:prstGeom prst="rect">
            <a:avLst/>
          </a:prstGeom>
        </p:spPr>
      </p:pic>
      <p:pic>
        <p:nvPicPr>
          <p:cNvPr id="17" name="Picture 13">
            <a:extLst>
              <a:ext uri="{FF2B5EF4-FFF2-40B4-BE49-F238E27FC236}">
                <a16:creationId xmlns:a16="http://schemas.microsoft.com/office/drawing/2014/main" id="{7FD87C2D-42B7-4366-9B58-5AB293F59D7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4900807" y="3820712"/>
            <a:ext cx="293624" cy="271736"/>
          </a:xfrm>
          <a:prstGeom prst="rect">
            <a:avLst/>
          </a:prstGeom>
        </p:spPr>
      </p:pic>
      <p:pic>
        <p:nvPicPr>
          <p:cNvPr id="18" name="Picture 13">
            <a:extLst>
              <a:ext uri="{FF2B5EF4-FFF2-40B4-BE49-F238E27FC236}">
                <a16:creationId xmlns:a16="http://schemas.microsoft.com/office/drawing/2014/main" id="{57AA5B5F-B10A-4D73-B65D-3FF694A8C51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295462" y="0"/>
            <a:ext cx="336181" cy="436963"/>
          </a:xfrm>
          <a:prstGeom prst="rect">
            <a:avLst/>
          </a:prstGeom>
        </p:spPr>
      </p:pic>
      <p:pic>
        <p:nvPicPr>
          <p:cNvPr id="19" name="Picture 11">
            <a:extLst>
              <a:ext uri="{FF2B5EF4-FFF2-40B4-BE49-F238E27FC236}">
                <a16:creationId xmlns:a16="http://schemas.microsoft.com/office/drawing/2014/main" id="{554B6F8C-989B-41AD-8A79-AD39B4F8B2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741026" y="3015348"/>
            <a:ext cx="354974" cy="32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423000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File:Thinking - Idil Keysan - Wikimedia Giphy stickers 2019.gif - Wikimedia  Commons">
            <a:extLst>
              <a:ext uri="{FF2B5EF4-FFF2-40B4-BE49-F238E27FC236}">
                <a16:creationId xmlns:a16="http://schemas.microsoft.com/office/drawing/2014/main" id="{875F7B38-4077-459F-9A60-0AD81F8880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4" y="-525066"/>
            <a:ext cx="268605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2BB849-2481-4146-962E-B4AE63B7BE60}"/>
              </a:ext>
            </a:extLst>
          </p:cNvPr>
          <p:cNvSpPr/>
          <p:nvPr/>
        </p:nvSpPr>
        <p:spPr>
          <a:xfrm>
            <a:off x="2743199" y="359570"/>
            <a:ext cx="8229600" cy="1571625"/>
          </a:xfrm>
          <a:prstGeom prst="round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prstDash val="dashDot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ngăn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lũ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, 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ư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dân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bằng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Bắc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Bộ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n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ơ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?</a:t>
            </a:r>
          </a:p>
        </p:txBody>
      </p:sp>
      <p:pic>
        <p:nvPicPr>
          <p:cNvPr id="8198" name="Picture 6" descr="Cận cảnh đê bê tông &amp;quot;khổng lồ&amp;quot; ngăn lụt cho Hà Nội sắp hoàn thành">
            <a:extLst>
              <a:ext uri="{FF2B5EF4-FFF2-40B4-BE49-F238E27FC236}">
                <a16:creationId xmlns:a16="http://schemas.microsoft.com/office/drawing/2014/main" id="{17F76B90-D84F-4805-B24B-04FB7B5F7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950" y="2100858"/>
            <a:ext cx="4048126" cy="24729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Farmer Animated Gif - ClipArt Best">
            <a:extLst>
              <a:ext uri="{FF2B5EF4-FFF2-40B4-BE49-F238E27FC236}">
                <a16:creationId xmlns:a16="http://schemas.microsoft.com/office/drawing/2014/main" id="{6F20BCE1-FFBC-4BD6-996E-33839608A3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9314" y="4743450"/>
            <a:ext cx="178468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3F68090-E218-424C-8FAE-0AD73D6F241A}"/>
              </a:ext>
            </a:extLst>
          </p:cNvPr>
          <p:cNvSpPr/>
          <p:nvPr/>
        </p:nvSpPr>
        <p:spPr>
          <a:xfrm>
            <a:off x="5132784" y="2302670"/>
            <a:ext cx="2431255" cy="102155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Đắp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đê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rima Madurai ExtraBo" panose="00000900000000000000" pitchFamily="2" charset="0"/>
              <a:ea typeface="+mn-ea"/>
              <a:cs typeface="#9Slide03 Arima Madurai ExtraBo" panose="00000900000000000000" pitchFamily="2" charset="0"/>
            </a:endParaRPr>
          </a:p>
        </p:txBody>
      </p:sp>
      <p:pic>
        <p:nvPicPr>
          <p:cNvPr id="9" name="Picture 7" descr="2008112393850_Huy%20641%20-%20Bai%20Phuong%20ky%202%20-%20DSC02779">
            <a:extLst>
              <a:ext uri="{FF2B5EF4-FFF2-40B4-BE49-F238E27FC236}">
                <a16:creationId xmlns:a16="http://schemas.microsoft.com/office/drawing/2014/main" id="{96CA841E-DB23-47F7-A5A3-5176AEDBB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225" y="3707009"/>
            <a:ext cx="4429124" cy="27914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ảnh báo nguy cơ ngập úng vụ Mùa tại Trung du và Đồng bằng Bắc Bộ">
            <a:extLst>
              <a:ext uri="{FF2B5EF4-FFF2-40B4-BE49-F238E27FC236}">
                <a16:creationId xmlns:a16="http://schemas.microsoft.com/office/drawing/2014/main" id="{70742A17-586B-45A2-BD7D-F3194383C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12" y="2506861"/>
            <a:ext cx="4018457" cy="30462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25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File:Thinking - Idil Keysan - Wikimedia Giphy stickers 2019.gif - Wikimedia  Commons">
            <a:extLst>
              <a:ext uri="{FF2B5EF4-FFF2-40B4-BE49-F238E27FC236}">
                <a16:creationId xmlns:a16="http://schemas.microsoft.com/office/drawing/2014/main" id="{875F7B38-4077-459F-9A60-0AD81F8880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4" y="-525066"/>
            <a:ext cx="268605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2BB849-2481-4146-962E-B4AE63B7BE60}"/>
              </a:ext>
            </a:extLst>
          </p:cNvPr>
          <p:cNvSpPr/>
          <p:nvPr/>
        </p:nvSpPr>
        <p:spPr>
          <a:xfrm>
            <a:off x="2870033" y="227441"/>
            <a:ext cx="8229600" cy="157162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Hệ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thống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đê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bằng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Bắc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Bộ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?</a:t>
            </a:r>
          </a:p>
        </p:txBody>
      </p:sp>
      <p:pic>
        <p:nvPicPr>
          <p:cNvPr id="8200" name="Picture 8" descr="Farmer Animated Gif - ClipArt Best">
            <a:extLst>
              <a:ext uri="{FF2B5EF4-FFF2-40B4-BE49-F238E27FC236}">
                <a16:creationId xmlns:a16="http://schemas.microsoft.com/office/drawing/2014/main" id="{6F20BCE1-FFBC-4BD6-996E-33839608A3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529" y="4383879"/>
            <a:ext cx="2713121" cy="235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3F68090-E218-424C-8FAE-0AD73D6F241A}"/>
              </a:ext>
            </a:extLst>
          </p:cNvPr>
          <p:cNvSpPr/>
          <p:nvPr/>
        </p:nvSpPr>
        <p:spPr>
          <a:xfrm>
            <a:off x="715714" y="2078885"/>
            <a:ext cx="6343840" cy="160043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Cao,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dài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vững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chắc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và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dài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tới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hàng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nghìn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km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rima Madurai ExtraBo" panose="00000900000000000000" pitchFamily="2" charset="0"/>
              <a:ea typeface="+mn-ea"/>
              <a:cs typeface="#9Slide03 Arima Madurai ExtraBo" panose="00000900000000000000" pitchFamily="2" charset="0"/>
            </a:endParaRPr>
          </a:p>
        </p:txBody>
      </p:sp>
      <p:pic>
        <p:nvPicPr>
          <p:cNvPr id="11266" name="Picture 2" descr="Hà Nội tính toán xây đê kết hợp với đường hai bờ sông Hồng - Báo điện tử  VnMedia - Tin nóng Việt Nam và thế giới">
            <a:extLst>
              <a:ext uri="{FF2B5EF4-FFF2-40B4-BE49-F238E27FC236}">
                <a16:creationId xmlns:a16="http://schemas.microsoft.com/office/drawing/2014/main" id="{85E9290A-335C-4441-AAC9-0F115BBC7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358" y="2016540"/>
            <a:ext cx="4054642" cy="22193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Kè sông chưa nghiệm thu đã hư hỏng nặng sau bão số 5 | Kênh Thời Tiết">
            <a:extLst>
              <a:ext uri="{FF2B5EF4-FFF2-40B4-BE49-F238E27FC236}">
                <a16:creationId xmlns:a16="http://schemas.microsoft.com/office/drawing/2014/main" id="{4346C305-BB83-4EB9-9454-6748E80AC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81" y="3991211"/>
            <a:ext cx="3681051" cy="27469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hiều bình yên ven đê sông Lam | Vô xứ Nghệ | Báo Nghệ An điện tử">
            <a:extLst>
              <a:ext uri="{FF2B5EF4-FFF2-40B4-BE49-F238E27FC236}">
                <a16:creationId xmlns:a16="http://schemas.microsoft.com/office/drawing/2014/main" id="{377D4104-3EF6-45F6-B0C7-D289B037A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014" y="3978896"/>
            <a:ext cx="3681051" cy="27592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35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A142D74D-9378-48BC-B23B-984C6D53DB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76248" y="200494"/>
            <a:ext cx="7515225" cy="431086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A0E5CE0-5CD5-4394-A501-EBDF71213263}"/>
              </a:ext>
            </a:extLst>
          </p:cNvPr>
          <p:cNvSpPr/>
          <p:nvPr/>
        </p:nvSpPr>
        <p:spPr>
          <a:xfrm>
            <a:off x="851020" y="540045"/>
            <a:ext cx="676568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Tuy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nhiên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hệ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thống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đê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đã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làm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cho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phần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lớn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diện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tích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đồng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bằng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không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được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bồi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đắp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thêm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phù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sa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hàng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năm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và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tạo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nên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nhiều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vùng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đất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trũng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F52F53-7735-421D-8C1F-42C28B2C49DB}"/>
              </a:ext>
            </a:extLst>
          </p:cNvPr>
          <p:cNvSpPr/>
          <p:nvPr/>
        </p:nvSpPr>
        <p:spPr>
          <a:xfrm>
            <a:off x="851020" y="2341638"/>
            <a:ext cx="68607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Ở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đây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nhân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dân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còn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đào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nhiều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kênh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, m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ư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ơng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để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t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ư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ới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tiêu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cho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đồng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ruộng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.</a:t>
            </a:r>
          </a:p>
        </p:txBody>
      </p:sp>
      <p:pic>
        <p:nvPicPr>
          <p:cNvPr id="12298" name="Picture 10" descr="Gia hạn dự án giao thông vận tải khu vực đồng bằng Bắc Bộ">
            <a:extLst>
              <a:ext uri="{FF2B5EF4-FFF2-40B4-BE49-F238E27FC236}">
                <a16:creationId xmlns:a16="http://schemas.microsoft.com/office/drawing/2014/main" id="{4E6A72B2-DC6A-4FB9-9C98-FA80310AF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033" y="3520219"/>
            <a:ext cx="4019550" cy="31372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Chi tiết tin">
            <a:extLst>
              <a:ext uri="{FF2B5EF4-FFF2-40B4-BE49-F238E27FC236}">
                <a16:creationId xmlns:a16="http://schemas.microsoft.com/office/drawing/2014/main" id="{F6A60237-A649-4187-ABB2-F98DFE7E3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998" y="3756994"/>
            <a:ext cx="4933761" cy="29005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Bản in bài viết | Thêm 500 triệu m3 nước giải hạn cho nông nghiệp">
            <a:extLst>
              <a:ext uri="{FF2B5EF4-FFF2-40B4-BE49-F238E27FC236}">
                <a16:creationId xmlns:a16="http://schemas.microsoft.com/office/drawing/2014/main" id="{1F7D6A21-F180-4E99-B11F-6E1E78363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701" y="200494"/>
            <a:ext cx="4393058" cy="32359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BCD999-4C80-40DD-80F4-35A998332E9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36" b="84022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642"/>
          <a:stretch/>
        </p:blipFill>
        <p:spPr>
          <a:xfrm flipH="1">
            <a:off x="-309145" y="3314930"/>
            <a:ext cx="3366857" cy="1982705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4A307A9-8213-4216-92D8-6BBAB2ED2EE9}"/>
              </a:ext>
            </a:extLst>
          </p:cNvPr>
          <p:cNvSpPr/>
          <p:nvPr/>
        </p:nvSpPr>
        <p:spPr>
          <a:xfrm>
            <a:off x="61782" y="5538910"/>
            <a:ext cx="2541836" cy="578882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  <a:prstDash val="lg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Kênh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, m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ư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ơng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ExtraBo" panose="00000900000000000000" pitchFamily="2" charset="0"/>
              <a:ea typeface="+mn-ea"/>
              <a:cs typeface="#9Slide03 Arima Madurai ExtraBo" panose="00000900000000000000" pitchFamily="2" charset="0"/>
            </a:endParaRPr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17F56173-3A1E-4D81-A8F2-82F672E489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2139557" y="33745"/>
            <a:ext cx="3051067" cy="44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33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226" y="1953457"/>
            <a:ext cx="3145841" cy="421321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46" y="4969361"/>
            <a:ext cx="3131212" cy="21960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55" y="4969756"/>
            <a:ext cx="3131212" cy="21960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990" y="4969361"/>
            <a:ext cx="3131212" cy="21960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038" y="4969361"/>
            <a:ext cx="3131212" cy="21960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451" y="4969361"/>
            <a:ext cx="3131212" cy="21960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94" y="4969361"/>
            <a:ext cx="3131212" cy="21960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F32126-B1E0-4424-8908-E46449C339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212" y="358685"/>
            <a:ext cx="3318624" cy="63576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31" y="474087"/>
            <a:ext cx="1920723" cy="1920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791" y="-365575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870" y="1593274"/>
            <a:ext cx="10060269" cy="345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31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4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226" y="1953457"/>
            <a:ext cx="3145841" cy="421321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46" y="4969361"/>
            <a:ext cx="3131212" cy="21960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55" y="4969756"/>
            <a:ext cx="3131212" cy="21960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990" y="4969361"/>
            <a:ext cx="3131212" cy="21960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038" y="4969361"/>
            <a:ext cx="3131212" cy="21960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451" y="4969361"/>
            <a:ext cx="3131212" cy="21960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94" y="4969361"/>
            <a:ext cx="3131212" cy="21960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F32126-B1E0-4424-8908-E46449C339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212" y="358685"/>
            <a:ext cx="3318624" cy="63576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31" y="474087"/>
            <a:ext cx="1920723" cy="1920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791" y="-365575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79" y="1733422"/>
            <a:ext cx="8986283" cy="277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17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4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933" y="2295783"/>
            <a:ext cx="3145841" cy="421321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46" y="4969361"/>
            <a:ext cx="3131212" cy="21960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55" y="4969756"/>
            <a:ext cx="3131212" cy="21960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990" y="4969361"/>
            <a:ext cx="3131212" cy="21960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038" y="4969361"/>
            <a:ext cx="3131212" cy="21960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451" y="4969361"/>
            <a:ext cx="3131212" cy="21960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94" y="4969361"/>
            <a:ext cx="3131212" cy="21960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F32126-B1E0-4424-8908-E46449C339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212" y="358685"/>
            <a:ext cx="3318624" cy="63576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31" y="474087"/>
            <a:ext cx="1920723" cy="1920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791" y="-365575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sp>
        <p:nvSpPr>
          <p:cNvPr id="21" name="Text Box 3">
            <a:extLst>
              <a:ext uri="{FF2B5EF4-FFF2-40B4-BE49-F238E27FC236}">
                <a16:creationId xmlns:a16="http://schemas.microsoft.com/office/drawing/2014/main" id="{2192F28E-4FE6-4E16-8050-1D730E3C9B50}"/>
              </a:ext>
            </a:extLst>
          </p:cNvPr>
          <p:cNvSpPr txBox="1"/>
          <p:nvPr/>
        </p:nvSpPr>
        <p:spPr>
          <a:xfrm>
            <a:off x="534125" y="1353561"/>
            <a:ext cx="8890683" cy="2616097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ctr" defTabSz="68753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Hãy tìm</a:t>
            </a:r>
            <a:r>
              <a:rPr kumimoji="0" lang="vi-VN" alt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 hiểu và giới thiệu về một con sông ở vùng </a:t>
            </a: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Đồng bằng Bắc Bộ.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chitecture" pitchFamily="34" charset="0"/>
              <a:ea typeface="Architecture" pitchFamily="34" charset="0"/>
              <a:cs typeface="Architecture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500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4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037617" y="1284051"/>
            <a:ext cx="10077856" cy="4046707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62972"/>
            <a:ext cx="3836841" cy="3836841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8717863" y="2712720"/>
            <a:ext cx="3055596" cy="23494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73" y="265040"/>
            <a:ext cx="1920723" cy="19207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400" y="-325439"/>
            <a:ext cx="3312000" cy="19207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858" y="-577349"/>
            <a:ext cx="3410857" cy="34108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032" y="-1487532"/>
            <a:ext cx="3271365" cy="32713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42415" y="1316547"/>
            <a:ext cx="8760617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500"/>
              <a:buFontTx/>
              <a:buNone/>
              <a:tabLst/>
              <a:defRPr/>
            </a:pPr>
            <a:r>
              <a:rPr kumimoji="0" lang="vi-VN" sz="13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3 IcielPanton Black" panose="00000A00000000000000" pitchFamily="2" charset="0"/>
                <a:ea typeface="微软雅黑"/>
                <a:cs typeface="#9Slide03 Cousine Bold" panose="02070709020205020404" pitchFamily="49" charset="0"/>
                <a:sym typeface="Poppins ExtraBold"/>
              </a:rPr>
              <a:t>HẸN GẶP LẠI!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#9Slide03 SVNEvery Movie Every " panose="02000500000000000000" pitchFamily="2" charset="0"/>
              <a:ea typeface="微软雅黑"/>
              <a:cs typeface="#9Slide03 Cousine Bold" panose="02070709020205020404" pitchFamily="49" charset="0"/>
              <a:sym typeface="Poppins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335611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07B1859F-0E84-BA04-4907-78BBAE200D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11420" y="556911"/>
            <a:ext cx="11243849" cy="6150141"/>
          </a:xfrm>
          <a:prstGeom prst="rect">
            <a:avLst/>
          </a:prstGeom>
        </p:spPr>
      </p:pic>
      <p:grpSp>
        <p:nvGrpSpPr>
          <p:cNvPr id="27" name="Group 8">
            <a:extLst>
              <a:ext uri="{FF2B5EF4-FFF2-40B4-BE49-F238E27FC236}">
                <a16:creationId xmlns:a16="http://schemas.microsoft.com/office/drawing/2014/main" id="{447D1B55-A4CE-C8C8-5C65-0A8ECB2E3B0E}"/>
              </a:ext>
            </a:extLst>
          </p:cNvPr>
          <p:cNvGrpSpPr/>
          <p:nvPr/>
        </p:nvGrpSpPr>
        <p:grpSpPr>
          <a:xfrm>
            <a:off x="1178817" y="-1489624"/>
            <a:ext cx="9687273" cy="3274384"/>
            <a:chOff x="0" y="0"/>
            <a:chExt cx="7104000" cy="2401215"/>
          </a:xfrm>
        </p:grpSpPr>
        <p:pic>
          <p:nvPicPr>
            <p:cNvPr id="28" name="Picture 9">
              <a:extLst>
                <a:ext uri="{FF2B5EF4-FFF2-40B4-BE49-F238E27FC236}">
                  <a16:creationId xmlns:a16="http://schemas.microsoft.com/office/drawing/2014/main" id="{B726FFE7-3DD8-132D-F93C-203C53C71237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339201" y="300264"/>
              <a:ext cx="1764799" cy="2100951"/>
            </a:xfrm>
            <a:prstGeom prst="rect">
              <a:avLst/>
            </a:prstGeom>
          </p:spPr>
        </p:pic>
        <p:pic>
          <p:nvPicPr>
            <p:cNvPr id="29" name="Picture 10">
              <a:extLst>
                <a:ext uri="{FF2B5EF4-FFF2-40B4-BE49-F238E27FC236}">
                  <a16:creationId xmlns:a16="http://schemas.microsoft.com/office/drawing/2014/main" id="{40C39BC9-3CD7-9A7D-7C1F-B8989B74D7AA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V="1">
              <a:off x="3574403" y="220880"/>
              <a:ext cx="1764799" cy="2100951"/>
            </a:xfrm>
            <a:prstGeom prst="rect">
              <a:avLst/>
            </a:prstGeom>
          </p:spPr>
        </p:pic>
        <p:pic>
          <p:nvPicPr>
            <p:cNvPr id="30" name="Picture 11">
              <a:extLst>
                <a:ext uri="{FF2B5EF4-FFF2-40B4-BE49-F238E27FC236}">
                  <a16:creationId xmlns:a16="http://schemas.microsoft.com/office/drawing/2014/main" id="{16925EC7-633E-7B4F-B9FC-0252BB3DBA1B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943582" y="87427"/>
              <a:ext cx="1943582" cy="2313788"/>
            </a:xfrm>
            <a:prstGeom prst="rect">
              <a:avLst/>
            </a:prstGeom>
          </p:spPr>
        </p:pic>
        <p:pic>
          <p:nvPicPr>
            <p:cNvPr id="31" name="Picture 12">
              <a:extLst>
                <a:ext uri="{FF2B5EF4-FFF2-40B4-BE49-F238E27FC236}">
                  <a16:creationId xmlns:a16="http://schemas.microsoft.com/office/drawing/2014/main" id="{3666C974-E2BD-B037-3B87-D7265E7CC27D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V="1">
              <a:off x="0" y="0"/>
              <a:ext cx="1943582" cy="2313788"/>
            </a:xfrm>
            <a:prstGeom prst="rect">
              <a:avLst/>
            </a:prstGeom>
          </p:spPr>
        </p:pic>
      </p:grp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5E5E3AEF-836B-F792-D3FB-28455450F3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5911" y="825948"/>
            <a:ext cx="10160880" cy="2584928"/>
          </a:xfrm>
          <a:prstGeom prst="rect">
            <a:avLst/>
          </a:prstGeom>
        </p:spPr>
      </p:pic>
      <p:pic>
        <p:nvPicPr>
          <p:cNvPr id="36" name="Picture 35">
            <a:hlinkClick r:id="rId6" action="ppaction://hlinksldjump"/>
            <a:extLst>
              <a:ext uri="{FF2B5EF4-FFF2-40B4-BE49-F238E27FC236}">
                <a16:creationId xmlns:a16="http://schemas.microsoft.com/office/drawing/2014/main" id="{CDEE8FE0-F595-0FF9-1BE6-B21429A5D2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120" y="2312650"/>
            <a:ext cx="4010753" cy="4010753"/>
          </a:xfrm>
          <a:prstGeom prst="rect">
            <a:avLst/>
          </a:prstGeom>
        </p:spPr>
      </p:pic>
      <p:pic>
        <p:nvPicPr>
          <p:cNvPr id="37" name="Picture 2" descr="Hộp Quà Tặng Bưu Kiện Ruy-Băng Cây - Miễn Phí vector hình ảnh trên Pixabay">
            <a:hlinkClick r:id="rId8" action="ppaction://hlinksldjump"/>
            <a:extLst>
              <a:ext uri="{FF2B5EF4-FFF2-40B4-BE49-F238E27FC236}">
                <a16:creationId xmlns:a16="http://schemas.microsoft.com/office/drawing/2014/main" id="{926E6179-1DA3-A5CB-CDDC-DA80D10AC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350" y="2568351"/>
            <a:ext cx="3107468" cy="319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图片 34" descr="1">
            <a:hlinkClick r:id="rId10" action="ppaction://hlinksldjump"/>
            <a:extLst>
              <a:ext uri="{FF2B5EF4-FFF2-40B4-BE49-F238E27FC236}">
                <a16:creationId xmlns:a16="http://schemas.microsoft.com/office/drawing/2014/main" id="{E0A84133-5028-6A58-5960-8478B5C4EB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39290" y="4537897"/>
            <a:ext cx="13256223" cy="262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07B1859F-0E84-BA04-4907-78BBAE200D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39036" y="501474"/>
            <a:ext cx="11243849" cy="6150141"/>
          </a:xfrm>
          <a:prstGeom prst="rect">
            <a:avLst/>
          </a:prstGeom>
        </p:spPr>
      </p:pic>
      <p:grpSp>
        <p:nvGrpSpPr>
          <p:cNvPr id="27" name="Group 8">
            <a:extLst>
              <a:ext uri="{FF2B5EF4-FFF2-40B4-BE49-F238E27FC236}">
                <a16:creationId xmlns:a16="http://schemas.microsoft.com/office/drawing/2014/main" id="{447D1B55-A4CE-C8C8-5C65-0A8ECB2E3B0E}"/>
              </a:ext>
            </a:extLst>
          </p:cNvPr>
          <p:cNvGrpSpPr/>
          <p:nvPr/>
        </p:nvGrpSpPr>
        <p:grpSpPr>
          <a:xfrm>
            <a:off x="1060284" y="-1998100"/>
            <a:ext cx="9687273" cy="3274384"/>
            <a:chOff x="0" y="0"/>
            <a:chExt cx="7104000" cy="2401215"/>
          </a:xfrm>
        </p:grpSpPr>
        <p:pic>
          <p:nvPicPr>
            <p:cNvPr id="28" name="Picture 9">
              <a:extLst>
                <a:ext uri="{FF2B5EF4-FFF2-40B4-BE49-F238E27FC236}">
                  <a16:creationId xmlns:a16="http://schemas.microsoft.com/office/drawing/2014/main" id="{B726FFE7-3DD8-132D-F93C-203C53C71237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339201" y="300264"/>
              <a:ext cx="1764799" cy="2100951"/>
            </a:xfrm>
            <a:prstGeom prst="rect">
              <a:avLst/>
            </a:prstGeom>
          </p:spPr>
        </p:pic>
        <p:pic>
          <p:nvPicPr>
            <p:cNvPr id="29" name="Picture 10">
              <a:extLst>
                <a:ext uri="{FF2B5EF4-FFF2-40B4-BE49-F238E27FC236}">
                  <a16:creationId xmlns:a16="http://schemas.microsoft.com/office/drawing/2014/main" id="{40C39BC9-3CD7-9A7D-7C1F-B8989B74D7AA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V="1">
              <a:off x="3574403" y="220880"/>
              <a:ext cx="1764799" cy="2100951"/>
            </a:xfrm>
            <a:prstGeom prst="rect">
              <a:avLst/>
            </a:prstGeom>
          </p:spPr>
        </p:pic>
        <p:pic>
          <p:nvPicPr>
            <p:cNvPr id="30" name="Picture 11">
              <a:extLst>
                <a:ext uri="{FF2B5EF4-FFF2-40B4-BE49-F238E27FC236}">
                  <a16:creationId xmlns:a16="http://schemas.microsoft.com/office/drawing/2014/main" id="{16925EC7-633E-7B4F-B9FC-0252BB3DBA1B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943582" y="87427"/>
              <a:ext cx="1943582" cy="2313788"/>
            </a:xfrm>
            <a:prstGeom prst="rect">
              <a:avLst/>
            </a:prstGeom>
          </p:spPr>
        </p:pic>
        <p:pic>
          <p:nvPicPr>
            <p:cNvPr id="31" name="Picture 12">
              <a:extLst>
                <a:ext uri="{FF2B5EF4-FFF2-40B4-BE49-F238E27FC236}">
                  <a16:creationId xmlns:a16="http://schemas.microsoft.com/office/drawing/2014/main" id="{3666C974-E2BD-B037-3B87-D7265E7CC27D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V="1">
              <a:off x="0" y="0"/>
              <a:ext cx="1943582" cy="2313788"/>
            </a:xfrm>
            <a:prstGeom prst="rect">
              <a:avLst/>
            </a:prstGeom>
          </p:spPr>
        </p:pic>
      </p:grpSp>
      <p:pic>
        <p:nvPicPr>
          <p:cNvPr id="38" name="图片 34" descr="1">
            <a:hlinkClick r:id="rId4" action="ppaction://hlinksldjump"/>
            <a:extLst>
              <a:ext uri="{FF2B5EF4-FFF2-40B4-BE49-F238E27FC236}">
                <a16:creationId xmlns:a16="http://schemas.microsoft.com/office/drawing/2014/main" id="{E0A84133-5028-6A58-5960-8478B5C4EB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39290" y="4537897"/>
            <a:ext cx="13256223" cy="262209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FB225C9-AC6B-86F3-5011-5069766A0A40}"/>
              </a:ext>
            </a:extLst>
          </p:cNvPr>
          <p:cNvGrpSpPr/>
          <p:nvPr/>
        </p:nvGrpSpPr>
        <p:grpSpPr>
          <a:xfrm>
            <a:off x="2569907" y="2572411"/>
            <a:ext cx="7668495" cy="2517767"/>
            <a:chOff x="3974297" y="187222"/>
            <a:chExt cx="8013141" cy="6709181"/>
          </a:xfrm>
        </p:grpSpPr>
        <p:sp>
          <p:nvSpPr>
            <p:cNvPr id="6" name="Rounded Rectangle 36">
              <a:extLst>
                <a:ext uri="{FF2B5EF4-FFF2-40B4-BE49-F238E27FC236}">
                  <a16:creationId xmlns:a16="http://schemas.microsoft.com/office/drawing/2014/main" id="{F3284822-268E-6542-C8A9-A9917FD15A7F}"/>
                </a:ext>
              </a:extLst>
            </p:cNvPr>
            <p:cNvSpPr/>
            <p:nvPr/>
          </p:nvSpPr>
          <p:spPr>
            <a:xfrm>
              <a:off x="4101118" y="301219"/>
              <a:ext cx="7787065" cy="6457245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Rounded Rectangle 37">
              <a:extLst>
                <a:ext uri="{FF2B5EF4-FFF2-40B4-BE49-F238E27FC236}">
                  <a16:creationId xmlns:a16="http://schemas.microsoft.com/office/drawing/2014/main" id="{36D8C5CE-63C3-6888-03F6-FDA3EB983DBC}"/>
                </a:ext>
              </a:extLst>
            </p:cNvPr>
            <p:cNvSpPr/>
            <p:nvPr/>
          </p:nvSpPr>
          <p:spPr>
            <a:xfrm>
              <a:off x="3974297" y="187222"/>
              <a:ext cx="8013141" cy="6709181"/>
            </a:xfrm>
            <a:prstGeom prst="roundRect">
              <a:avLst/>
            </a:prstGeom>
            <a:noFill/>
            <a:ln w="50800" cap="flat" cmpd="sng" algn="ctr">
              <a:solidFill>
                <a:srgbClr val="4472C4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674FD87-CAE2-B201-3C5D-781B10196B14}"/>
              </a:ext>
            </a:extLst>
          </p:cNvPr>
          <p:cNvSpPr txBox="1"/>
          <p:nvPr/>
        </p:nvSpPr>
        <p:spPr>
          <a:xfrm>
            <a:off x="1029950" y="1624855"/>
            <a:ext cx="1150574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Vùng Đồng bằng Bắc Bộ có khí hậu thế nào?</a:t>
            </a:r>
            <a:endParaRPr kumimoji="0" lang="vi-VN" sz="4267" b="1" i="0" u="none" strike="noStrike" kern="0" cap="none" spc="0" normalizeH="0" baseline="0" noProof="0" dirty="0">
              <a:ln>
                <a:noFill/>
              </a:ln>
              <a:solidFill>
                <a:srgbClr val="A8E1F2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F0761F-11B7-3E51-6642-321F57C6B664}"/>
              </a:ext>
            </a:extLst>
          </p:cNvPr>
          <p:cNvSpPr txBox="1"/>
          <p:nvPr/>
        </p:nvSpPr>
        <p:spPr>
          <a:xfrm>
            <a:off x="2456422" y="2909018"/>
            <a:ext cx="7895464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5333" b="1" i="0" u="none" strike="noStrike" kern="0" cap="none" spc="0" normalizeH="0" baseline="0" noProof="0" dirty="0">
                <a:ln>
                  <a:noFill/>
                </a:ln>
                <a:solidFill>
                  <a:srgbClr val="A8E1F2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Khí</a:t>
            </a:r>
            <a:r>
              <a:rPr kumimoji="0" lang="vi-VN" sz="5333" b="1" i="0" u="none" strike="noStrike" kern="0" cap="none" spc="0" normalizeH="0" noProof="0" dirty="0">
                <a:ln>
                  <a:noFill/>
                </a:ln>
                <a:solidFill>
                  <a:srgbClr val="A8E1F2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hậu nhiệt đới gió mùa, có mùa đông lạnh</a:t>
            </a:r>
            <a:endParaRPr kumimoji="0" lang="vi-VN" sz="5333" b="1" i="0" u="none" strike="noStrike" kern="0" cap="none" spc="0" normalizeH="0" baseline="0" noProof="0" dirty="0">
              <a:ln>
                <a:noFill/>
              </a:ln>
              <a:solidFill>
                <a:srgbClr val="A8E1F2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0390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07B1859F-0E84-BA04-4907-78BBAE200D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39036" y="501474"/>
            <a:ext cx="11243849" cy="6150141"/>
          </a:xfrm>
          <a:prstGeom prst="rect">
            <a:avLst/>
          </a:prstGeom>
        </p:spPr>
      </p:pic>
      <p:grpSp>
        <p:nvGrpSpPr>
          <p:cNvPr id="27" name="Group 8">
            <a:extLst>
              <a:ext uri="{FF2B5EF4-FFF2-40B4-BE49-F238E27FC236}">
                <a16:creationId xmlns:a16="http://schemas.microsoft.com/office/drawing/2014/main" id="{447D1B55-A4CE-C8C8-5C65-0A8ECB2E3B0E}"/>
              </a:ext>
            </a:extLst>
          </p:cNvPr>
          <p:cNvGrpSpPr/>
          <p:nvPr/>
        </p:nvGrpSpPr>
        <p:grpSpPr>
          <a:xfrm>
            <a:off x="1060284" y="-1998100"/>
            <a:ext cx="9687273" cy="3274384"/>
            <a:chOff x="0" y="0"/>
            <a:chExt cx="7104000" cy="2401215"/>
          </a:xfrm>
        </p:grpSpPr>
        <p:pic>
          <p:nvPicPr>
            <p:cNvPr id="28" name="Picture 9">
              <a:extLst>
                <a:ext uri="{FF2B5EF4-FFF2-40B4-BE49-F238E27FC236}">
                  <a16:creationId xmlns:a16="http://schemas.microsoft.com/office/drawing/2014/main" id="{B726FFE7-3DD8-132D-F93C-203C53C71237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339201" y="300264"/>
              <a:ext cx="1764799" cy="2100951"/>
            </a:xfrm>
            <a:prstGeom prst="rect">
              <a:avLst/>
            </a:prstGeom>
          </p:spPr>
        </p:pic>
        <p:pic>
          <p:nvPicPr>
            <p:cNvPr id="29" name="Picture 10">
              <a:extLst>
                <a:ext uri="{FF2B5EF4-FFF2-40B4-BE49-F238E27FC236}">
                  <a16:creationId xmlns:a16="http://schemas.microsoft.com/office/drawing/2014/main" id="{40C39BC9-3CD7-9A7D-7C1F-B8989B74D7AA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V="1">
              <a:off x="3574403" y="220880"/>
              <a:ext cx="1764799" cy="2100951"/>
            </a:xfrm>
            <a:prstGeom prst="rect">
              <a:avLst/>
            </a:prstGeom>
          </p:spPr>
        </p:pic>
        <p:pic>
          <p:nvPicPr>
            <p:cNvPr id="30" name="Picture 11">
              <a:extLst>
                <a:ext uri="{FF2B5EF4-FFF2-40B4-BE49-F238E27FC236}">
                  <a16:creationId xmlns:a16="http://schemas.microsoft.com/office/drawing/2014/main" id="{16925EC7-633E-7B4F-B9FC-0252BB3DBA1B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943582" y="87427"/>
              <a:ext cx="1943582" cy="2313788"/>
            </a:xfrm>
            <a:prstGeom prst="rect">
              <a:avLst/>
            </a:prstGeom>
          </p:spPr>
        </p:pic>
        <p:pic>
          <p:nvPicPr>
            <p:cNvPr id="31" name="Picture 12">
              <a:extLst>
                <a:ext uri="{FF2B5EF4-FFF2-40B4-BE49-F238E27FC236}">
                  <a16:creationId xmlns:a16="http://schemas.microsoft.com/office/drawing/2014/main" id="{3666C974-E2BD-B037-3B87-D7265E7CC27D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V="1">
              <a:off x="0" y="0"/>
              <a:ext cx="1943582" cy="2313788"/>
            </a:xfrm>
            <a:prstGeom prst="rect">
              <a:avLst/>
            </a:prstGeom>
          </p:spPr>
        </p:pic>
      </p:grpSp>
      <p:pic>
        <p:nvPicPr>
          <p:cNvPr id="38" name="图片 34" descr="1">
            <a:hlinkClick r:id="rId4" action="ppaction://hlinksldjump"/>
            <a:extLst>
              <a:ext uri="{FF2B5EF4-FFF2-40B4-BE49-F238E27FC236}">
                <a16:creationId xmlns:a16="http://schemas.microsoft.com/office/drawing/2014/main" id="{E0A84133-5028-6A58-5960-8478B5C4EB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39290" y="4537897"/>
            <a:ext cx="13256223" cy="262209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FB225C9-AC6B-86F3-5011-5069766A0A40}"/>
              </a:ext>
            </a:extLst>
          </p:cNvPr>
          <p:cNvGrpSpPr/>
          <p:nvPr/>
        </p:nvGrpSpPr>
        <p:grpSpPr>
          <a:xfrm>
            <a:off x="2569907" y="2572411"/>
            <a:ext cx="7668495" cy="2517767"/>
            <a:chOff x="3974297" y="187222"/>
            <a:chExt cx="8013141" cy="6709181"/>
          </a:xfrm>
        </p:grpSpPr>
        <p:sp>
          <p:nvSpPr>
            <p:cNvPr id="6" name="Rounded Rectangle 36">
              <a:extLst>
                <a:ext uri="{FF2B5EF4-FFF2-40B4-BE49-F238E27FC236}">
                  <a16:creationId xmlns:a16="http://schemas.microsoft.com/office/drawing/2014/main" id="{F3284822-268E-6542-C8A9-A9917FD15A7F}"/>
                </a:ext>
              </a:extLst>
            </p:cNvPr>
            <p:cNvSpPr/>
            <p:nvPr/>
          </p:nvSpPr>
          <p:spPr>
            <a:xfrm>
              <a:off x="4101118" y="301219"/>
              <a:ext cx="7787065" cy="6457245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Rounded Rectangle 37">
              <a:extLst>
                <a:ext uri="{FF2B5EF4-FFF2-40B4-BE49-F238E27FC236}">
                  <a16:creationId xmlns:a16="http://schemas.microsoft.com/office/drawing/2014/main" id="{36D8C5CE-63C3-6888-03F6-FDA3EB983DBC}"/>
                </a:ext>
              </a:extLst>
            </p:cNvPr>
            <p:cNvSpPr/>
            <p:nvPr/>
          </p:nvSpPr>
          <p:spPr>
            <a:xfrm>
              <a:off x="3974297" y="187222"/>
              <a:ext cx="8013141" cy="6709181"/>
            </a:xfrm>
            <a:prstGeom prst="roundRect">
              <a:avLst/>
            </a:prstGeom>
            <a:noFill/>
            <a:ln w="50800" cap="flat" cmpd="sng" algn="ctr">
              <a:solidFill>
                <a:srgbClr val="4472C4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674FD87-CAE2-B201-3C5D-781B10196B14}"/>
              </a:ext>
            </a:extLst>
          </p:cNvPr>
          <p:cNvSpPr txBox="1"/>
          <p:nvPr/>
        </p:nvSpPr>
        <p:spPr>
          <a:xfrm>
            <a:off x="765426" y="1041815"/>
            <a:ext cx="10646789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267" b="1" i="0" u="none" strike="noStrike" kern="0" cap="none" spc="0" normalizeH="0" baseline="0" noProof="0" dirty="0">
                <a:ln>
                  <a:noFill/>
                </a:ln>
                <a:solidFill>
                  <a:srgbClr val="A8E1F2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Hãy</a:t>
            </a:r>
            <a:r>
              <a:rPr kumimoji="0" lang="vi-VN" sz="4267" b="1" i="0" u="none" strike="noStrike" kern="0" cap="none" spc="0" normalizeH="0" noProof="0" dirty="0">
                <a:ln>
                  <a:noFill/>
                </a:ln>
                <a:solidFill>
                  <a:srgbClr val="A8E1F2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nêu đặc điểm sông ngòi của vùng Đồng bằng Bắc Bộ.</a:t>
            </a:r>
            <a:endParaRPr kumimoji="0" lang="vi-VN" sz="4267" b="1" i="0" u="none" strike="noStrike" kern="0" cap="none" spc="0" normalizeH="0" baseline="0" noProof="0" dirty="0">
              <a:ln>
                <a:noFill/>
              </a:ln>
              <a:solidFill>
                <a:srgbClr val="A8E1F2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F0761F-11B7-3E51-6642-321F57C6B664}"/>
              </a:ext>
            </a:extLst>
          </p:cNvPr>
          <p:cNvSpPr txBox="1"/>
          <p:nvPr/>
        </p:nvSpPr>
        <p:spPr>
          <a:xfrm>
            <a:off x="2492623" y="2959962"/>
            <a:ext cx="7895464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5333" b="1" i="0" u="none" strike="noStrike" kern="0" cap="none" spc="0" normalizeH="0" baseline="0" noProof="0" dirty="0">
                <a:ln>
                  <a:noFill/>
                </a:ln>
                <a:solidFill>
                  <a:srgbClr val="A8E1F2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Hệ</a:t>
            </a:r>
            <a:r>
              <a:rPr kumimoji="0" lang="vi-VN" sz="5333" b="1" i="0" u="none" strike="noStrike" kern="0" cap="none" spc="0" normalizeH="0" noProof="0" dirty="0">
                <a:ln>
                  <a:noFill/>
                </a:ln>
                <a:solidFill>
                  <a:srgbClr val="A8E1F2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thống sông ngòi dày đặc, tỏa khắp vùng.</a:t>
            </a:r>
            <a:endParaRPr kumimoji="0" lang="vi-VN" sz="5333" b="1" i="0" u="none" strike="noStrike" kern="0" cap="none" spc="0" normalizeH="0" baseline="0" noProof="0" dirty="0">
              <a:ln>
                <a:noFill/>
              </a:ln>
              <a:solidFill>
                <a:srgbClr val="A8E1F2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449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226" y="1953457"/>
            <a:ext cx="3145841" cy="421321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46" y="4969361"/>
            <a:ext cx="3131212" cy="21960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55" y="4969756"/>
            <a:ext cx="3131212" cy="21960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990" y="4969361"/>
            <a:ext cx="3131212" cy="21960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038" y="4969361"/>
            <a:ext cx="3131212" cy="21960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451" y="4969361"/>
            <a:ext cx="3131212" cy="21960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94" y="4969361"/>
            <a:ext cx="3131212" cy="21960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F32126-B1E0-4424-8908-E46449C339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212" y="358685"/>
            <a:ext cx="3318624" cy="63576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31" y="474087"/>
            <a:ext cx="1920723" cy="1920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791" y="-365575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4755" y="1695313"/>
            <a:ext cx="9854305" cy="321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66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4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0F74C1-3BAC-4C77-AD96-6A3E2CEE0F3E}"/>
              </a:ext>
            </a:extLst>
          </p:cNvPr>
          <p:cNvSpPr/>
          <p:nvPr/>
        </p:nvSpPr>
        <p:spPr>
          <a:xfrm>
            <a:off x="393700" y="812800"/>
            <a:ext cx="10769600" cy="452431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lang="vi-VN" sz="9600" b="1" dirty="0">
                <a:ln w="19050">
                  <a:noFill/>
                  <a:prstDash val="lgDash"/>
                </a:ln>
                <a:solidFill>
                  <a:prstClr val="white"/>
                </a:solidFill>
                <a:latin typeface="#9Slide03 AmpleSoft Bold" panose="02000000000000000000" pitchFamily="2" charset="0"/>
                <a:cs typeface="#9Slide03 Cousine Bold" panose="02070709020205020404" pitchFamily="49" charset="0"/>
                <a:sym typeface="Poppins ExtraBold"/>
              </a:rPr>
              <a:t>Một số thuận lợi và khó khăn của vùng Đồng bằng Bắc Bộ</a:t>
            </a:r>
            <a:endParaRPr kumimoji="0" lang="en-US" sz="9600" b="1" i="0" u="none" strike="noStrike" kern="1200" cap="none" spc="0" normalizeH="0" baseline="0" noProof="0" dirty="0">
              <a:ln w="19050">
                <a:noFill/>
                <a:prstDash val="lgDash"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0"/>
              <a:cs typeface="#9Slide03 Cousine Bold" panose="02070709020205020404" pitchFamily="49" charset="0"/>
              <a:sym typeface="Poppins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138034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6903" y="705668"/>
            <a:ext cx="11268916" cy="1025922"/>
            <a:chOff x="0" y="-242677"/>
            <a:chExt cx="13764824" cy="205184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616"/>
            <a:stretch>
              <a:fillRect/>
            </a:stretch>
          </p:blipFill>
          <p:spPr>
            <a:xfrm>
              <a:off x="0" y="615252"/>
              <a:ext cx="2452190" cy="106781"/>
            </a:xfrm>
            <a:prstGeom prst="rect">
              <a:avLst/>
            </a:prstGeom>
          </p:spPr>
        </p:pic>
        <p:sp>
          <p:nvSpPr>
            <p:cNvPr id="5" name="TextBox 5"/>
            <p:cNvSpPr txBox="1"/>
            <p:nvPr/>
          </p:nvSpPr>
          <p:spPr>
            <a:xfrm>
              <a:off x="1588562" y="-242677"/>
              <a:ext cx="12176262" cy="205184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ts val="39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D4487D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THẢO</a:t>
              </a:r>
              <a:r>
                <a:rPr kumimoji="0" lang="vi-VN" sz="6600" b="0" i="0" u="none" strike="noStrike" kern="1200" cap="none" spc="0" normalizeH="0" noProof="0" dirty="0">
                  <a:ln>
                    <a:noFill/>
                  </a:ln>
                  <a:solidFill>
                    <a:srgbClr val="D4487D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LUẬN NHÓM 4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8348622">
            <a:off x="5038955" y="6115669"/>
            <a:ext cx="120285" cy="13096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8348622">
            <a:off x="4729513" y="5882575"/>
            <a:ext cx="177111" cy="192841"/>
          </a:xfrm>
          <a:prstGeom prst="rect">
            <a:avLst/>
          </a:prstGeom>
        </p:spPr>
      </p:pic>
      <p:pic>
        <p:nvPicPr>
          <p:cNvPr id="23" name="Picture 14">
            <a:extLst>
              <a:ext uri="{FF2B5EF4-FFF2-40B4-BE49-F238E27FC236}">
                <a16:creationId xmlns:a16="http://schemas.microsoft.com/office/drawing/2014/main" id="{67C7F6C9-7CE2-480E-8248-41B0AF601D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4319089"/>
            <a:ext cx="1354087" cy="22615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946406">
            <a:off x="6512499" y="5554161"/>
            <a:ext cx="902157" cy="849668"/>
          </a:xfrm>
          <a:prstGeom prst="rect">
            <a:avLst/>
          </a:prstGeom>
        </p:spPr>
      </p:pic>
      <p:sp>
        <p:nvSpPr>
          <p:cNvPr id="21" name="Google Shape;1424;p41">
            <a:extLst>
              <a:ext uri="{FF2B5EF4-FFF2-40B4-BE49-F238E27FC236}">
                <a16:creationId xmlns:a16="http://schemas.microsoft.com/office/drawing/2014/main" id="{8D446202-09D7-42A9-9B65-1B0B6B8156E9}"/>
              </a:ext>
            </a:extLst>
          </p:cNvPr>
          <p:cNvSpPr txBox="1">
            <a:spLocks/>
          </p:cNvSpPr>
          <p:nvPr/>
        </p:nvSpPr>
        <p:spPr>
          <a:xfrm>
            <a:off x="1351743" y="1399030"/>
            <a:ext cx="6229906" cy="4889289"/>
          </a:xfrm>
          <a:prstGeom prst="roundRect">
            <a:avLst/>
          </a:prstGeom>
          <a:solidFill>
            <a:schemeClr val="accent6">
              <a:alpha val="50000"/>
            </a:schemeClr>
          </a:solidFill>
          <a:ln w="57150">
            <a:solidFill>
              <a:schemeClr val="accent6">
                <a:lumMod val="50000"/>
              </a:schemeClr>
            </a:solidFill>
            <a:prstDash val="lgDashDot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500"/>
              <a:buFont typeface="Poppins ExtraBold"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 w="19050">
                <a:noFill/>
                <a:prstDash val="lgDash"/>
              </a:ln>
              <a:solidFill>
                <a:prstClr val="white"/>
              </a:solidFill>
              <a:effectLst>
                <a:reflection blurRad="6350" stA="50000" endA="300" endPos="50000" dist="29997" dir="5400000" sy="-100000" algn="bl" rotWithShape="0"/>
              </a:effectLst>
              <a:uLnTx/>
              <a:uFillTx/>
              <a:latin typeface="#9Slide03 SVNEvery Movie Every " panose="02000500000000000000" pitchFamily="2" charset="0"/>
              <a:cs typeface="#9Slide03 Cousine Bold" panose="02070709020205020404" pitchFamily="49" charset="0"/>
              <a:sym typeface="Poppins ExtraBold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51770" y="1551970"/>
            <a:ext cx="31646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 w="19050">
                  <a:noFill/>
                  <a:prstDash val="lgDash"/>
                </a:ln>
                <a:solidFill>
                  <a:prstClr val="white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3 IcielPanton Black" panose="00000A00000000000000" pitchFamily="2" charset="0"/>
                <a:ea typeface="+mn-ea"/>
                <a:cs typeface="#9Slide03 Cousine Bold" panose="02070709020205020404" pitchFamily="49" charset="0"/>
                <a:sym typeface="Poppins ExtraBold"/>
              </a:rPr>
              <a:t>THÔNG TIN</a:t>
            </a:r>
            <a:endParaRPr kumimoji="0" lang="en-US" sz="3600" b="0" i="0" u="none" strike="noStrike" kern="1200" cap="none" spc="0" normalizeH="0" baseline="0" noProof="0" dirty="0">
              <a:ln w="19050">
                <a:noFill/>
                <a:prstDash val="lgDash"/>
              </a:ln>
              <a:solidFill>
                <a:prstClr val="white"/>
              </a:solidFill>
              <a:effectLst>
                <a:reflection blurRad="6350" stA="50000" endA="300" endPos="50000" dist="29997" dir="5400000" sy="-100000" algn="bl" rotWithShape="0"/>
              </a:effectLst>
              <a:uLnTx/>
              <a:uFillTx/>
              <a:latin typeface="#9Slide03 SVNEvery Movie Every " panose="02000500000000000000" pitchFamily="2" charset="0"/>
              <a:ea typeface="+mn-ea"/>
              <a:cs typeface="#9Slide03 Cousine Bold" panose="02070709020205020404" pitchFamily="49" charset="0"/>
              <a:sym typeface="Poppins ExtraBold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86094" y="2474351"/>
            <a:ext cx="596441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 bày một số thuận lợi và khó khăn của vùng Đồng bằng Bắc Bộ vào phiếu học tập.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062">
            <a:off x="7493654" y="2210632"/>
            <a:ext cx="4433539" cy="371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51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6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24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</TotalTime>
  <Words>479</Words>
  <Application>Microsoft Office PowerPoint</Application>
  <PresentationFormat>Widescreen</PresentationFormat>
  <Paragraphs>47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40" baseType="lpstr">
      <vt:lpstr>宋体</vt:lpstr>
      <vt:lpstr>Times New Roman</vt:lpstr>
      <vt:lpstr>#9Slide04 Tinos Bold</vt:lpstr>
      <vt:lpstr>Arial</vt:lpstr>
      <vt:lpstr>#9Slide03 IcielPanton Black</vt:lpstr>
      <vt:lpstr>#9Slide03 Kaleko 105 Round Bold</vt:lpstr>
      <vt:lpstr>#9Slide03 Arima Madurai ExtraBo</vt:lpstr>
      <vt:lpstr>#9Slide03 AmpleSoft Bold</vt:lpstr>
      <vt:lpstr>Poppins ExtraBold</vt:lpstr>
      <vt:lpstr>Calibri</vt:lpstr>
      <vt:lpstr>印品黑体</vt:lpstr>
      <vt:lpstr>#9Slide03 SVNEvery Movie Every </vt:lpstr>
      <vt:lpstr>微软雅黑</vt:lpstr>
      <vt:lpstr>UTM Rockwell</vt:lpstr>
      <vt:lpstr>Architecture</vt:lpstr>
      <vt:lpstr>等线</vt:lpstr>
      <vt:lpstr>Cambria</vt:lpstr>
      <vt:lpstr>#9Slide03 Cousine Bold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Administrator</cp:lastModifiedBy>
  <cp:revision>11</cp:revision>
  <dcterms:created xsi:type="dcterms:W3CDTF">2023-09-25T11:59:14Z</dcterms:created>
  <dcterms:modified xsi:type="dcterms:W3CDTF">2023-11-07T01:47:56Z</dcterms:modified>
</cp:coreProperties>
</file>