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88" r:id="rId2"/>
    <p:sldId id="261" r:id="rId3"/>
    <p:sldId id="266" r:id="rId4"/>
    <p:sldId id="260" r:id="rId5"/>
    <p:sldId id="267" r:id="rId6"/>
    <p:sldId id="259" r:id="rId7"/>
    <p:sldId id="268" r:id="rId8"/>
    <p:sldId id="273" r:id="rId9"/>
    <p:sldId id="275" r:id="rId10"/>
    <p:sldId id="284" r:id="rId11"/>
    <p:sldId id="286" r:id="rId12"/>
    <p:sldId id="287" r:id="rId13"/>
  </p:sldIdLst>
  <p:sldSz cx="12192000" cy="6858000"/>
  <p:notesSz cx="6858000" cy="9144000"/>
  <p:embeddedFontLst>
    <p:embeddedFont>
      <p:font typeface="微软雅黑" panose="020B0503020204020204" pitchFamily="34" charset="-122"/>
      <p:regular r:id="rId14"/>
      <p:bold r:id="rId15"/>
    </p:embeddedFont>
    <p:embeddedFont>
      <p:font typeface="#9Slide07 HoneyCream" panose="020B0604020202020204" charset="0"/>
      <p:regular r:id="rId16"/>
    </p:embeddedFont>
    <p:embeddedFont>
      <p:font typeface="Cambria" panose="02040503050406030204" pitchFamily="18"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83" d="100"/>
          <a:sy n="83" d="100"/>
        </p:scale>
        <p:origin x="126"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4" name="Picture 3"/>
          <p:cNvPicPr>
            <a:picLocks noChangeAspect="1"/>
          </p:cNvPicPr>
          <p:nvPr userDrawn="1"/>
        </p:nvPicPr>
        <p:blipFill>
          <a:blip r:embed="rId5"/>
          <a:stretch>
            <a:fillRect/>
          </a:stretch>
        </p:blipFill>
        <p:spPr>
          <a:xfrm>
            <a:off x="-5112616" y="-1247833"/>
            <a:ext cx="17680425" cy="14586162"/>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529404"/>
          </a:xfrm>
          <a:prstGeom prst="rect">
            <a:avLst/>
          </a:prstGeom>
        </p:spPr>
      </p:pic>
    </p:spTree>
    <p:extLst>
      <p:ext uri="{BB962C8B-B14F-4D97-AF65-F5344CB8AC3E}">
        <p14:creationId xmlns:p14="http://schemas.microsoft.com/office/powerpoint/2010/main" val="3155820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0" y="1707776"/>
            <a:ext cx="10125635" cy="3416320"/>
          </a:xfrm>
          <a:prstGeom prst="rect">
            <a:avLst/>
          </a:prstGeom>
          <a:solidFill>
            <a:schemeClr val="bg1">
              <a:alpha val="90000"/>
            </a:schemeClr>
          </a:solid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Ngoài những cách trên để thể hiện sự cảm thông, giúp đỡ người có hoàn cảnh khó khăn thì còn có một số cách khác như đưa ra lời khuyên cho những người gặp hoàn cảnh khó khăn; an ủi, bảo vệ những người đang sợ hãi; làm các công việc tình nguyện tại trại trẻ mồ côi,...</a:t>
            </a:r>
            <a:endParaRPr lang="en-US" sz="5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88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91669"/>
            <a:ext cx="11376210" cy="2043954"/>
            <a:chOff x="7055427" y="1629296"/>
            <a:chExt cx="4741382" cy="3299791"/>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31303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 Về nhà: Tìm </a:t>
              </a:r>
              <a:r>
                <a:rPr lang="en-US" sz="4000" b="1">
                  <a:latin typeface="Cambria" panose="02040503050406030204" pitchFamily="18" charset="0"/>
                  <a:ea typeface="Cambria" panose="02040503050406030204" pitchFamily="18" charset="0"/>
                </a:rPr>
                <a:t>câu ca dao, tục ngữ, bài thơ, bài hát,… nói về hoàn cảnh khó khăn và trao đổi lại cùng với người thân.</a:t>
              </a:r>
              <a:endParaRPr lang="en-US" sz="6000" b="1">
                <a:latin typeface="Cambria" panose="02040503050406030204" pitchFamily="18" charset="0"/>
                <a:ea typeface="Cambria" panose="02040503050406030204" pitchFamily="18" charset="0"/>
              </a:endParaRP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6" y="53557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smtClean="0">
                <a:solidFill>
                  <a:srgbClr val="0099CC"/>
                </a:solidFill>
                <a:latin typeface="Cambria" panose="02040503050406030204" pitchFamily="18" charset="0"/>
                <a:ea typeface="Cambria" panose="02040503050406030204" pitchFamily="18" charset="0"/>
              </a:rPr>
              <a:t>Trong bài hát </a:t>
            </a:r>
          </a:p>
          <a:p>
            <a:pPr algn="ctr"/>
            <a:r>
              <a:rPr lang="en-US" sz="4000" b="1" smtClean="0">
                <a:solidFill>
                  <a:srgbClr val="0099CC"/>
                </a:solidFill>
                <a:latin typeface="Cambria" panose="02040503050406030204" pitchFamily="18" charset="0"/>
                <a:ea typeface="Cambria" panose="02040503050406030204" pitchFamily="18" charset="0"/>
              </a:rPr>
              <a:t>câu ca dao nào được nhắc đến?</a:t>
            </a:r>
            <a:endParaRPr lang="en-US" sz="4000" b="1">
              <a:solidFill>
                <a:srgbClr val="0099CC"/>
              </a:solidFill>
              <a:latin typeface="Cambria" panose="02040503050406030204" pitchFamily="18" charset="0"/>
              <a:ea typeface="Cambria" panose="02040503050406030204" pitchFamily="18" charset="0"/>
            </a:endParaRPr>
          </a:p>
        </p:txBody>
      </p:sp>
      <p:sp>
        <p:nvSpPr>
          <p:cNvPr id="4" name="TextBox 3"/>
          <p:cNvSpPr txBox="1"/>
          <p:nvPr/>
        </p:nvSpPr>
        <p:spPr>
          <a:xfrm>
            <a:off x="3190677" y="4690023"/>
            <a:ext cx="8657333" cy="1107996"/>
          </a:xfrm>
          <a:prstGeom prst="rect">
            <a:avLst/>
          </a:prstGeom>
          <a:noFill/>
        </p:spPr>
        <p:txBody>
          <a:bodyPr wrap="square" rtlCol="0">
            <a:spAutoFit/>
          </a:bodyPr>
          <a:lstStyle/>
          <a:p>
            <a:pPr algn="ctr"/>
            <a:r>
              <a:rPr lang="en-US" sz="3300" b="1">
                <a:solidFill>
                  <a:schemeClr val="accent1">
                    <a:lumMod val="75000"/>
                  </a:schemeClr>
                </a:solidFill>
                <a:latin typeface="Cambria" panose="02040503050406030204" pitchFamily="18" charset="0"/>
                <a:ea typeface="Cambria" panose="02040503050406030204" pitchFamily="18" charset="0"/>
              </a:rPr>
              <a:t>Bầu ơi thương lấy </a:t>
            </a:r>
            <a:r>
              <a:rPr lang="en-US" sz="3300" b="1" smtClean="0">
                <a:solidFill>
                  <a:schemeClr val="accent1">
                    <a:lumMod val="75000"/>
                  </a:schemeClr>
                </a:solidFill>
                <a:latin typeface="Cambria" panose="02040503050406030204" pitchFamily="18" charset="0"/>
                <a:ea typeface="Cambria" panose="02040503050406030204" pitchFamily="18" charset="0"/>
              </a:rPr>
              <a:t>bí </a:t>
            </a:r>
            <a:r>
              <a:rPr lang="en-US" sz="3300" b="1">
                <a:solidFill>
                  <a:schemeClr val="accent1">
                    <a:lumMod val="75000"/>
                  </a:schemeClr>
                </a:solidFill>
                <a:latin typeface="Cambria" panose="02040503050406030204" pitchFamily="18" charset="0"/>
                <a:ea typeface="Cambria" panose="02040503050406030204" pitchFamily="18" charset="0"/>
              </a:rPr>
              <a:t>cùng</a:t>
            </a:r>
          </a:p>
          <a:p>
            <a:pPr algn="ctr"/>
            <a:r>
              <a:rPr lang="en-US" sz="3300" b="1">
                <a:solidFill>
                  <a:schemeClr val="accent1">
                    <a:lumMod val="75000"/>
                  </a:schemeClr>
                </a:solidFill>
                <a:latin typeface="Cambria" panose="02040503050406030204" pitchFamily="18" charset="0"/>
                <a:ea typeface="Cambria" panose="02040503050406030204" pitchFamily="18" charset="0"/>
              </a:rPr>
              <a:t>Tuy rằng khác giống nhưng chung một </a:t>
            </a:r>
            <a:r>
              <a:rPr lang="en-US" sz="3300" b="1" smtClean="0">
                <a:solidFill>
                  <a:schemeClr val="accent1">
                    <a:lumMod val="75000"/>
                  </a:schemeClr>
                </a:solidFill>
                <a:latin typeface="Cambria" panose="02040503050406030204" pitchFamily="18" charset="0"/>
                <a:ea typeface="Cambria" panose="02040503050406030204" pitchFamily="18" charset="0"/>
              </a:rPr>
              <a:t>giàn.</a:t>
            </a:r>
            <a:endParaRPr lang="en-US" sz="33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6500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135815" y="955228"/>
            <a:ext cx="3255546" cy="1182727"/>
          </a:xfrm>
          <a:prstGeom prst="rect">
            <a:avLst/>
          </a:prstGeom>
        </p:spPr>
      </p:pic>
      <p:pic>
        <p:nvPicPr>
          <p:cNvPr id="19" name="Picture 18"/>
          <p:cNvPicPr>
            <a:picLocks noChangeAspect="1"/>
          </p:cNvPicPr>
          <p:nvPr/>
        </p:nvPicPr>
        <p:blipFill>
          <a:blip r:embed="rId3"/>
          <a:stretch>
            <a:fillRect/>
          </a:stretch>
        </p:blipFill>
        <p:spPr>
          <a:xfrm>
            <a:off x="1089073" y="2137955"/>
            <a:ext cx="8150573" cy="3297649"/>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84" y="1705506"/>
            <a:ext cx="7484716" cy="4807949"/>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588019" y="379126"/>
            <a:ext cx="11037923" cy="1110040"/>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62824" y="1629296"/>
              <a:ext cx="4576432" cy="3231882"/>
            </a:xfrm>
            <a:prstGeom prst="rect">
              <a:avLst/>
            </a:prstGeom>
            <a:noFill/>
          </p:spPr>
          <p:txBody>
            <a:bodyPr wrap="square" rtlCol="0">
              <a:spAutoFit/>
            </a:bodyPr>
            <a:lstStyle/>
            <a:p>
              <a:r>
                <a:rPr lang="en-US" sz="3200" b="1" smtClean="0">
                  <a:latin typeface="Cambria" panose="02040503050406030204" pitchFamily="18" charset="0"/>
                  <a:ea typeface="Cambria" panose="02040503050406030204" pitchFamily="18" charset="0"/>
                </a:rPr>
                <a:t>a. Em hãy quan sát tranh và cho biết những người trong tranh đang gặp khó khăn gì?</a:t>
              </a:r>
              <a:endParaRPr lang="en-US" sz="32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152" y="2220686"/>
            <a:ext cx="6909846" cy="4267846"/>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92521" y="535880"/>
            <a:ext cx="11037923" cy="1253733"/>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2797065"/>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 Những người trong tranh gặp phải khó khăn gì?</a:t>
              </a:r>
              <a:endParaRPr lang="en-US" sz="3500" b="1">
                <a:latin typeface="Cambria" panose="02040503050406030204" pitchFamily="18" charset="0"/>
                <a:ea typeface="Cambria" panose="02040503050406030204" pitchFamily="18" charset="0"/>
              </a:endParaRPr>
            </a:p>
            <a:p>
              <a:r>
                <a:rPr lang="en-US" sz="3500" b="1" i="1">
                  <a:latin typeface="Cambria" panose="02040503050406030204" pitchFamily="18" charset="0"/>
                  <a:ea typeface="Cambria" panose="02040503050406030204" pitchFamily="18" charset="0"/>
                </a:rPr>
                <a:t>+ Em còn biết những hoàn cảnh khó khăn nào khác?</a:t>
              </a:r>
              <a:endParaRPr lang="en-US" sz="35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96073" y="122836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i="1" smtClean="0">
                <a:solidFill>
                  <a:schemeClr val="accent3">
                    <a:lumMod val="75000"/>
                  </a:schemeClr>
                </a:solidFill>
                <a:latin typeface="Cambria" panose="02040503050406030204" pitchFamily="18" charset="0"/>
                <a:ea typeface="Cambria" panose="02040503050406030204" pitchFamily="18" charset="0"/>
              </a:rPr>
              <a:t>Em còn biết những hoàn cảnh khó khăn nào khác?</a:t>
            </a:r>
            <a:endParaRPr lang="en-US" sz="4000" b="1">
              <a:solidFill>
                <a:schemeClr val="accent3">
                  <a:lumMod val="75000"/>
                </a:schemeClr>
              </a:solidFill>
              <a:latin typeface="Cambria" panose="0204050305040603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a:off x="3794911" y="601349"/>
            <a:ext cx="6799066" cy="4166593"/>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chemeClr val="accent1">
                    <a:lumMod val="75000"/>
                  </a:schemeClr>
                </a:solidFill>
                <a:latin typeface="Cambria" panose="02040503050406030204" pitchFamily="18" charset="0"/>
                <a:ea typeface="Cambria" panose="02040503050406030204" pitchFamily="18" charset="0"/>
              </a:rPr>
              <a:t>Ngoài ra trong xã hội còn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nhiều </a:t>
            </a:r>
            <a:r>
              <a:rPr lang="en-US" sz="3600" b="1" i="1">
                <a:solidFill>
                  <a:schemeClr val="accent1">
                    <a:lumMod val="75000"/>
                  </a:schemeClr>
                </a:solidFill>
                <a:latin typeface="Cambria" panose="02040503050406030204" pitchFamily="18" charset="0"/>
                <a:ea typeface="Cambria" panose="02040503050406030204" pitchFamily="18" charset="0"/>
              </a:rPr>
              <a:t>người gặp hoàn cảnh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khó </a:t>
            </a:r>
            <a:r>
              <a:rPr lang="en-US" sz="3600" b="1" i="1">
                <a:solidFill>
                  <a:schemeClr val="accent1">
                    <a:lumMod val="75000"/>
                  </a:schemeClr>
                </a:solidFill>
                <a:latin typeface="Cambria" panose="02040503050406030204" pitchFamily="18" charset="0"/>
                <a:ea typeface="Cambria" panose="02040503050406030204" pitchFamily="18" charset="0"/>
              </a:rPr>
              <a:t>khăn khác như khó khăn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do </a:t>
            </a:r>
            <a:r>
              <a:rPr lang="en-US" sz="3600" b="1" i="1">
                <a:solidFill>
                  <a:schemeClr val="accent1">
                    <a:lumMod val="75000"/>
                  </a:schemeClr>
                </a:solidFill>
                <a:latin typeface="Cambria" panose="02040503050406030204" pitchFamily="18" charset="0"/>
                <a:ea typeface="Cambria" panose="02040503050406030204" pitchFamily="18" charset="0"/>
              </a:rPr>
              <a:t>dịch bệnh, tai nạn, cháy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nổ, già </a:t>
            </a:r>
            <a:r>
              <a:rPr lang="en-US" sz="3600" b="1" i="1">
                <a:solidFill>
                  <a:schemeClr val="accent1">
                    <a:lumMod val="75000"/>
                  </a:schemeClr>
                </a:solidFill>
                <a:latin typeface="Cambria" panose="02040503050406030204" pitchFamily="18" charset="0"/>
                <a:ea typeface="Cambria" panose="02040503050406030204" pitchFamily="18" charset="0"/>
              </a:rPr>
              <a:t>yếu,...</a:t>
            </a:r>
            <a:endParaRPr lang="en-US" sz="36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4627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83" y="1237130"/>
            <a:ext cx="6696635" cy="27621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r="52783" b="51640"/>
          <a:stretch/>
        </p:blipFill>
        <p:spPr>
          <a:xfrm>
            <a:off x="7449671" y="1310436"/>
            <a:ext cx="4303058" cy="268885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421" r="4253" b="52608"/>
          <a:stretch/>
        </p:blipFill>
        <p:spPr>
          <a:xfrm>
            <a:off x="376519" y="4316505"/>
            <a:ext cx="3959632" cy="219187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6667"/>
          <a:stretch/>
        </p:blipFill>
        <p:spPr>
          <a:xfrm>
            <a:off x="4551304" y="3961012"/>
            <a:ext cx="7201425" cy="257678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376519" y="174813"/>
            <a:ext cx="11376210" cy="1062318"/>
            <a:chOff x="7055427" y="1629296"/>
            <a:chExt cx="4741382" cy="2887316"/>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9780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233</Words>
  <Application>Microsoft Office PowerPoint</Application>
  <PresentationFormat>Widescreen</PresentationFormat>
  <Paragraphs>17</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微软雅黑</vt:lpstr>
      <vt:lpstr>#9Slide07 HoneyCream</vt:lpstr>
      <vt:lpstr>等线</vt:lpstr>
      <vt:lpstr>字魂179号-正酷波波体</vt:lpstr>
      <vt:lpstr>Arial</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42</cp:revision>
  <dcterms:created xsi:type="dcterms:W3CDTF">2023-08-22T15:15:32Z</dcterms:created>
  <dcterms:modified xsi:type="dcterms:W3CDTF">2024-10-08T05:42:50Z</dcterms:modified>
</cp:coreProperties>
</file>