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DejaVu Serif Bold" panose="020B0604020202020204" charset="0"/>
      <p:regular r:id="rId11"/>
    </p:embeddedFont>
    <p:embeddedFont>
      <p:font typeface="Tex Gyre Terme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gart Heavy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11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svg"/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svg"/><Relationship Id="rId5" Type="http://schemas.openxmlformats.org/officeDocument/2006/relationships/image" Target="../media/image13.png"/><Relationship Id="rId15" Type="http://schemas.openxmlformats.org/officeDocument/2006/relationships/image" Target="../media/image26.sv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20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0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10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10.sv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6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10.sv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6581" y="1200008"/>
            <a:ext cx="7921113" cy="9144142"/>
          </a:xfrm>
          <a:custGeom>
            <a:avLst/>
            <a:gdLst/>
            <a:ahLst/>
            <a:cxnLst/>
            <a:rect l="l" t="t" r="r" b="b"/>
            <a:pathLst>
              <a:path w="7921113" h="9144142">
                <a:moveTo>
                  <a:pt x="0" y="0"/>
                </a:moveTo>
                <a:lnTo>
                  <a:pt x="7921113" y="0"/>
                </a:lnTo>
                <a:lnTo>
                  <a:pt x="7921113" y="9144142"/>
                </a:lnTo>
                <a:lnTo>
                  <a:pt x="0" y="9144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02746" y="41209"/>
            <a:ext cx="3285254" cy="1158799"/>
          </a:xfrm>
          <a:custGeom>
            <a:avLst/>
            <a:gdLst/>
            <a:ahLst/>
            <a:cxnLst/>
            <a:rect l="l" t="t" r="r" b="b"/>
            <a:pathLst>
              <a:path w="3285254" h="1158799">
                <a:moveTo>
                  <a:pt x="0" y="0"/>
                </a:moveTo>
                <a:lnTo>
                  <a:pt x="3285254" y="0"/>
                </a:lnTo>
                <a:lnTo>
                  <a:pt x="3285254" y="1158799"/>
                </a:lnTo>
                <a:lnTo>
                  <a:pt x="0" y="11587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154394" y="6998335"/>
            <a:ext cx="2981958" cy="3345815"/>
          </a:xfrm>
          <a:custGeom>
            <a:avLst/>
            <a:gdLst/>
            <a:ahLst/>
            <a:cxnLst/>
            <a:rect l="l" t="t" r="r" b="b"/>
            <a:pathLst>
              <a:path w="2981958" h="3345815">
                <a:moveTo>
                  <a:pt x="0" y="0"/>
                </a:moveTo>
                <a:lnTo>
                  <a:pt x="2981958" y="0"/>
                </a:lnTo>
                <a:lnTo>
                  <a:pt x="2981958" y="3345815"/>
                </a:lnTo>
                <a:lnTo>
                  <a:pt x="0" y="33458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467081" y="3447537"/>
            <a:ext cx="15547147" cy="176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0"/>
              </a:lnSpc>
            </a:pPr>
            <a:r>
              <a:rPr lang="en-US" sz="3700">
                <a:solidFill>
                  <a:srgbClr val="000000"/>
                </a:solidFill>
                <a:latin typeface="Bogart Heavy"/>
              </a:rPr>
              <a:t>PHẦN HAI. THỦ CÔNG KĨ THUẬT</a:t>
            </a:r>
          </a:p>
          <a:p>
            <a:pPr algn="ctr">
              <a:lnSpc>
                <a:spcPts val="7400"/>
              </a:lnSpc>
            </a:pPr>
            <a:r>
              <a:rPr lang="en-US" sz="37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95770" y="7050405"/>
            <a:ext cx="5142051" cy="125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94461A"/>
                </a:solidFill>
                <a:latin typeface="DejaVu Serif Bold"/>
              </a:rPr>
              <a:t>Công nghệ 4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94461A"/>
                </a:solidFill>
                <a:latin typeface="DejaVu Serif Bold"/>
              </a:rPr>
              <a:t>Kết nối tri thức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1271" y="1306497"/>
            <a:ext cx="6356507" cy="2328071"/>
            <a:chOff x="0" y="0"/>
            <a:chExt cx="8475342" cy="3104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5342" cy="3104094"/>
            </a:xfrm>
            <a:custGeom>
              <a:avLst/>
              <a:gdLst/>
              <a:ahLst/>
              <a:cxnLst/>
              <a:rect l="l" t="t" r="r" b="b"/>
              <a:pathLst>
                <a:path w="8475342" h="3104094">
                  <a:moveTo>
                    <a:pt x="0" y="0"/>
                  </a:moveTo>
                  <a:lnTo>
                    <a:pt x="8475342" y="0"/>
                  </a:lnTo>
                  <a:lnTo>
                    <a:pt x="8475342" y="3104094"/>
                  </a:lnTo>
                  <a:lnTo>
                    <a:pt x="0" y="3104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209812" y="2036704"/>
              <a:ext cx="3070691" cy="793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8"/>
                </a:lnSpc>
                <a:spcBef>
                  <a:spcPct val="0"/>
                </a:spcBef>
              </a:pPr>
              <a:r>
                <a:rPr lang="en-US" sz="3629">
                  <a:solidFill>
                    <a:srgbClr val="004AAD"/>
                  </a:solidFill>
                  <a:latin typeface="DejaVu Serif Bold"/>
                </a:rPr>
                <a:t>Mục tiêu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75494" y="3268197"/>
            <a:ext cx="12076734" cy="2853128"/>
            <a:chOff x="0" y="0"/>
            <a:chExt cx="16102312" cy="38041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02312" cy="3804171"/>
            </a:xfrm>
            <a:custGeom>
              <a:avLst/>
              <a:gdLst/>
              <a:ahLst/>
              <a:cxnLst/>
              <a:rect l="l" t="t" r="r" b="b"/>
              <a:pathLst>
                <a:path w="16102312" h="3804171">
                  <a:moveTo>
                    <a:pt x="0" y="0"/>
                  </a:moveTo>
                  <a:lnTo>
                    <a:pt x="16102312" y="0"/>
                  </a:lnTo>
                  <a:lnTo>
                    <a:pt x="16102312" y="3804171"/>
                  </a:lnTo>
                  <a:lnTo>
                    <a:pt x="0" y="380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58063" y="1565300"/>
              <a:ext cx="12123684" cy="1691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8"/>
                </a:lnSpc>
              </a:pPr>
              <a:r>
                <a:rPr lang="en-US" sz="3641">
                  <a:solidFill>
                    <a:srgbClr val="000000"/>
                  </a:solidFill>
                  <a:latin typeface="DejaVu Serif Bold"/>
                </a:rPr>
                <a:t>Kể tên, nhận biết được các chi tiết của bộ lắp ghép mô hình kĩ thuật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0" y="107781"/>
            <a:ext cx="1579361" cy="1024610"/>
          </a:xfrm>
          <a:custGeom>
            <a:avLst/>
            <a:gdLst/>
            <a:ahLst/>
            <a:cxnLst/>
            <a:rect l="l" t="t" r="r" b="b"/>
            <a:pathLst>
              <a:path w="1579361" h="1024610">
                <a:moveTo>
                  <a:pt x="1579361" y="0"/>
                </a:moveTo>
                <a:lnTo>
                  <a:pt x="0" y="0"/>
                </a:lnTo>
                <a:lnTo>
                  <a:pt x="0" y="1024610"/>
                </a:lnTo>
                <a:lnTo>
                  <a:pt x="1579361" y="1024610"/>
                </a:lnTo>
                <a:lnTo>
                  <a:pt x="15793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712153" y="-23804"/>
            <a:ext cx="15547147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2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107781"/>
            <a:ext cx="1579361" cy="1024610"/>
          </a:xfrm>
          <a:custGeom>
            <a:avLst/>
            <a:gdLst/>
            <a:ahLst/>
            <a:cxnLst/>
            <a:rect l="l" t="t" r="r" b="b"/>
            <a:pathLst>
              <a:path w="1579361" h="1024610">
                <a:moveTo>
                  <a:pt x="1579361" y="0"/>
                </a:moveTo>
                <a:lnTo>
                  <a:pt x="0" y="0"/>
                </a:lnTo>
                <a:lnTo>
                  <a:pt x="0" y="1024610"/>
                </a:lnTo>
                <a:lnTo>
                  <a:pt x="1579361" y="1024610"/>
                </a:lnTo>
                <a:lnTo>
                  <a:pt x="15793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85628" y="3923481"/>
            <a:ext cx="12710574" cy="6024596"/>
          </a:xfrm>
          <a:custGeom>
            <a:avLst/>
            <a:gdLst/>
            <a:ahLst/>
            <a:cxnLst/>
            <a:rect l="l" t="t" r="r" b="b"/>
            <a:pathLst>
              <a:path w="12710574" h="6024596">
                <a:moveTo>
                  <a:pt x="0" y="0"/>
                </a:moveTo>
                <a:lnTo>
                  <a:pt x="12710574" y="0"/>
                </a:lnTo>
                <a:lnTo>
                  <a:pt x="12710574" y="6024596"/>
                </a:lnTo>
                <a:lnTo>
                  <a:pt x="0" y="6024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17307" y="1132391"/>
            <a:ext cx="1092726" cy="1115334"/>
          </a:xfrm>
          <a:custGeom>
            <a:avLst/>
            <a:gdLst/>
            <a:ahLst/>
            <a:cxnLst/>
            <a:rect l="l" t="t" r="r" b="b"/>
            <a:pathLst>
              <a:path w="1092726" h="1115334">
                <a:moveTo>
                  <a:pt x="0" y="0"/>
                </a:moveTo>
                <a:lnTo>
                  <a:pt x="1092726" y="0"/>
                </a:lnTo>
                <a:lnTo>
                  <a:pt x="1092726" y="1115334"/>
                </a:lnTo>
                <a:lnTo>
                  <a:pt x="0" y="1115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183240" y="2096685"/>
            <a:ext cx="3086100" cy="2700338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11" cy="711200"/>
            </a:xfrm>
            <a:custGeom>
              <a:avLst/>
              <a:gdLst/>
              <a:ahLst/>
              <a:cxnLst/>
              <a:rect l="l" t="t" r="r" b="b"/>
              <a:pathLst>
                <a:path w="812811" h="711200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FDC1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539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02216" y="1614538"/>
            <a:ext cx="3558700" cy="2755754"/>
            <a:chOff x="0" y="0"/>
            <a:chExt cx="812800" cy="6294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7989" cy="633647"/>
            </a:xfrm>
            <a:custGeom>
              <a:avLst/>
              <a:gdLst/>
              <a:ahLst/>
              <a:cxnLst/>
              <a:rect l="l" t="t" r="r" b="b"/>
              <a:pathLst>
                <a:path w="827989" h="633647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10512"/>
                    <a:pt x="603543" y="45506"/>
                    <a:pt x="623736" y="102765"/>
                  </a:cubicBezTo>
                  <a:cubicBezTo>
                    <a:pt x="742003" y="95129"/>
                    <a:pt x="827989" y="203399"/>
                    <a:pt x="775586" y="309662"/>
                  </a:cubicBezTo>
                  <a:cubicBezTo>
                    <a:pt x="793012" y="331991"/>
                    <a:pt x="807550" y="356968"/>
                    <a:pt x="812800" y="390491"/>
                  </a:cubicBezTo>
                  <a:cubicBezTo>
                    <a:pt x="812800" y="400094"/>
                    <a:pt x="812800" y="409675"/>
                    <a:pt x="812800" y="419276"/>
                  </a:cubicBezTo>
                  <a:cubicBezTo>
                    <a:pt x="797154" y="504597"/>
                    <a:pt x="729827" y="562251"/>
                    <a:pt x="619295" y="546730"/>
                  </a:cubicBezTo>
                  <a:cubicBezTo>
                    <a:pt x="590856" y="590538"/>
                    <a:pt x="540252" y="633647"/>
                    <a:pt x="461507" y="628946"/>
                  </a:cubicBezTo>
                  <a:cubicBezTo>
                    <a:pt x="420804" y="626070"/>
                    <a:pt x="392488" y="609411"/>
                    <a:pt x="367697" y="589173"/>
                  </a:cubicBezTo>
                  <a:cubicBezTo>
                    <a:pt x="341584" y="605996"/>
                    <a:pt x="313304" y="619199"/>
                    <a:pt x="272443" y="619344"/>
                  </a:cubicBezTo>
                  <a:cubicBezTo>
                    <a:pt x="177910" y="619593"/>
                    <a:pt x="114672" y="554780"/>
                    <a:pt x="113139" y="465879"/>
                  </a:cubicBezTo>
                  <a:cubicBezTo>
                    <a:pt x="52367" y="445082"/>
                    <a:pt x="11206" y="406261"/>
                    <a:pt x="0" y="339833"/>
                  </a:cubicBezTo>
                  <a:cubicBezTo>
                    <a:pt x="0" y="330231"/>
                    <a:pt x="0" y="320609"/>
                    <a:pt x="0" y="311048"/>
                  </a:cubicBezTo>
                  <a:cubicBezTo>
                    <a:pt x="12369" y="245222"/>
                    <a:pt x="51292" y="203874"/>
                    <a:pt x="116099" y="186347"/>
                  </a:cubicBezTo>
                  <a:cubicBezTo>
                    <a:pt x="112205" y="75305"/>
                    <a:pt x="241837" y="5918"/>
                    <a:pt x="348333" y="54839"/>
                  </a:cubicBezTo>
                  <a:cubicBezTo>
                    <a:pt x="373689" y="30648"/>
                    <a:pt x="409562" y="4263"/>
                    <a:pt x="461490" y="0"/>
                  </a:cubicBezTo>
                  <a:close/>
                </a:path>
              </a:pathLst>
            </a:custGeom>
            <a:solidFill>
              <a:srgbClr val="FDC1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9651"/>
              <a:ext cx="736600" cy="52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5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  </a:t>
              </a:r>
              <a:r>
                <a:rPr lang="en-US" sz="3000" u="none" strike="noStrike">
                  <a:solidFill>
                    <a:srgbClr val="000000"/>
                  </a:solidFill>
                  <a:latin typeface="DejaVu Serif Bold"/>
                </a:rPr>
                <a:t>Đây là bộ lắp ghép mô hình kĩ thuật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585628" y="7831221"/>
            <a:ext cx="3037907" cy="2116856"/>
          </a:xfrm>
          <a:custGeom>
            <a:avLst/>
            <a:gdLst/>
            <a:ahLst/>
            <a:cxnLst/>
            <a:rect l="l" t="t" r="r" b="b"/>
            <a:pathLst>
              <a:path w="3037907" h="2116856">
                <a:moveTo>
                  <a:pt x="0" y="0"/>
                </a:moveTo>
                <a:lnTo>
                  <a:pt x="3037907" y="0"/>
                </a:lnTo>
                <a:lnTo>
                  <a:pt x="3037907" y="2116856"/>
                </a:lnTo>
                <a:lnTo>
                  <a:pt x="0" y="2116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946419" y="7537435"/>
            <a:ext cx="2802538" cy="2264220"/>
          </a:xfrm>
          <a:custGeom>
            <a:avLst/>
            <a:gdLst/>
            <a:ahLst/>
            <a:cxnLst/>
            <a:rect l="l" t="t" r="r" b="b"/>
            <a:pathLst>
              <a:path w="2802538" h="2264220">
                <a:moveTo>
                  <a:pt x="0" y="0"/>
                </a:moveTo>
                <a:lnTo>
                  <a:pt x="2802538" y="0"/>
                </a:lnTo>
                <a:lnTo>
                  <a:pt x="2802538" y="2264220"/>
                </a:lnTo>
                <a:lnTo>
                  <a:pt x="0" y="22642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71527" y="4560792"/>
            <a:ext cx="3358430" cy="3358430"/>
          </a:xfrm>
          <a:custGeom>
            <a:avLst/>
            <a:gdLst/>
            <a:ahLst/>
            <a:cxnLst/>
            <a:rect l="l" t="t" r="r" b="b"/>
            <a:pathLst>
              <a:path w="3358430" h="3358430">
                <a:moveTo>
                  <a:pt x="0" y="0"/>
                </a:moveTo>
                <a:lnTo>
                  <a:pt x="3358430" y="0"/>
                </a:lnTo>
                <a:lnTo>
                  <a:pt x="3358430" y="3358430"/>
                </a:lnTo>
                <a:lnTo>
                  <a:pt x="0" y="33584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712153" y="-23804"/>
            <a:ext cx="15547147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2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27143" y="2341693"/>
            <a:ext cx="257924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Trong hộp có những gì?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748957" y="4183583"/>
            <a:ext cx="3132172" cy="3151748"/>
          </a:xfrm>
          <a:custGeom>
            <a:avLst/>
            <a:gdLst/>
            <a:ahLst/>
            <a:cxnLst/>
            <a:rect l="l" t="t" r="r" b="b"/>
            <a:pathLst>
              <a:path w="3132172" h="3151748">
                <a:moveTo>
                  <a:pt x="0" y="0"/>
                </a:moveTo>
                <a:lnTo>
                  <a:pt x="3132172" y="0"/>
                </a:lnTo>
                <a:lnTo>
                  <a:pt x="3132172" y="3151748"/>
                </a:lnTo>
                <a:lnTo>
                  <a:pt x="0" y="3151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107781"/>
            <a:ext cx="1579361" cy="1024610"/>
          </a:xfrm>
          <a:custGeom>
            <a:avLst/>
            <a:gdLst/>
            <a:ahLst/>
            <a:cxnLst/>
            <a:rect l="l" t="t" r="r" b="b"/>
            <a:pathLst>
              <a:path w="1579361" h="1024610">
                <a:moveTo>
                  <a:pt x="1579361" y="0"/>
                </a:moveTo>
                <a:lnTo>
                  <a:pt x="0" y="0"/>
                </a:lnTo>
                <a:lnTo>
                  <a:pt x="0" y="1024610"/>
                </a:lnTo>
                <a:lnTo>
                  <a:pt x="1579361" y="1024610"/>
                </a:lnTo>
                <a:lnTo>
                  <a:pt x="15793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712153" y="-4754"/>
            <a:ext cx="15547147" cy="90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0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7047" y="119957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6" name="Freeform 6"/>
          <p:cNvSpPr/>
          <p:nvPr/>
        </p:nvSpPr>
        <p:spPr>
          <a:xfrm>
            <a:off x="1712153" y="1980387"/>
            <a:ext cx="3271579" cy="3292026"/>
          </a:xfrm>
          <a:custGeom>
            <a:avLst/>
            <a:gdLst/>
            <a:ahLst/>
            <a:cxnLst/>
            <a:rect l="l" t="t" r="r" b="b"/>
            <a:pathLst>
              <a:path w="3271579" h="3292026">
                <a:moveTo>
                  <a:pt x="0" y="0"/>
                </a:moveTo>
                <a:lnTo>
                  <a:pt x="3271579" y="0"/>
                </a:lnTo>
                <a:lnTo>
                  <a:pt x="3271579" y="3292026"/>
                </a:lnTo>
                <a:lnTo>
                  <a:pt x="0" y="3292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015107" y="2122865"/>
            <a:ext cx="11244193" cy="7338485"/>
            <a:chOff x="0" y="0"/>
            <a:chExt cx="14992257" cy="9784646"/>
          </a:xfrm>
        </p:grpSpPr>
        <p:sp>
          <p:nvSpPr>
            <p:cNvPr id="8" name="Freeform 8"/>
            <p:cNvSpPr/>
            <p:nvPr/>
          </p:nvSpPr>
          <p:spPr>
            <a:xfrm>
              <a:off x="823730" y="0"/>
              <a:ext cx="13520414" cy="7441861"/>
            </a:xfrm>
            <a:custGeom>
              <a:avLst/>
              <a:gdLst/>
              <a:ahLst/>
              <a:cxnLst/>
              <a:rect l="l" t="t" r="r" b="b"/>
              <a:pathLst>
                <a:path w="13520414" h="7441861">
                  <a:moveTo>
                    <a:pt x="0" y="0"/>
                  </a:moveTo>
                  <a:lnTo>
                    <a:pt x="13520414" y="0"/>
                  </a:lnTo>
                  <a:lnTo>
                    <a:pt x="13520414" y="7441861"/>
                  </a:lnTo>
                  <a:lnTo>
                    <a:pt x="0" y="7441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83106" y="3384806"/>
              <a:ext cx="2462004" cy="327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4A7D40"/>
                  </a:solidFill>
                  <a:latin typeface="DejaVu Serif Bold"/>
                </a:rPr>
                <a:t>Nhóm chi tiết hình tấm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580698" y="3384806"/>
              <a:ext cx="2462004" cy="327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5E17EB"/>
                  </a:solidFill>
                  <a:latin typeface="DejaVu Serif Bold"/>
                </a:rPr>
                <a:t>Nhóm chi tiết hình thanh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182852" y="3384806"/>
              <a:ext cx="2462004" cy="327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4AAD"/>
                  </a:solidFill>
                  <a:latin typeface="DejaVu Serif Bold"/>
                </a:rPr>
                <a:t>Nhóm chi tiết  chuyển động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723709" y="3751012"/>
              <a:ext cx="2462004" cy="2436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94461A"/>
                  </a:solidFill>
                  <a:latin typeface="DejaVu Serif Bold"/>
                </a:rPr>
                <a:t>Nhóm chi tiết  kết nối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7441861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9" y="0"/>
                  </a:lnTo>
                  <a:lnTo>
                    <a:pt x="4456949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561376" y="7441861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8" y="0"/>
                  </a:lnTo>
                  <a:lnTo>
                    <a:pt x="4456948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48342" y="7441861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9" y="0"/>
                  </a:lnTo>
                  <a:lnTo>
                    <a:pt x="4456949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535308" y="7441861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9" y="0"/>
                  </a:lnTo>
                  <a:lnTo>
                    <a:pt x="4456949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97941" y="8568804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10 chi tiết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092204" y="8568804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12 chi tiết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57320" y="8568804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FFFFFF"/>
                  </a:solidFill>
                  <a:latin typeface="DejaVu Serif Bold"/>
                </a:rPr>
                <a:t>4 chi tiết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047113" y="8568804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9 chi tiết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72484" y="5386713"/>
            <a:ext cx="5225254" cy="265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Em hãy quan sát bộ lắp ghép mô hình kĩ thuật của mình, cho biết có mấy nhóm chi tiết? Kể tên các nhóm?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2484" y="8299458"/>
            <a:ext cx="5225254" cy="158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Em hãy cho biết mỗi nhóm có mấy chi tiết nhỏ?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99206" y="1493824"/>
            <a:ext cx="6314171" cy="1286512"/>
            <a:chOff x="0" y="0"/>
            <a:chExt cx="8418894" cy="171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8894" cy="1715350"/>
            </a:xfrm>
            <a:custGeom>
              <a:avLst/>
              <a:gdLst/>
              <a:ahLst/>
              <a:cxnLst/>
              <a:rect l="l" t="t" r="r" b="b"/>
              <a:pathLst>
                <a:path w="8418894" h="1715350">
                  <a:moveTo>
                    <a:pt x="0" y="0"/>
                  </a:moveTo>
                  <a:lnTo>
                    <a:pt x="8418894" y="0"/>
                  </a:lnTo>
                  <a:lnTo>
                    <a:pt x="8418894" y="1715350"/>
                  </a:lnTo>
                  <a:lnTo>
                    <a:pt x="0" y="17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19499" y="3773"/>
              <a:ext cx="5191909" cy="160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0000"/>
                  </a:solidFill>
                  <a:latin typeface="DejaVu Serif Bold"/>
                </a:rPr>
                <a:t>Nhóm chi tiết hình tấm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85052" y="2780337"/>
            <a:ext cx="3342711" cy="1757089"/>
            <a:chOff x="0" y="0"/>
            <a:chExt cx="4456949" cy="2342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56949" cy="2342785"/>
            </a:xfrm>
            <a:custGeom>
              <a:avLst/>
              <a:gdLst/>
              <a:ahLst/>
              <a:cxnLst/>
              <a:rect l="l" t="t" r="r" b="b"/>
              <a:pathLst>
                <a:path w="4456949" h="2342785">
                  <a:moveTo>
                    <a:pt x="0" y="0"/>
                  </a:moveTo>
                  <a:lnTo>
                    <a:pt x="4456949" y="0"/>
                  </a:lnTo>
                  <a:lnTo>
                    <a:pt x="4456949" y="2342785"/>
                  </a:lnTo>
                  <a:lnTo>
                    <a:pt x="0" y="234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 r="-1015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7941" y="1126942"/>
              <a:ext cx="3438993" cy="71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ejaVu Serif Bold"/>
                </a:rPr>
                <a:t>10 chi tiết</a:t>
              </a: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3802198" y="2866062"/>
          <a:ext cx="12341876" cy="7044860"/>
        </p:xfrm>
        <a:graphic>
          <a:graphicData uri="http://schemas.openxmlformats.org/drawingml/2006/table">
            <a:tbl>
              <a:tblPr/>
              <a:tblGrid>
                <a:gridCol w="617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97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4081688" y="2866062"/>
            <a:ext cx="2677452" cy="1425095"/>
          </a:xfrm>
          <a:custGeom>
            <a:avLst/>
            <a:gdLst/>
            <a:ahLst/>
            <a:cxnLst/>
            <a:rect l="l" t="t" r="r" b="b"/>
            <a:pathLst>
              <a:path w="2677452" h="1425095">
                <a:moveTo>
                  <a:pt x="0" y="0"/>
                </a:moveTo>
                <a:lnTo>
                  <a:pt x="2677452" y="0"/>
                </a:lnTo>
                <a:lnTo>
                  <a:pt x="2677452" y="1425095"/>
                </a:lnTo>
                <a:lnTo>
                  <a:pt x="0" y="14250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081688" y="4219622"/>
            <a:ext cx="1899006" cy="1459422"/>
          </a:xfrm>
          <a:custGeom>
            <a:avLst/>
            <a:gdLst/>
            <a:ahLst/>
            <a:cxnLst/>
            <a:rect l="l" t="t" r="r" b="b"/>
            <a:pathLst>
              <a:path w="1899006" h="1459422">
                <a:moveTo>
                  <a:pt x="0" y="0"/>
                </a:moveTo>
                <a:lnTo>
                  <a:pt x="1899006" y="0"/>
                </a:lnTo>
                <a:lnTo>
                  <a:pt x="1899006" y="1459422"/>
                </a:lnTo>
                <a:lnTo>
                  <a:pt x="0" y="14594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111395" y="5876801"/>
            <a:ext cx="3247707" cy="1061480"/>
          </a:xfrm>
          <a:custGeom>
            <a:avLst/>
            <a:gdLst/>
            <a:ahLst/>
            <a:cxnLst/>
            <a:rect l="l" t="t" r="r" b="b"/>
            <a:pathLst>
              <a:path w="3247707" h="1061480">
                <a:moveTo>
                  <a:pt x="0" y="0"/>
                </a:moveTo>
                <a:lnTo>
                  <a:pt x="3247707" y="0"/>
                </a:lnTo>
                <a:lnTo>
                  <a:pt x="3247707" y="1061480"/>
                </a:lnTo>
                <a:lnTo>
                  <a:pt x="0" y="10614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184709" y="7138306"/>
            <a:ext cx="1692963" cy="1321902"/>
          </a:xfrm>
          <a:custGeom>
            <a:avLst/>
            <a:gdLst/>
            <a:ahLst/>
            <a:cxnLst/>
            <a:rect l="l" t="t" r="r" b="b"/>
            <a:pathLst>
              <a:path w="1692963" h="1321902">
                <a:moveTo>
                  <a:pt x="0" y="0"/>
                </a:moveTo>
                <a:lnTo>
                  <a:pt x="1692963" y="0"/>
                </a:lnTo>
                <a:lnTo>
                  <a:pt x="1692963" y="1321902"/>
                </a:lnTo>
                <a:lnTo>
                  <a:pt x="0" y="13219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213403" y="8631658"/>
            <a:ext cx="2053127" cy="1117604"/>
          </a:xfrm>
          <a:custGeom>
            <a:avLst/>
            <a:gdLst/>
            <a:ahLst/>
            <a:cxnLst/>
            <a:rect l="l" t="t" r="r" b="b"/>
            <a:pathLst>
              <a:path w="2053127" h="1117604">
                <a:moveTo>
                  <a:pt x="0" y="0"/>
                </a:moveTo>
                <a:lnTo>
                  <a:pt x="2053127" y="0"/>
                </a:lnTo>
                <a:lnTo>
                  <a:pt x="2053127" y="1117604"/>
                </a:lnTo>
                <a:lnTo>
                  <a:pt x="0" y="11176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181727" y="2905926"/>
            <a:ext cx="2490358" cy="1345366"/>
          </a:xfrm>
          <a:custGeom>
            <a:avLst/>
            <a:gdLst/>
            <a:ahLst/>
            <a:cxnLst/>
            <a:rect l="l" t="t" r="r" b="b"/>
            <a:pathLst>
              <a:path w="2490358" h="1345366">
                <a:moveTo>
                  <a:pt x="0" y="0"/>
                </a:moveTo>
                <a:lnTo>
                  <a:pt x="2490359" y="0"/>
                </a:lnTo>
                <a:lnTo>
                  <a:pt x="2490359" y="1345366"/>
                </a:lnTo>
                <a:lnTo>
                  <a:pt x="0" y="1345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181727" y="4375911"/>
            <a:ext cx="2948318" cy="1203994"/>
          </a:xfrm>
          <a:custGeom>
            <a:avLst/>
            <a:gdLst/>
            <a:ahLst/>
            <a:cxnLst/>
            <a:rect l="l" t="t" r="r" b="b"/>
            <a:pathLst>
              <a:path w="2948318" h="1203994">
                <a:moveTo>
                  <a:pt x="0" y="0"/>
                </a:moveTo>
                <a:lnTo>
                  <a:pt x="2948318" y="0"/>
                </a:lnTo>
                <a:lnTo>
                  <a:pt x="2948318" y="1203994"/>
                </a:lnTo>
                <a:lnTo>
                  <a:pt x="0" y="12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329981" y="5751743"/>
            <a:ext cx="1877366" cy="1186538"/>
          </a:xfrm>
          <a:custGeom>
            <a:avLst/>
            <a:gdLst/>
            <a:ahLst/>
            <a:cxnLst/>
            <a:rect l="l" t="t" r="r" b="b"/>
            <a:pathLst>
              <a:path w="1877366" h="1186538">
                <a:moveTo>
                  <a:pt x="0" y="0"/>
                </a:moveTo>
                <a:lnTo>
                  <a:pt x="1877367" y="0"/>
                </a:lnTo>
                <a:lnTo>
                  <a:pt x="1877367" y="1186538"/>
                </a:lnTo>
                <a:lnTo>
                  <a:pt x="0" y="118653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329981" y="7131855"/>
            <a:ext cx="1325905" cy="1334804"/>
          </a:xfrm>
          <a:custGeom>
            <a:avLst/>
            <a:gdLst/>
            <a:ahLst/>
            <a:cxnLst/>
            <a:rect l="l" t="t" r="r" b="b"/>
            <a:pathLst>
              <a:path w="1325905" h="1334804">
                <a:moveTo>
                  <a:pt x="0" y="0"/>
                </a:moveTo>
                <a:lnTo>
                  <a:pt x="1325905" y="0"/>
                </a:lnTo>
                <a:lnTo>
                  <a:pt x="1325905" y="1334804"/>
                </a:lnTo>
                <a:lnTo>
                  <a:pt x="0" y="133480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329981" y="8582885"/>
            <a:ext cx="2734087" cy="1215150"/>
          </a:xfrm>
          <a:custGeom>
            <a:avLst/>
            <a:gdLst/>
            <a:ahLst/>
            <a:cxnLst/>
            <a:rect l="l" t="t" r="r" b="b"/>
            <a:pathLst>
              <a:path w="2734087" h="1215150">
                <a:moveTo>
                  <a:pt x="0" y="0"/>
                </a:moveTo>
                <a:lnTo>
                  <a:pt x="2734087" y="0"/>
                </a:lnTo>
                <a:lnTo>
                  <a:pt x="2734087" y="1215150"/>
                </a:lnTo>
                <a:lnTo>
                  <a:pt x="0" y="12151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56643" y="1519860"/>
            <a:ext cx="8850949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ảnh và cho biết tên của từng chi tiết?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56643" y="3350271"/>
            <a:ext cx="1769633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lớn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56643" y="4669298"/>
            <a:ext cx="1769633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nhỏ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56643" y="6098931"/>
            <a:ext cx="2185297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25 lỗ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56643" y="7421001"/>
            <a:ext cx="1769633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656643" y="8847845"/>
            <a:ext cx="2185297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3 lỗ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700786" y="3350271"/>
            <a:ext cx="2185297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2 lỗ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09286" y="4505325"/>
            <a:ext cx="295874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DejaVu Serif Bold"/>
              </a:rPr>
              <a:t>Tấm bên cabin</a:t>
            </a:r>
          </a:p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DejaVu Serif Bold"/>
              </a:rPr>
              <a:t>(trái, phải)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064068" y="6098931"/>
            <a:ext cx="2958746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sau cabin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064068" y="7421001"/>
            <a:ext cx="3080006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mặt cabin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130045" y="8847845"/>
            <a:ext cx="3080006" cy="5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>
                <a:solidFill>
                  <a:srgbClr val="000000"/>
                </a:solidFill>
                <a:latin typeface="DejaVu Serif Bold"/>
              </a:rPr>
              <a:t>Tấm tam giác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99206" y="1493824"/>
            <a:ext cx="6314171" cy="1286512"/>
            <a:chOff x="0" y="0"/>
            <a:chExt cx="8418894" cy="171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8894" cy="1715350"/>
            </a:xfrm>
            <a:custGeom>
              <a:avLst/>
              <a:gdLst/>
              <a:ahLst/>
              <a:cxnLst/>
              <a:rect l="l" t="t" r="r" b="b"/>
              <a:pathLst>
                <a:path w="8418894" h="1715350">
                  <a:moveTo>
                    <a:pt x="0" y="0"/>
                  </a:moveTo>
                  <a:lnTo>
                    <a:pt x="8418894" y="0"/>
                  </a:lnTo>
                  <a:lnTo>
                    <a:pt x="8418894" y="1715350"/>
                  </a:lnTo>
                  <a:lnTo>
                    <a:pt x="0" y="17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19499" y="3773"/>
              <a:ext cx="5191909" cy="160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0000"/>
                  </a:solidFill>
                  <a:latin typeface="DejaVu Serif Bold"/>
                </a:rPr>
                <a:t>Nhóm chi tiết hình thanh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292989" y="2780337"/>
            <a:ext cx="3342711" cy="1757089"/>
          </a:xfrm>
          <a:custGeom>
            <a:avLst/>
            <a:gdLst/>
            <a:ahLst/>
            <a:cxnLst/>
            <a:rect l="l" t="t" r="r" b="b"/>
            <a:pathLst>
              <a:path w="3342711" h="1757089">
                <a:moveTo>
                  <a:pt x="0" y="0"/>
                </a:moveTo>
                <a:lnTo>
                  <a:pt x="3342712" y="0"/>
                </a:lnTo>
                <a:lnTo>
                  <a:pt x="3342712" y="1757088"/>
                </a:lnTo>
                <a:lnTo>
                  <a:pt x="0" y="1757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01526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311442" y="2980362"/>
          <a:ext cx="12833346" cy="6965216"/>
        </p:xfrm>
        <a:graphic>
          <a:graphicData uri="http://schemas.openxmlformats.org/drawingml/2006/table">
            <a:tbl>
              <a:tblPr/>
              <a:tblGrid>
                <a:gridCol w="427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13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3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3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3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 rot="-108633">
            <a:off x="3650982" y="3114203"/>
            <a:ext cx="3700353" cy="544678"/>
          </a:xfrm>
          <a:custGeom>
            <a:avLst/>
            <a:gdLst/>
            <a:ahLst/>
            <a:cxnLst/>
            <a:rect l="l" t="t" r="r" b="b"/>
            <a:pathLst>
              <a:path w="3700353" h="544678">
                <a:moveTo>
                  <a:pt x="0" y="0"/>
                </a:moveTo>
                <a:lnTo>
                  <a:pt x="3700353" y="0"/>
                </a:lnTo>
                <a:lnTo>
                  <a:pt x="3700353" y="544678"/>
                </a:lnTo>
                <a:lnTo>
                  <a:pt x="0" y="5446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643301" y="4978810"/>
            <a:ext cx="3722316" cy="620386"/>
          </a:xfrm>
          <a:custGeom>
            <a:avLst/>
            <a:gdLst/>
            <a:ahLst/>
            <a:cxnLst/>
            <a:rect l="l" t="t" r="r" b="b"/>
            <a:pathLst>
              <a:path w="3722316" h="620386">
                <a:moveTo>
                  <a:pt x="0" y="0"/>
                </a:moveTo>
                <a:lnTo>
                  <a:pt x="3722316" y="0"/>
                </a:lnTo>
                <a:lnTo>
                  <a:pt x="3722316" y="620386"/>
                </a:lnTo>
                <a:lnTo>
                  <a:pt x="0" y="6203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956291" y="6630592"/>
            <a:ext cx="3216758" cy="618998"/>
          </a:xfrm>
          <a:custGeom>
            <a:avLst/>
            <a:gdLst/>
            <a:ahLst/>
            <a:cxnLst/>
            <a:rect l="l" t="t" r="r" b="b"/>
            <a:pathLst>
              <a:path w="3216758" h="618998">
                <a:moveTo>
                  <a:pt x="0" y="0"/>
                </a:moveTo>
                <a:lnTo>
                  <a:pt x="3216758" y="0"/>
                </a:lnTo>
                <a:lnTo>
                  <a:pt x="3216758" y="618998"/>
                </a:lnTo>
                <a:lnTo>
                  <a:pt x="0" y="6189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100435" y="8375989"/>
            <a:ext cx="2801446" cy="640031"/>
          </a:xfrm>
          <a:custGeom>
            <a:avLst/>
            <a:gdLst/>
            <a:ahLst/>
            <a:cxnLst/>
            <a:rect l="l" t="t" r="r" b="b"/>
            <a:pathLst>
              <a:path w="2801446" h="640031">
                <a:moveTo>
                  <a:pt x="0" y="0"/>
                </a:moveTo>
                <a:lnTo>
                  <a:pt x="2801446" y="0"/>
                </a:lnTo>
                <a:lnTo>
                  <a:pt x="2801446" y="640031"/>
                </a:lnTo>
                <a:lnTo>
                  <a:pt x="0" y="6400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477989" y="3142091"/>
            <a:ext cx="2557401" cy="673000"/>
          </a:xfrm>
          <a:custGeom>
            <a:avLst/>
            <a:gdLst/>
            <a:ahLst/>
            <a:cxnLst/>
            <a:rect l="l" t="t" r="r" b="b"/>
            <a:pathLst>
              <a:path w="2557401" h="673000">
                <a:moveTo>
                  <a:pt x="0" y="0"/>
                </a:moveTo>
                <a:lnTo>
                  <a:pt x="2557401" y="0"/>
                </a:lnTo>
                <a:lnTo>
                  <a:pt x="2557401" y="673000"/>
                </a:lnTo>
                <a:lnTo>
                  <a:pt x="0" y="673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847329" y="4807844"/>
            <a:ext cx="1818721" cy="791352"/>
          </a:xfrm>
          <a:custGeom>
            <a:avLst/>
            <a:gdLst/>
            <a:ahLst/>
            <a:cxnLst/>
            <a:rect l="l" t="t" r="r" b="b"/>
            <a:pathLst>
              <a:path w="1818721" h="791352">
                <a:moveTo>
                  <a:pt x="0" y="0"/>
                </a:moveTo>
                <a:lnTo>
                  <a:pt x="1818721" y="0"/>
                </a:lnTo>
                <a:lnTo>
                  <a:pt x="1818721" y="791352"/>
                </a:lnTo>
                <a:lnTo>
                  <a:pt x="0" y="791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44000" y="6630592"/>
            <a:ext cx="1124083" cy="637367"/>
          </a:xfrm>
          <a:custGeom>
            <a:avLst/>
            <a:gdLst/>
            <a:ahLst/>
            <a:cxnLst/>
            <a:rect l="l" t="t" r="r" b="b"/>
            <a:pathLst>
              <a:path w="1124083" h="637367">
                <a:moveTo>
                  <a:pt x="0" y="0"/>
                </a:moveTo>
                <a:lnTo>
                  <a:pt x="1124083" y="0"/>
                </a:lnTo>
                <a:lnTo>
                  <a:pt x="1124083" y="637367"/>
                </a:lnTo>
                <a:lnTo>
                  <a:pt x="0" y="6373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160026" y="8360227"/>
            <a:ext cx="1193327" cy="655793"/>
          </a:xfrm>
          <a:custGeom>
            <a:avLst/>
            <a:gdLst/>
            <a:ahLst/>
            <a:cxnLst/>
            <a:rect l="l" t="t" r="r" b="b"/>
            <a:pathLst>
              <a:path w="1193327" h="655793">
                <a:moveTo>
                  <a:pt x="0" y="0"/>
                </a:moveTo>
                <a:lnTo>
                  <a:pt x="1193328" y="0"/>
                </a:lnTo>
                <a:lnTo>
                  <a:pt x="1193328" y="655793"/>
                </a:lnTo>
                <a:lnTo>
                  <a:pt x="0" y="6557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792410" y="3058998"/>
            <a:ext cx="2524750" cy="658203"/>
          </a:xfrm>
          <a:custGeom>
            <a:avLst/>
            <a:gdLst/>
            <a:ahLst/>
            <a:cxnLst/>
            <a:rect l="l" t="t" r="r" b="b"/>
            <a:pathLst>
              <a:path w="2524750" h="658203">
                <a:moveTo>
                  <a:pt x="0" y="0"/>
                </a:moveTo>
                <a:lnTo>
                  <a:pt x="2524750" y="0"/>
                </a:lnTo>
                <a:lnTo>
                  <a:pt x="2524750" y="658203"/>
                </a:lnTo>
                <a:lnTo>
                  <a:pt x="0" y="65820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065978" y="4814657"/>
            <a:ext cx="1848373" cy="682476"/>
          </a:xfrm>
          <a:custGeom>
            <a:avLst/>
            <a:gdLst/>
            <a:ahLst/>
            <a:cxnLst/>
            <a:rect l="l" t="t" r="r" b="b"/>
            <a:pathLst>
              <a:path w="1848373" h="682476">
                <a:moveTo>
                  <a:pt x="0" y="0"/>
                </a:moveTo>
                <a:lnTo>
                  <a:pt x="1848373" y="0"/>
                </a:lnTo>
                <a:lnTo>
                  <a:pt x="1848373" y="682476"/>
                </a:lnTo>
                <a:lnTo>
                  <a:pt x="0" y="682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13645462" y="6424799"/>
            <a:ext cx="689405" cy="1100990"/>
          </a:xfrm>
          <a:custGeom>
            <a:avLst/>
            <a:gdLst/>
            <a:ahLst/>
            <a:cxnLst/>
            <a:rect l="l" t="t" r="r" b="b"/>
            <a:pathLst>
              <a:path w="689405" h="1100990">
                <a:moveTo>
                  <a:pt x="0" y="0"/>
                </a:moveTo>
                <a:lnTo>
                  <a:pt x="689405" y="0"/>
                </a:lnTo>
                <a:lnTo>
                  <a:pt x="689405" y="1100991"/>
                </a:lnTo>
                <a:lnTo>
                  <a:pt x="0" y="110099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629131" y="8291547"/>
            <a:ext cx="722066" cy="838528"/>
          </a:xfrm>
          <a:custGeom>
            <a:avLst/>
            <a:gdLst/>
            <a:ahLst/>
            <a:cxnLst/>
            <a:rect l="l" t="t" r="r" b="b"/>
            <a:pathLst>
              <a:path w="722066" h="838528">
                <a:moveTo>
                  <a:pt x="0" y="0"/>
                </a:moveTo>
                <a:lnTo>
                  <a:pt x="722066" y="0"/>
                </a:lnTo>
                <a:lnTo>
                  <a:pt x="722066" y="838529"/>
                </a:lnTo>
                <a:lnTo>
                  <a:pt x="0" y="83852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56643" y="1519860"/>
            <a:ext cx="8850949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ảnh và cho biết tên của từng chi tiết?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132" y="3601731"/>
            <a:ext cx="257924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12 chi tiết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26355" y="390770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11 lỗ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86566" y="576112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9 lỗ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09409" y="7411515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7 lỗ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02807" y="9168673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6 lỗ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958838" y="390770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5 lỗ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978586" y="576112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3 lỗ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978586" y="7411515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thẳng 2 lỗ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58838" y="9168673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móc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212060" y="390770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chữ U dài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276681" y="5761121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chữ U ngắn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212060" y="7411515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chữ L dài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212060" y="9168673"/>
            <a:ext cx="3556208" cy="48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>
                <a:solidFill>
                  <a:srgbClr val="000000"/>
                </a:solidFill>
                <a:latin typeface="DejaVu Serif Bold"/>
              </a:rPr>
              <a:t>Thanh chữ L ngắn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44788" y="9016020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99206" y="1493824"/>
            <a:ext cx="6314171" cy="1286512"/>
            <a:chOff x="0" y="0"/>
            <a:chExt cx="8418894" cy="171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8894" cy="1715350"/>
            </a:xfrm>
            <a:custGeom>
              <a:avLst/>
              <a:gdLst/>
              <a:ahLst/>
              <a:cxnLst/>
              <a:rect l="l" t="t" r="r" b="b"/>
              <a:pathLst>
                <a:path w="8418894" h="1715350">
                  <a:moveTo>
                    <a:pt x="0" y="0"/>
                  </a:moveTo>
                  <a:lnTo>
                    <a:pt x="8418894" y="0"/>
                  </a:lnTo>
                  <a:lnTo>
                    <a:pt x="8418894" y="1715350"/>
                  </a:lnTo>
                  <a:lnTo>
                    <a:pt x="0" y="17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19499" y="3773"/>
              <a:ext cx="5191909" cy="160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0000"/>
                  </a:solidFill>
                  <a:latin typeface="DejaVu Serif Bold"/>
                </a:rPr>
                <a:t>Nhóm chi tiết chuyển động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294577" y="2780337"/>
            <a:ext cx="3342711" cy="1757089"/>
          </a:xfrm>
          <a:custGeom>
            <a:avLst/>
            <a:gdLst/>
            <a:ahLst/>
            <a:cxnLst/>
            <a:rect l="l" t="t" r="r" b="b"/>
            <a:pathLst>
              <a:path w="3342711" h="1757089">
                <a:moveTo>
                  <a:pt x="0" y="0"/>
                </a:moveTo>
                <a:lnTo>
                  <a:pt x="3342711" y="0"/>
                </a:lnTo>
                <a:lnTo>
                  <a:pt x="3342711" y="1757088"/>
                </a:lnTo>
                <a:lnTo>
                  <a:pt x="0" y="1757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01526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337742" y="2980362"/>
          <a:ext cx="12644554" cy="6881608"/>
        </p:xfrm>
        <a:graphic>
          <a:graphicData uri="http://schemas.openxmlformats.org/drawingml/2006/table">
            <a:tbl>
              <a:tblPr/>
              <a:tblGrid>
                <a:gridCol w="632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08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80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3636308" y="3302122"/>
            <a:ext cx="2792478" cy="2758003"/>
          </a:xfrm>
          <a:custGeom>
            <a:avLst/>
            <a:gdLst/>
            <a:ahLst/>
            <a:cxnLst/>
            <a:rect l="l" t="t" r="r" b="b"/>
            <a:pathLst>
              <a:path w="2792478" h="2758003">
                <a:moveTo>
                  <a:pt x="0" y="0"/>
                </a:moveTo>
                <a:lnTo>
                  <a:pt x="2792478" y="0"/>
                </a:lnTo>
                <a:lnTo>
                  <a:pt x="2792478" y="2758002"/>
                </a:lnTo>
                <a:lnTo>
                  <a:pt x="0" y="27580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636308" y="6907849"/>
            <a:ext cx="2595715" cy="2350451"/>
          </a:xfrm>
          <a:custGeom>
            <a:avLst/>
            <a:gdLst/>
            <a:ahLst/>
            <a:cxnLst/>
            <a:rect l="l" t="t" r="r" b="b"/>
            <a:pathLst>
              <a:path w="2595715" h="2350451">
                <a:moveTo>
                  <a:pt x="0" y="0"/>
                </a:moveTo>
                <a:lnTo>
                  <a:pt x="2595715" y="0"/>
                </a:lnTo>
                <a:lnTo>
                  <a:pt x="2595715" y="2350451"/>
                </a:lnTo>
                <a:lnTo>
                  <a:pt x="0" y="2350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973136" y="3302122"/>
            <a:ext cx="3052446" cy="2680844"/>
          </a:xfrm>
          <a:custGeom>
            <a:avLst/>
            <a:gdLst/>
            <a:ahLst/>
            <a:cxnLst/>
            <a:rect l="l" t="t" r="r" b="b"/>
            <a:pathLst>
              <a:path w="3052446" h="2680844">
                <a:moveTo>
                  <a:pt x="0" y="0"/>
                </a:moveTo>
                <a:lnTo>
                  <a:pt x="3052446" y="0"/>
                </a:lnTo>
                <a:lnTo>
                  <a:pt x="3052446" y="2680843"/>
                </a:lnTo>
                <a:lnTo>
                  <a:pt x="0" y="26808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831029" y="7061642"/>
            <a:ext cx="3717347" cy="2042866"/>
          </a:xfrm>
          <a:custGeom>
            <a:avLst/>
            <a:gdLst/>
            <a:ahLst/>
            <a:cxnLst/>
            <a:rect l="l" t="t" r="r" b="b"/>
            <a:pathLst>
              <a:path w="3717347" h="2042866">
                <a:moveTo>
                  <a:pt x="0" y="0"/>
                </a:moveTo>
                <a:lnTo>
                  <a:pt x="3717347" y="0"/>
                </a:lnTo>
                <a:lnTo>
                  <a:pt x="3717347" y="2042866"/>
                </a:lnTo>
                <a:lnTo>
                  <a:pt x="0" y="2042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56643" y="1519860"/>
            <a:ext cx="8850949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ảnh và cho biết tên của từng chi tiết?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156" y="3601731"/>
            <a:ext cx="257924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FFFFFF"/>
                </a:solidFill>
                <a:latin typeface="DejaVu Serif Bold"/>
              </a:rPr>
              <a:t>4 chi tiết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74821" y="4442175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Bánh xe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32023" y="7465855"/>
            <a:ext cx="3556208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Bánh đai 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(ròng rọc)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88580" y="4442175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DejaVu Serif Bold"/>
              </a:rPr>
              <a:t>Đai truyền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77645" y="7755415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Dây sợi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02525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99206" y="1493824"/>
            <a:ext cx="6314171" cy="1286512"/>
            <a:chOff x="0" y="0"/>
            <a:chExt cx="8418894" cy="1715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8894" cy="1715350"/>
            </a:xfrm>
            <a:custGeom>
              <a:avLst/>
              <a:gdLst/>
              <a:ahLst/>
              <a:cxnLst/>
              <a:rect l="l" t="t" r="r" b="b"/>
              <a:pathLst>
                <a:path w="8418894" h="1715350">
                  <a:moveTo>
                    <a:pt x="0" y="0"/>
                  </a:moveTo>
                  <a:lnTo>
                    <a:pt x="8418894" y="0"/>
                  </a:lnTo>
                  <a:lnTo>
                    <a:pt x="8418894" y="1715350"/>
                  </a:lnTo>
                  <a:lnTo>
                    <a:pt x="0" y="17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19499" y="3773"/>
              <a:ext cx="5191909" cy="160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2"/>
                </a:lnSpc>
              </a:pPr>
              <a:r>
                <a:rPr lang="en-US" sz="3328">
                  <a:solidFill>
                    <a:srgbClr val="000000"/>
                  </a:solidFill>
                  <a:latin typeface="DejaVu Serif Bold"/>
                </a:rPr>
                <a:t>Nhóm chi tiết kết nối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294577" y="2780337"/>
            <a:ext cx="3342711" cy="1757089"/>
          </a:xfrm>
          <a:custGeom>
            <a:avLst/>
            <a:gdLst/>
            <a:ahLst/>
            <a:cxnLst/>
            <a:rect l="l" t="t" r="r" b="b"/>
            <a:pathLst>
              <a:path w="3342711" h="1757089">
                <a:moveTo>
                  <a:pt x="0" y="0"/>
                </a:moveTo>
                <a:lnTo>
                  <a:pt x="3342711" y="0"/>
                </a:lnTo>
                <a:lnTo>
                  <a:pt x="3342711" y="1757088"/>
                </a:lnTo>
                <a:lnTo>
                  <a:pt x="0" y="1757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01526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206761" y="2980362"/>
          <a:ext cx="14662965" cy="7045764"/>
        </p:xfrm>
        <a:graphic>
          <a:graphicData uri="http://schemas.openxmlformats.org/drawingml/2006/table">
            <a:tbl>
              <a:tblPr/>
              <a:tblGrid>
                <a:gridCol w="488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14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4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4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44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3534125" y="3182673"/>
            <a:ext cx="4449883" cy="514308"/>
          </a:xfrm>
          <a:custGeom>
            <a:avLst/>
            <a:gdLst/>
            <a:ahLst/>
            <a:cxnLst/>
            <a:rect l="l" t="t" r="r" b="b"/>
            <a:pathLst>
              <a:path w="4449883" h="514308">
                <a:moveTo>
                  <a:pt x="0" y="0"/>
                </a:moveTo>
                <a:lnTo>
                  <a:pt x="4449883" y="0"/>
                </a:lnTo>
                <a:lnTo>
                  <a:pt x="4449883" y="514308"/>
                </a:lnTo>
                <a:lnTo>
                  <a:pt x="0" y="5143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437930" y="4896107"/>
            <a:ext cx="4642273" cy="547908"/>
          </a:xfrm>
          <a:custGeom>
            <a:avLst/>
            <a:gdLst/>
            <a:ahLst/>
            <a:cxnLst/>
            <a:rect l="l" t="t" r="r" b="b"/>
            <a:pathLst>
              <a:path w="4642273" h="547908">
                <a:moveTo>
                  <a:pt x="0" y="0"/>
                </a:moveTo>
                <a:lnTo>
                  <a:pt x="4642273" y="0"/>
                </a:lnTo>
                <a:lnTo>
                  <a:pt x="4642273" y="547907"/>
                </a:lnTo>
                <a:lnTo>
                  <a:pt x="0" y="547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37930" y="6747915"/>
            <a:ext cx="3829602" cy="448856"/>
          </a:xfrm>
          <a:custGeom>
            <a:avLst/>
            <a:gdLst/>
            <a:ahLst/>
            <a:cxnLst/>
            <a:rect l="l" t="t" r="r" b="b"/>
            <a:pathLst>
              <a:path w="3829602" h="448856">
                <a:moveTo>
                  <a:pt x="0" y="0"/>
                </a:moveTo>
                <a:lnTo>
                  <a:pt x="3829602" y="0"/>
                </a:lnTo>
                <a:lnTo>
                  <a:pt x="3829602" y="448856"/>
                </a:lnTo>
                <a:lnTo>
                  <a:pt x="0" y="4488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437930" y="8577017"/>
            <a:ext cx="3363535" cy="425507"/>
          </a:xfrm>
          <a:custGeom>
            <a:avLst/>
            <a:gdLst/>
            <a:ahLst/>
            <a:cxnLst/>
            <a:rect l="l" t="t" r="r" b="b"/>
            <a:pathLst>
              <a:path w="3363535" h="425507">
                <a:moveTo>
                  <a:pt x="0" y="0"/>
                </a:moveTo>
                <a:lnTo>
                  <a:pt x="3363535" y="0"/>
                </a:lnTo>
                <a:lnTo>
                  <a:pt x="3363535" y="425508"/>
                </a:lnTo>
                <a:lnTo>
                  <a:pt x="0" y="425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007475" y="3182673"/>
            <a:ext cx="818764" cy="682303"/>
          </a:xfrm>
          <a:custGeom>
            <a:avLst/>
            <a:gdLst/>
            <a:ahLst/>
            <a:cxnLst/>
            <a:rect l="l" t="t" r="r" b="b"/>
            <a:pathLst>
              <a:path w="818764" h="682303">
                <a:moveTo>
                  <a:pt x="0" y="0"/>
                </a:moveTo>
                <a:lnTo>
                  <a:pt x="818764" y="0"/>
                </a:lnTo>
                <a:lnTo>
                  <a:pt x="818764" y="682303"/>
                </a:lnTo>
                <a:lnTo>
                  <a:pt x="0" y="6823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007475" y="4896107"/>
            <a:ext cx="1249068" cy="683701"/>
          </a:xfrm>
          <a:custGeom>
            <a:avLst/>
            <a:gdLst/>
            <a:ahLst/>
            <a:cxnLst/>
            <a:rect l="l" t="t" r="r" b="b"/>
            <a:pathLst>
              <a:path w="1249068" h="683701">
                <a:moveTo>
                  <a:pt x="0" y="0"/>
                </a:moveTo>
                <a:lnTo>
                  <a:pt x="1249069" y="0"/>
                </a:lnTo>
                <a:lnTo>
                  <a:pt x="1249069" y="683700"/>
                </a:lnTo>
                <a:lnTo>
                  <a:pt x="0" y="683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007475" y="6602705"/>
            <a:ext cx="1991276" cy="739276"/>
          </a:xfrm>
          <a:custGeom>
            <a:avLst/>
            <a:gdLst/>
            <a:ahLst/>
            <a:cxnLst/>
            <a:rect l="l" t="t" r="r" b="b"/>
            <a:pathLst>
              <a:path w="1991276" h="739276">
                <a:moveTo>
                  <a:pt x="0" y="0"/>
                </a:moveTo>
                <a:lnTo>
                  <a:pt x="1991277" y="0"/>
                </a:lnTo>
                <a:lnTo>
                  <a:pt x="1991277" y="739276"/>
                </a:lnTo>
                <a:lnTo>
                  <a:pt x="0" y="73927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007475" y="8313531"/>
            <a:ext cx="904422" cy="852740"/>
          </a:xfrm>
          <a:custGeom>
            <a:avLst/>
            <a:gdLst/>
            <a:ahLst/>
            <a:cxnLst/>
            <a:rect l="l" t="t" r="r" b="b"/>
            <a:pathLst>
              <a:path w="904422" h="852740">
                <a:moveTo>
                  <a:pt x="0" y="0"/>
                </a:moveTo>
                <a:lnTo>
                  <a:pt x="904422" y="0"/>
                </a:lnTo>
                <a:lnTo>
                  <a:pt x="904422" y="852740"/>
                </a:lnTo>
                <a:lnTo>
                  <a:pt x="0" y="85274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100720" y="3098299"/>
            <a:ext cx="656785" cy="683057"/>
          </a:xfrm>
          <a:custGeom>
            <a:avLst/>
            <a:gdLst/>
            <a:ahLst/>
            <a:cxnLst/>
            <a:rect l="l" t="t" r="r" b="b"/>
            <a:pathLst>
              <a:path w="656785" h="683057">
                <a:moveTo>
                  <a:pt x="0" y="0"/>
                </a:moveTo>
                <a:lnTo>
                  <a:pt x="656785" y="0"/>
                </a:lnTo>
                <a:lnTo>
                  <a:pt x="656785" y="683056"/>
                </a:lnTo>
                <a:lnTo>
                  <a:pt x="0" y="68305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56643" y="1519860"/>
            <a:ext cx="8850949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Em hãy quan sát ảnh và cho biết tên của từng chi tiết?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276" y="3601731"/>
            <a:ext cx="2579244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9 chi tiết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11323" y="3834141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Trục quay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11323" y="5596414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Trục thẳng dài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34125" y="7301546"/>
            <a:ext cx="412611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Trục thẳng ngắn 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34125" y="9135875"/>
            <a:ext cx="412611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Trục thẳng ngắn 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60140" y="3834141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Vít ngắn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60140" y="5596414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Vít nhỡ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60140" y="7301546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Vít dài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853905" y="9135875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56528"/>
                </a:solidFill>
                <a:latin typeface="DejaVu Serif Bold"/>
              </a:rPr>
              <a:t>Đai ốc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03092" y="3834141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Vòng hãm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58976" y="9002525"/>
            <a:ext cx="2229024" cy="1284475"/>
          </a:xfrm>
          <a:custGeom>
            <a:avLst/>
            <a:gdLst/>
            <a:ahLst/>
            <a:cxnLst/>
            <a:rect l="l" t="t" r="r" b="b"/>
            <a:pathLst>
              <a:path w="2229024" h="1284475">
                <a:moveTo>
                  <a:pt x="0" y="0"/>
                </a:moveTo>
                <a:lnTo>
                  <a:pt x="2229024" y="0"/>
                </a:lnTo>
                <a:lnTo>
                  <a:pt x="2229024" y="1284475"/>
                </a:lnTo>
                <a:lnTo>
                  <a:pt x="0" y="1284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0" y="4090"/>
            <a:ext cx="1376778" cy="893185"/>
          </a:xfrm>
          <a:custGeom>
            <a:avLst/>
            <a:gdLst/>
            <a:ahLst/>
            <a:cxnLst/>
            <a:rect l="l" t="t" r="r" b="b"/>
            <a:pathLst>
              <a:path w="1376778" h="893185">
                <a:moveTo>
                  <a:pt x="1376778" y="0"/>
                </a:moveTo>
                <a:lnTo>
                  <a:pt x="0" y="0"/>
                </a:lnTo>
                <a:lnTo>
                  <a:pt x="0" y="893185"/>
                </a:lnTo>
                <a:lnTo>
                  <a:pt x="1376778" y="893185"/>
                </a:lnTo>
                <a:lnTo>
                  <a:pt x="1376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76778" y="3316419"/>
            <a:ext cx="5311265" cy="1093043"/>
          </a:xfrm>
          <a:custGeom>
            <a:avLst/>
            <a:gdLst/>
            <a:ahLst/>
            <a:cxnLst/>
            <a:rect l="l" t="t" r="r" b="b"/>
            <a:pathLst>
              <a:path w="5311265" h="1093043">
                <a:moveTo>
                  <a:pt x="0" y="0"/>
                </a:moveTo>
                <a:lnTo>
                  <a:pt x="5311265" y="0"/>
                </a:lnTo>
                <a:lnTo>
                  <a:pt x="5311265" y="1093043"/>
                </a:lnTo>
                <a:lnTo>
                  <a:pt x="0" y="1093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300848" y="3272058"/>
            <a:ext cx="4727063" cy="1181766"/>
          </a:xfrm>
          <a:custGeom>
            <a:avLst/>
            <a:gdLst/>
            <a:ahLst/>
            <a:cxnLst/>
            <a:rect l="l" t="t" r="r" b="b"/>
            <a:pathLst>
              <a:path w="4727063" h="1181766">
                <a:moveTo>
                  <a:pt x="0" y="0"/>
                </a:moveTo>
                <a:lnTo>
                  <a:pt x="4727062" y="0"/>
                </a:lnTo>
                <a:lnTo>
                  <a:pt x="4727062" y="1181765"/>
                </a:lnTo>
                <a:lnTo>
                  <a:pt x="0" y="1181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976157" y="2058480"/>
            <a:ext cx="3881781" cy="2395343"/>
          </a:xfrm>
          <a:custGeom>
            <a:avLst/>
            <a:gdLst/>
            <a:ahLst/>
            <a:cxnLst/>
            <a:rect l="l" t="t" r="r" b="b"/>
            <a:pathLst>
              <a:path w="3881781" h="2395343">
                <a:moveTo>
                  <a:pt x="0" y="0"/>
                </a:moveTo>
                <a:lnTo>
                  <a:pt x="3881781" y="0"/>
                </a:lnTo>
                <a:lnTo>
                  <a:pt x="3881781" y="2395343"/>
                </a:lnTo>
                <a:lnTo>
                  <a:pt x="0" y="239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12153" y="-149798"/>
            <a:ext cx="15547147" cy="7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500">
                <a:solidFill>
                  <a:srgbClr val="056528"/>
                </a:solidFill>
                <a:latin typeface="Bogart Heavy"/>
              </a:rPr>
              <a:t>Bài 7. Giới thiệu bộ lắp ghép mô hình kĩ thuật (Tiết 1)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7047" y="840125"/>
            <a:ext cx="966608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233DFF"/>
                </a:solidFill>
                <a:latin typeface="Tex Gyre Termes Bold"/>
              </a:rPr>
              <a:t>1. LÀM QUEN VỚI CÁC CHI TIẾT VÀ DỤNG CỤ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1658639"/>
            <a:ext cx="6330784" cy="1500923"/>
            <a:chOff x="0" y="0"/>
            <a:chExt cx="8441045" cy="20012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41045" cy="2001231"/>
            </a:xfrm>
            <a:custGeom>
              <a:avLst/>
              <a:gdLst/>
              <a:ahLst/>
              <a:cxnLst/>
              <a:rect l="l" t="t" r="r" b="b"/>
              <a:pathLst>
                <a:path w="8441045" h="2001231">
                  <a:moveTo>
                    <a:pt x="0" y="0"/>
                  </a:moveTo>
                  <a:lnTo>
                    <a:pt x="8441045" y="0"/>
                  </a:lnTo>
                  <a:lnTo>
                    <a:pt x="8441045" y="2001231"/>
                  </a:lnTo>
                  <a:lnTo>
                    <a:pt x="0" y="200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772431" y="6350"/>
              <a:ext cx="6331728" cy="1323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70"/>
                </a:lnSpc>
              </a:pPr>
              <a:r>
                <a:rPr lang="en-US" sz="3228">
                  <a:solidFill>
                    <a:srgbClr val="FFFFFF"/>
                  </a:solidFill>
                  <a:latin typeface="DejaVu Serif Bold"/>
                </a:rPr>
                <a:t>Dụng cụ và hộp đựng ốc vít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35761" y="4583430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Tua-vít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86275" y="4583430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Cờ-lê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38944" y="4583430"/>
            <a:ext cx="3556208" cy="56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56528"/>
                </a:solidFill>
                <a:latin typeface="DejaVu Serif Bold"/>
              </a:rPr>
              <a:t>Hộp đựng ốc vít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6203" y="5695950"/>
            <a:ext cx="16783097" cy="113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DejaVu Serif Bold"/>
              </a:rPr>
              <a:t>Cách sắp xếp các chi tiết trong hộp: Hộp có nhiều ngăn, mỗi ngăn để một số chi tiết cùng loại hoặc 2-3 loại khác nhau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142573" y="6169300"/>
            <a:ext cx="3453875" cy="3475462"/>
          </a:xfrm>
          <a:custGeom>
            <a:avLst/>
            <a:gdLst/>
            <a:ahLst/>
            <a:cxnLst/>
            <a:rect l="l" t="t" r="r" b="b"/>
            <a:pathLst>
              <a:path w="3453875" h="3475462">
                <a:moveTo>
                  <a:pt x="0" y="0"/>
                </a:moveTo>
                <a:lnTo>
                  <a:pt x="3453875" y="0"/>
                </a:lnTo>
                <a:lnTo>
                  <a:pt x="3453875" y="3475462"/>
                </a:lnTo>
                <a:lnTo>
                  <a:pt x="0" y="3475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572</Words>
  <Application>Microsoft Office PowerPoint</Application>
  <PresentationFormat>Custom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DejaVu Serif Bold</vt:lpstr>
      <vt:lpstr>Arial</vt:lpstr>
      <vt:lpstr>Tex Gyre Termes Bold</vt:lpstr>
      <vt:lpstr>Calibri</vt:lpstr>
      <vt:lpstr>Bogart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CN4. Bai7. GIOITHIEUBOLAPGHEP_ MOHINH</dc:title>
  <cp:lastModifiedBy>Administrator</cp:lastModifiedBy>
  <cp:revision>3</cp:revision>
  <dcterms:created xsi:type="dcterms:W3CDTF">2006-08-16T00:00:00Z</dcterms:created>
  <dcterms:modified xsi:type="dcterms:W3CDTF">2024-01-24T04:41:06Z</dcterms:modified>
  <dc:identifier>DAF57qez_xg</dc:identifier>
</cp:coreProperties>
</file>