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0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5F21DE4-8475-460C-A5E7-A57D7EE0A74F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02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11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5EBE17-153A-45A8-9F59-DAF4DF79537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50DB13-2734-42D1-B6BA-4A3B72CB00B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eg"/><Relationship Id="rId11" Type="http://schemas.openxmlformats.org/officeDocument/2006/relationships/image" Target="../media/image27.png"/><Relationship Id="rId5" Type="http://schemas.openxmlformats.org/officeDocument/2006/relationships/image" Target="../media/image29.jpeg"/><Relationship Id="rId10" Type="http://schemas.openxmlformats.org/officeDocument/2006/relationships/image" Target="../media/image2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9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png"/><Relationship Id="rId11" Type="http://schemas.openxmlformats.org/officeDocument/2006/relationships/image" Target="../media/image27.png"/><Relationship Id="rId5" Type="http://schemas.openxmlformats.org/officeDocument/2006/relationships/image" Target="../media/image2.gif"/><Relationship Id="rId10" Type="http://schemas.openxmlformats.org/officeDocument/2006/relationships/image" Target="../media/image42.png"/><Relationship Id="rId4" Type="http://schemas.openxmlformats.org/officeDocument/2006/relationships/image" Target="../media/image24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1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3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5843520" y="5429160"/>
            <a:ext cx="4786560" cy="109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>
                <a:solidFill>
                  <a:srgbClr val="C00000"/>
                </a:solidFill>
                <a:latin typeface="Constantia"/>
              </a:rPr>
              <a:t>LÊ THỊ THU 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5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56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7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19" name="Rectangle 7"/>
          <p:cNvSpPr/>
          <p:nvPr/>
        </p:nvSpPr>
        <p:spPr>
          <a:xfrm>
            <a:off x="828720" y="150840"/>
            <a:ext cx="328608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Ôn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7267680" y="214200"/>
            <a:ext cx="282708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Cambria"/>
                <a:ea typeface="Times New Roman"/>
              </a:rPr>
              <a:t>Nghe giai điệu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1" name="Picture 2" descr="D:\GIÁO ÁN 1 2020-2021\HÌNH SOẠN GIÁO ÁN\Đọc nhạc\HÁT CÙNG ĐRMFS\Picture1.jpg"/>
          <p:cNvPicPr/>
          <p:nvPr/>
        </p:nvPicPr>
        <p:blipFill>
          <a:blip r:embed="rId5">
            <a:biLevel thresh="50000"/>
          </a:blip>
          <a:stretch/>
        </p:blipFill>
        <p:spPr>
          <a:xfrm>
            <a:off x="1317600" y="1736640"/>
            <a:ext cx="8272440" cy="3708360"/>
          </a:xfrm>
          <a:prstGeom prst="rect">
            <a:avLst/>
          </a:prstGeom>
          <a:ln w="0">
            <a:noFill/>
          </a:ln>
        </p:spPr>
      </p:pic>
      <p:sp>
        <p:nvSpPr>
          <p:cNvPr id="1022" name="Text Box 10"/>
          <p:cNvSpPr/>
          <p:nvPr/>
        </p:nvSpPr>
        <p:spPr>
          <a:xfrm>
            <a:off x="1936800" y="1227240"/>
            <a:ext cx="71197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2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2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800" y="1227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28" name="Rectangle 1"/>
          <p:cNvSpPr/>
          <p:nvPr/>
        </p:nvSpPr>
        <p:spPr>
          <a:xfrm>
            <a:off x="1699200" y="2286000"/>
            <a:ext cx="779724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ĐỌC NHẠC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KÍ HIỆU BÀN TAY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3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3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3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25360"/>
            <a:ext cx="9932760" cy="1787760"/>
          </a:xfrm>
          <a:prstGeom prst="rect">
            <a:avLst/>
          </a:prstGeom>
          <a:ln w="0">
            <a:noFill/>
          </a:ln>
        </p:spPr>
      </p:pic>
      <p:pic>
        <p:nvPicPr>
          <p:cNvPr id="1034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730680"/>
            <a:ext cx="9969480" cy="1984320"/>
          </a:xfrm>
          <a:prstGeom prst="rect">
            <a:avLst/>
          </a:prstGeom>
          <a:ln w="0">
            <a:noFill/>
          </a:ln>
        </p:spPr>
      </p:pic>
      <p:sp>
        <p:nvSpPr>
          <p:cNvPr id="1035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36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2774880" y="2746440"/>
            <a:ext cx="722520" cy="911160"/>
          </a:xfrm>
          <a:prstGeom prst="rect">
            <a:avLst/>
          </a:prstGeom>
          <a:ln w="0">
            <a:noFill/>
          </a:ln>
        </p:spPr>
      </p:pic>
      <p:pic>
        <p:nvPicPr>
          <p:cNvPr id="1037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3591000" y="2835360"/>
            <a:ext cx="714240" cy="834840"/>
          </a:xfrm>
          <a:prstGeom prst="rect">
            <a:avLst/>
          </a:prstGeom>
          <a:ln w="0">
            <a:noFill/>
          </a:ln>
        </p:spPr>
      </p:pic>
      <p:pic>
        <p:nvPicPr>
          <p:cNvPr id="1038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277668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39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8510760" y="2709720"/>
            <a:ext cx="714240" cy="87012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7443720" y="270828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1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273384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2" name="Picture 2" descr="D:\GIÁO ÁN 1 2020-2021\HÌNH SOẠN GIÁO ÁN\Đọc nhạc\DO RE MI.jpg"/>
          <p:cNvPicPr/>
          <p:nvPr/>
        </p:nvPicPr>
        <p:blipFill>
          <a:blip r:embed="rId8"/>
          <a:srcRect r="8178" b="38647"/>
          <a:stretch/>
        </p:blipFill>
        <p:spPr>
          <a:xfrm>
            <a:off x="2774880" y="5551560"/>
            <a:ext cx="714600" cy="869760"/>
          </a:xfrm>
          <a:prstGeom prst="rect">
            <a:avLst/>
          </a:prstGeom>
          <a:ln w="0">
            <a:noFill/>
          </a:ln>
        </p:spPr>
      </p:pic>
      <p:pic>
        <p:nvPicPr>
          <p:cNvPr id="1043" name="Picture 3" descr="D:\GIÁO ÁN 1 2020-2021\HÌNH SOẠN GIÁO ÁN\Đọc nhạc\DO RE MI - Copy.jpg"/>
          <p:cNvPicPr/>
          <p:nvPr/>
        </p:nvPicPr>
        <p:blipFill>
          <a:blip r:embed="rId9"/>
          <a:srcRect r="6691" b="39507"/>
          <a:stretch/>
        </p:blipFill>
        <p:spPr>
          <a:xfrm>
            <a:off x="3616200" y="5548320"/>
            <a:ext cx="714600" cy="873000"/>
          </a:xfrm>
          <a:prstGeom prst="rect">
            <a:avLst/>
          </a:prstGeom>
          <a:ln w="0">
            <a:noFill/>
          </a:ln>
        </p:spPr>
      </p:pic>
      <p:pic>
        <p:nvPicPr>
          <p:cNvPr id="1044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4711680" y="5575320"/>
            <a:ext cx="928800" cy="866880"/>
          </a:xfrm>
          <a:prstGeom prst="rect">
            <a:avLst/>
          </a:prstGeom>
          <a:ln w="0">
            <a:noFill/>
          </a:ln>
        </p:spPr>
      </p:pic>
      <p:pic>
        <p:nvPicPr>
          <p:cNvPr id="1045" name="Picture 3" descr="D:\GIÁO ÁN 1 2020-2021\HÌNH SOẠN GIÁO ÁN\Đọc nhạc\Picture2 - Copy.jpg"/>
          <p:cNvPicPr/>
          <p:nvPr/>
        </p:nvPicPr>
        <p:blipFill>
          <a:blip r:embed="rId7"/>
          <a:srcRect l="41619" t="31724" r="47671" b="51195"/>
          <a:stretch/>
        </p:blipFill>
        <p:spPr>
          <a:xfrm>
            <a:off x="6370560" y="5554800"/>
            <a:ext cx="928800" cy="866520"/>
          </a:xfrm>
          <a:prstGeom prst="rect">
            <a:avLst/>
          </a:prstGeom>
          <a:ln w="0">
            <a:noFill/>
          </a:ln>
        </p:spPr>
      </p:pic>
      <p:pic>
        <p:nvPicPr>
          <p:cNvPr id="1046" name="Picture 3" descr="D:\GIÁO ÁN 1 2020-2021\HÌNH SOẠN GIÁO ÁN\Đọc nhạc\Picture2 - Copy.jpg"/>
          <p:cNvPicPr/>
          <p:nvPr/>
        </p:nvPicPr>
        <p:blipFill>
          <a:blip r:embed="rId7"/>
          <a:srcRect l="27338" t="31724" r="64097" b="51195"/>
          <a:stretch/>
        </p:blipFill>
        <p:spPr>
          <a:xfrm>
            <a:off x="7359480" y="5548320"/>
            <a:ext cx="714600" cy="833400"/>
          </a:xfrm>
          <a:prstGeom prst="rect">
            <a:avLst/>
          </a:prstGeom>
          <a:ln w="0">
            <a:noFill/>
          </a:ln>
        </p:spPr>
      </p:pic>
      <p:pic>
        <p:nvPicPr>
          <p:cNvPr id="1047" name="Picture 10" descr="D:\GIÁO ÁN 1 2020-2021\HÌNH SOẠN GIÁO ÁN\Đọc nhạc\BAN NHẠC ĐRM\Picture2.jpg"/>
          <p:cNvPicPr/>
          <p:nvPr/>
        </p:nvPicPr>
        <p:blipFill>
          <a:blip r:embed="rId6"/>
          <a:stretch/>
        </p:blipFill>
        <p:spPr>
          <a:xfrm>
            <a:off x="8510760" y="5445000"/>
            <a:ext cx="722160" cy="911520"/>
          </a:xfrm>
          <a:prstGeom prst="rect">
            <a:avLst/>
          </a:prstGeom>
          <a:ln w="0">
            <a:noFill/>
          </a:ln>
        </p:spPr>
      </p:pic>
      <p:sp>
        <p:nvSpPr>
          <p:cNvPr id="1048" name="Rectangle 16"/>
          <p:cNvSpPr/>
          <p:nvPr/>
        </p:nvSpPr>
        <p:spPr>
          <a:xfrm>
            <a:off x="1735200" y="357336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Là      la         lá,           này    bạn     ơi!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49" name="Rectangle 17"/>
          <p:cNvSpPr/>
          <p:nvPr/>
        </p:nvSpPr>
        <p:spPr>
          <a:xfrm>
            <a:off x="1735200" y="6284880"/>
            <a:ext cx="814392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Lá     la         la,              vui   học    nhạc.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0" name="Picture 8" descr="000o"/>
          <p:cNvPicPr/>
          <p:nvPr/>
        </p:nvPicPr>
        <p:blipFill>
          <a:blip r:embed="rId10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1" name="Picture 9" descr="000o"/>
          <p:cNvPicPr/>
          <p:nvPr/>
        </p:nvPicPr>
        <p:blipFill>
          <a:blip r:embed="rId10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2" name="Picture 10" descr="000o"/>
          <p:cNvPicPr/>
          <p:nvPr/>
        </p:nvPicPr>
        <p:blipFill>
          <a:blip r:embed="rId10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3" name="Picture 11" descr="000o"/>
          <p:cNvPicPr/>
          <p:nvPr/>
        </p:nvPicPr>
        <p:blipFill>
          <a:blip r:embed="rId10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2360" y="4049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55" name="Rectangle 1"/>
          <p:cNvSpPr/>
          <p:nvPr/>
        </p:nvSpPr>
        <p:spPr>
          <a:xfrm>
            <a:off x="1656360" y="2286000"/>
            <a:ext cx="7583760" cy="19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ĐỌC NHẠC KẾT HỢP 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 dirty="0">
                <a:solidFill>
                  <a:srgbClr val="0000FF"/>
                </a:solidFill>
                <a:latin typeface="Cambria"/>
                <a:ea typeface="Times New Roman"/>
              </a:rPr>
              <a:t>VẬN ĐỘNG CƠ THỂ</a:t>
            </a:r>
            <a:endParaRPr lang="en-US" sz="6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5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5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5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00360" y="302904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49600" y="29973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2757600" y="584352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6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3568680" y="581040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64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772160" y="2925720"/>
            <a:ext cx="928440" cy="1000080"/>
          </a:xfrm>
          <a:prstGeom prst="rect">
            <a:avLst/>
          </a:prstGeom>
          <a:ln w="0">
            <a:noFill/>
          </a:ln>
        </p:spPr>
      </p:pic>
      <p:pic>
        <p:nvPicPr>
          <p:cNvPr id="1065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39120" y="282564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6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4695840" y="5695920"/>
            <a:ext cx="928800" cy="1000080"/>
          </a:xfrm>
          <a:prstGeom prst="rect">
            <a:avLst/>
          </a:prstGeom>
          <a:ln w="0">
            <a:noFill/>
          </a:ln>
        </p:spPr>
      </p:pic>
      <p:pic>
        <p:nvPicPr>
          <p:cNvPr id="1067" name="Picture 2" descr="D:\GIÁO ÁN 1 2020-2021\HÌNH SOẠN GIÁO ÁN\Picture5.png"/>
          <p:cNvPicPr/>
          <p:nvPr/>
        </p:nvPicPr>
        <p:blipFill>
          <a:blip r:embed="rId4"/>
          <a:srcRect l="10148" t="77016" r="79697" b="4984"/>
          <a:stretch/>
        </p:blipFill>
        <p:spPr>
          <a:xfrm>
            <a:off x="8415360" y="5751360"/>
            <a:ext cx="928800" cy="1000440"/>
          </a:xfrm>
          <a:prstGeom prst="rect">
            <a:avLst/>
          </a:prstGeom>
          <a:ln w="0">
            <a:noFill/>
          </a:ln>
        </p:spPr>
      </p:pic>
      <p:pic>
        <p:nvPicPr>
          <p:cNvPr id="1068" name="Picture 7" descr="D:\GIÁO ÁN 1 2020-2021\HÌNH SOẠN GIÁO ÁN\Đọc nhạc\HÁT CÙNG ĐRMFS\Picture1.jpg"/>
          <p:cNvPicPr/>
          <p:nvPr/>
        </p:nvPicPr>
        <p:blipFill>
          <a:blip r:embed="rId5"/>
          <a:srcRect b="72535"/>
          <a:stretch/>
        </p:blipFill>
        <p:spPr>
          <a:xfrm>
            <a:off x="522360" y="1146240"/>
            <a:ext cx="9932760" cy="1787400"/>
          </a:xfrm>
          <a:prstGeom prst="rect">
            <a:avLst/>
          </a:prstGeom>
          <a:ln w="0">
            <a:noFill/>
          </a:ln>
        </p:spPr>
      </p:pic>
      <p:pic>
        <p:nvPicPr>
          <p:cNvPr id="1069" name="Picture 6" descr="D:\GIÁO ÁN 1 2020-2021\HÌNH SOẠN GIÁO ÁN\Đọc nhạc\HÁT CÙNG ĐRMFS\Picture1.jpg"/>
          <p:cNvPicPr/>
          <p:nvPr/>
        </p:nvPicPr>
        <p:blipFill>
          <a:blip r:embed="rId5"/>
          <a:srcRect t="53535" b="17128"/>
          <a:stretch/>
        </p:blipFill>
        <p:spPr>
          <a:xfrm>
            <a:off x="522360" y="3825720"/>
            <a:ext cx="9969480" cy="1984680"/>
          </a:xfrm>
          <a:prstGeom prst="rect">
            <a:avLst/>
          </a:prstGeom>
          <a:ln w="0">
            <a:noFill/>
          </a:ln>
        </p:spPr>
      </p:pic>
      <p:sp>
        <p:nvSpPr>
          <p:cNvPr id="1070" name="Text Box 10"/>
          <p:cNvSpPr/>
          <p:nvPr/>
        </p:nvSpPr>
        <p:spPr>
          <a:xfrm>
            <a:off x="843120" y="378000"/>
            <a:ext cx="914400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71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00800" y="2992320"/>
            <a:ext cx="1000080" cy="930240"/>
          </a:xfrm>
          <a:prstGeom prst="rect">
            <a:avLst/>
          </a:prstGeom>
          <a:ln w="0">
            <a:noFill/>
          </a:ln>
        </p:spPr>
      </p:pic>
      <p:pic>
        <p:nvPicPr>
          <p:cNvPr id="1072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50040" y="296064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3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6443640" y="5861160"/>
            <a:ext cx="1000080" cy="928440"/>
          </a:xfrm>
          <a:prstGeom prst="rect">
            <a:avLst/>
          </a:prstGeom>
          <a:ln w="0">
            <a:noFill/>
          </a:ln>
        </p:spPr>
      </p:pic>
      <p:pic>
        <p:nvPicPr>
          <p:cNvPr id="1074" name="Picture 2" descr="D:\GIÁO ÁN 1 2020-2021\HÌNH SOẠN GIÁO ÁN\Picture5.png"/>
          <p:cNvPicPr/>
          <p:nvPr/>
        </p:nvPicPr>
        <p:blipFill>
          <a:blip r:embed="rId4"/>
          <a:srcRect l="52357" t="79505" r="36708" b="3779"/>
          <a:stretch/>
        </p:blipFill>
        <p:spPr>
          <a:xfrm>
            <a:off x="7277040" y="5823000"/>
            <a:ext cx="1000080" cy="928800"/>
          </a:xfrm>
          <a:prstGeom prst="rect">
            <a:avLst/>
          </a:prstGeom>
          <a:ln w="0">
            <a:noFill/>
          </a:ln>
        </p:spPr>
      </p:pic>
      <p:pic>
        <p:nvPicPr>
          <p:cNvPr id="1075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76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77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78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0237" y="431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080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1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82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08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4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85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8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8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8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9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9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92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3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tretch/>
        </p:blipFill>
        <p:spPr>
          <a:xfrm>
            <a:off x="2751120" y="1052640"/>
            <a:ext cx="5413320" cy="4529160"/>
          </a:xfrm>
          <a:prstGeom prst="rect">
            <a:avLst/>
          </a:prstGeom>
          <a:ln w="0">
            <a:noFill/>
          </a:ln>
        </p:spPr>
      </p:pic>
      <p:pic>
        <p:nvPicPr>
          <p:cNvPr id="1094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tretch/>
        </p:blipFill>
        <p:spPr>
          <a:xfrm>
            <a:off x="7234200" y="1052640"/>
            <a:ext cx="3365640" cy="1800000"/>
          </a:xfrm>
          <a:prstGeom prst="rect">
            <a:avLst/>
          </a:prstGeom>
          <a:ln w="0">
            <a:noFill/>
          </a:ln>
        </p:spPr>
      </p:pic>
      <p:pic>
        <p:nvPicPr>
          <p:cNvPr id="1095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8"/>
          <a:stretch/>
        </p:blipFill>
        <p:spPr>
          <a:xfrm>
            <a:off x="479520" y="4091040"/>
            <a:ext cx="2673360" cy="1511280"/>
          </a:xfrm>
          <a:prstGeom prst="rect">
            <a:avLst/>
          </a:prstGeom>
          <a:ln w="0">
            <a:noFill/>
          </a:ln>
        </p:spPr>
      </p:pic>
      <p:sp>
        <p:nvSpPr>
          <p:cNvPr id="1096" name="Oval Callout 1"/>
          <p:cNvSpPr/>
          <p:nvPr/>
        </p:nvSpPr>
        <p:spPr>
          <a:xfrm>
            <a:off x="7070760" y="2852640"/>
            <a:ext cx="3363840" cy="1944720"/>
          </a:xfrm>
          <a:prstGeom prst="wedgeEllipseCallout">
            <a:avLst>
              <a:gd name="adj1" fmla="val -32407"/>
              <a:gd name="adj2" fmla="val 63925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Cảm nhận giai điệu của bài hát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600" y="1647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098" name="Rectangle 1"/>
          <p:cNvSpPr/>
          <p:nvPr/>
        </p:nvSpPr>
        <p:spPr>
          <a:xfrm>
            <a:off x="1706040" y="1986120"/>
            <a:ext cx="7484760" cy="28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VẬN ĐỘNG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THEO NHỊP ĐIỆU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0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0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0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0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08" name="Text Box 9"/>
          <p:cNvSpPr/>
          <p:nvPr/>
        </p:nvSpPr>
        <p:spPr>
          <a:xfrm>
            <a:off x="1057320" y="214200"/>
            <a:ext cx="32148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09" name="Picture 9" descr="D:\GIÁO ÁN 1 2020-2021\HÌNH SOẠN GIÁO ÁN\Nghe nhạc\CON CHIM VÀNH KHUYÊN\Nghe nhạc Con chim vành khuyên - Copy (2).jpg"/>
          <p:cNvPicPr/>
          <p:nvPr/>
        </p:nvPicPr>
        <p:blipFill>
          <a:blip r:embed="rId6">
            <a:biLevel thresh="50000"/>
          </a:blip>
          <a:srcRect r="7174"/>
          <a:stretch/>
        </p:blipFill>
        <p:spPr>
          <a:xfrm>
            <a:off x="431640" y="1052640"/>
            <a:ext cx="4694400" cy="4529160"/>
          </a:xfrm>
          <a:prstGeom prst="rect">
            <a:avLst/>
          </a:prstGeom>
          <a:ln w="0">
            <a:noFill/>
          </a:ln>
        </p:spPr>
      </p:pic>
      <p:pic>
        <p:nvPicPr>
          <p:cNvPr id="1110" name="Picture 10" descr="D:\GIÁO ÁN 1 2020-2021\HÌNH SOẠN GIÁO ÁN\Nghe nhạc\CON CHIM VÀNH KHUYÊN\Nghe nhạc Con chim vành khuyên - Copy - Copy (2).jpg"/>
          <p:cNvPicPr/>
          <p:nvPr/>
        </p:nvPicPr>
        <p:blipFill>
          <a:blip r:embed="rId7"/>
          <a:srcRect l="7563" b="9966"/>
          <a:stretch/>
        </p:blipFill>
        <p:spPr>
          <a:xfrm>
            <a:off x="5126040" y="1052640"/>
            <a:ext cx="5473800" cy="2498760"/>
          </a:xfrm>
          <a:prstGeom prst="rect">
            <a:avLst/>
          </a:prstGeom>
          <a:ln w="0">
            <a:noFill/>
          </a:ln>
        </p:spPr>
      </p:pic>
      <p:sp>
        <p:nvSpPr>
          <p:cNvPr id="1111" name="Oval Callout 10"/>
          <p:cNvSpPr/>
          <p:nvPr/>
        </p:nvSpPr>
        <p:spPr>
          <a:xfrm>
            <a:off x="5445000" y="3551400"/>
            <a:ext cx="4753080" cy="1942920"/>
          </a:xfrm>
          <a:prstGeom prst="wedgeEllipseCallout">
            <a:avLst>
              <a:gd name="adj1" fmla="val -62495"/>
              <a:gd name="adj2" fmla="val -76189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Kể tên các loài chim có trong bài hát?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16740" y="21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1113" name="Rectangle 1"/>
          <p:cNvSpPr/>
          <p:nvPr/>
        </p:nvSpPr>
        <p:spPr>
          <a:xfrm>
            <a:off x="1177920" y="1986120"/>
            <a:ext cx="8541000" cy="34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NHẠC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KẾT HỢP TRÒ CHƠI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7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SẮM VAI</a:t>
            </a:r>
            <a:endParaRPr lang="en-US" sz="7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1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1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1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1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28600" y="200016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19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20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21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22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23" name="Text Box 9"/>
          <p:cNvSpPr/>
          <p:nvPr/>
        </p:nvSpPr>
        <p:spPr>
          <a:xfrm>
            <a:off x="1309680" y="214200"/>
            <a:ext cx="32148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SẮM VAI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24" name="Picture 2" descr="D:\GIÁO ÁN 1 2020-2021\HÌNH SOẠN GIÁO ÁN\Nghe nhạc\CON CHIM VÀNH KHUYÊN\Nghe nhạc Con chim vành khuyên - Copy - Copy (4) - Copy.jpg"/>
          <p:cNvPicPr/>
          <p:nvPr/>
        </p:nvPicPr>
        <p:blipFill>
          <a:blip r:embed="rId6"/>
          <a:stretch/>
        </p:blipFill>
        <p:spPr>
          <a:xfrm>
            <a:off x="6238800" y="3400560"/>
            <a:ext cx="2738520" cy="2087280"/>
          </a:xfrm>
          <a:prstGeom prst="rect">
            <a:avLst/>
          </a:prstGeom>
          <a:ln w="0">
            <a:noFill/>
          </a:ln>
        </p:spPr>
      </p:pic>
      <p:pic>
        <p:nvPicPr>
          <p:cNvPr id="1125" name="Picture 3" descr="D:\GIÁO ÁN 1 2020-2021\HÌNH SOẠN GIÁO ÁN\Nghe nhạc\CON CHIM VÀNH KHUYÊN\Nghe nhạc Con chim vành khuyên - Copy - Copy - Copy.jpg"/>
          <p:cNvPicPr/>
          <p:nvPr/>
        </p:nvPicPr>
        <p:blipFill>
          <a:blip r:embed="rId7"/>
          <a:stretch/>
        </p:blipFill>
        <p:spPr>
          <a:xfrm>
            <a:off x="590400" y="3351240"/>
            <a:ext cx="2818080" cy="2087640"/>
          </a:xfrm>
          <a:prstGeom prst="rect">
            <a:avLst/>
          </a:prstGeom>
          <a:ln w="0">
            <a:noFill/>
          </a:ln>
        </p:spPr>
      </p:pic>
      <p:pic>
        <p:nvPicPr>
          <p:cNvPr id="1126" name="Picture 4" descr="D:\GIÁO ÁN 1 2020-2021\HÌNH SOẠN GIÁO ÁN\Nghe nhạc\CON CHIM VÀNH KHUYÊN\Nghe nhạc Con chim vành khuyên - Copy - Copy (2) - Copy.jpg"/>
          <p:cNvPicPr/>
          <p:nvPr/>
        </p:nvPicPr>
        <p:blipFill>
          <a:blip r:embed="rId8"/>
          <a:stretch/>
        </p:blipFill>
        <p:spPr>
          <a:xfrm>
            <a:off x="3616200" y="1073160"/>
            <a:ext cx="1311480" cy="2643120"/>
          </a:xfrm>
          <a:prstGeom prst="rect">
            <a:avLst/>
          </a:prstGeom>
          <a:ln w="0">
            <a:noFill/>
          </a:ln>
        </p:spPr>
      </p:pic>
      <p:pic>
        <p:nvPicPr>
          <p:cNvPr id="1127" name="Picture 5" descr="D:\GIÁO ÁN 1 2020-2021\HÌNH SOẠN GIÁO ÁN\Nghe nhạc\CON CHIM VÀNH KHUYÊN\Nghe nhạc Con chim vành khuyên - Copy - Copy (2).jpg"/>
          <p:cNvPicPr/>
          <p:nvPr/>
        </p:nvPicPr>
        <p:blipFill>
          <a:blip r:embed="rId9"/>
          <a:stretch/>
        </p:blipFill>
        <p:spPr>
          <a:xfrm>
            <a:off x="5486400" y="1111320"/>
            <a:ext cx="1409760" cy="2406600"/>
          </a:xfrm>
          <a:prstGeom prst="rect">
            <a:avLst/>
          </a:prstGeom>
          <a:ln w="0">
            <a:noFill/>
          </a:ln>
        </p:spPr>
      </p:pic>
      <p:pic>
        <p:nvPicPr>
          <p:cNvPr id="1128" name="Picture 6" descr="D:\GIÁO ÁN 1 2020-2021\HÌNH SOẠN GIÁO ÁN\Nghe nhạc\CON CHIM VÀNH KHUYÊN\Nghe nhạc Con chim vành khuyên - Copy - Copy (3) - Copy.jpg"/>
          <p:cNvPicPr/>
          <p:nvPr/>
        </p:nvPicPr>
        <p:blipFill>
          <a:blip r:embed="rId10"/>
          <a:stretch/>
        </p:blipFill>
        <p:spPr>
          <a:xfrm>
            <a:off x="7574040" y="1290600"/>
            <a:ext cx="2160360" cy="2641680"/>
          </a:xfrm>
          <a:prstGeom prst="rect">
            <a:avLst/>
          </a:prstGeom>
          <a:ln w="0">
            <a:noFill/>
          </a:ln>
        </p:spPr>
      </p:pic>
      <p:sp>
        <p:nvSpPr>
          <p:cNvPr id="1129" name="Oval Callout 15"/>
          <p:cNvSpPr/>
          <p:nvPr/>
        </p:nvSpPr>
        <p:spPr>
          <a:xfrm>
            <a:off x="563400" y="2031840"/>
            <a:ext cx="2845080" cy="1159200"/>
          </a:xfrm>
          <a:prstGeom prst="wedgeEllipseCallout">
            <a:avLst>
              <a:gd name="adj1" fmla="val 14865"/>
              <a:gd name="adj2" fmla="val 98884"/>
            </a:avLst>
          </a:prstGeom>
          <a:solidFill>
            <a:srgbClr val="FFFFCC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FF0000"/>
                </a:solidFill>
                <a:latin typeface="Cambria"/>
              </a:rPr>
              <a:t>Chào ……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CON CHIM VÀNH KHUY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2400" y="1994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5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1131" name="Text Box 9"/>
          <p:cNvSpPr/>
          <p:nvPr/>
        </p:nvSpPr>
        <p:spPr>
          <a:xfrm>
            <a:off x="0" y="44280"/>
            <a:ext cx="5275440" cy="846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FFFF00"/>
                </a:solidFill>
                <a:latin typeface="Cambria"/>
                <a:ea typeface="Times New Roman"/>
              </a:rPr>
              <a:t>GIÁO DỤC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2" name="Text Box 10"/>
          <p:cNvSpPr/>
          <p:nvPr/>
        </p:nvSpPr>
        <p:spPr>
          <a:xfrm>
            <a:off x="1525680" y="1103400"/>
            <a:ext cx="82785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33" name="Picture 6" descr="D:\GIÁO ÁN 1 2020-2021\HÌNH SOẠN GIÁO ÁN\Nghe nhạc\CON CHIM VÀNH KHUYÊN\Nghe nhạc Con chim vành khuyên - Copy.jpg"/>
          <p:cNvPicPr/>
          <p:nvPr/>
        </p:nvPicPr>
        <p:blipFill>
          <a:blip r:embed="rId3"/>
          <a:stretch/>
        </p:blipFill>
        <p:spPr>
          <a:xfrm>
            <a:off x="1741320" y="1895400"/>
            <a:ext cx="7490160" cy="3610080"/>
          </a:xfrm>
          <a:prstGeom prst="rect">
            <a:avLst/>
          </a:prstGeom>
          <a:ln w="0">
            <a:noFill/>
          </a:ln>
        </p:spPr>
      </p:pic>
      <p:pic>
        <p:nvPicPr>
          <p:cNvPr id="113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3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3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3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13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14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14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14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143" name="Text Box 9"/>
          <p:cNvSpPr/>
          <p:nvPr/>
        </p:nvSpPr>
        <p:spPr>
          <a:xfrm>
            <a:off x="449280" y="104148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4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5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6781680" y="3443400"/>
            <a:ext cx="3776760" cy="2146320"/>
          </a:xfrm>
          <a:prstGeom prst="rect">
            <a:avLst/>
          </a:prstGeom>
          <a:ln w="0">
            <a:noFill/>
          </a:ln>
        </p:spPr>
      </p:pic>
      <p:sp>
        <p:nvSpPr>
          <p:cNvPr id="1146" name="Text Box 9"/>
          <p:cNvSpPr/>
          <p:nvPr/>
        </p:nvSpPr>
        <p:spPr>
          <a:xfrm>
            <a:off x="449280" y="2262240"/>
            <a:ext cx="400032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Nghe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7" name="Picture 11" descr="D:\GIÁO ÁN 1 2020-2021\HÌNH SOẠN GIÁO ÁN\Nghe nhạc\CON CHIM VÀNH KHUYÊN\Nghe nhạc Con chim vành khuyên - Copy - Copy.jpg"/>
          <p:cNvPicPr/>
          <p:nvPr/>
        </p:nvPicPr>
        <p:blipFill>
          <a:blip r:embed="rId5"/>
          <a:stretch/>
        </p:blipFill>
        <p:spPr>
          <a:xfrm>
            <a:off x="479520" y="3463920"/>
            <a:ext cx="3782880" cy="2138400"/>
          </a:xfrm>
          <a:prstGeom prst="rect">
            <a:avLst/>
          </a:prstGeom>
          <a:ln w="0">
            <a:noFill/>
          </a:ln>
        </p:spPr>
      </p:pic>
      <p:sp>
        <p:nvSpPr>
          <p:cNvPr id="1148" name="Text Box 10"/>
          <p:cNvSpPr/>
          <p:nvPr/>
        </p:nvSpPr>
        <p:spPr>
          <a:xfrm>
            <a:off x="1525680" y="2841480"/>
            <a:ext cx="82785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CON CHIM VÀNH KHUYÊN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12640" y="165240"/>
            <a:ext cx="9996480" cy="1096920"/>
            <a:chOff x="512640" y="165240"/>
            <a:chExt cx="9996480" cy="109692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12640" y="165240"/>
              <a:ext cx="999648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TRÒ CHƠI: </a:t>
            </a:r>
            <a:r>
              <a:rPr lang="en-US" sz="32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“TÔI LÀ AI?”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4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9" name="Freeform 149"/>
                  <p:cNvGrpSpPr/>
                  <p:nvPr/>
                </p:nvGrpSpPr>
                <p:grpSpPr>
                  <a:xfrm>
                    <a:off x="9170640" y="1554840"/>
                    <a:ext cx="172080" cy="92160"/>
                    <a:chOff x="9170640" y="1554840"/>
                    <a:chExt cx="172080" cy="92160"/>
                  </a:xfrm>
                </p:grpSpPr>
                <p:pic>
                  <p:nvPicPr>
                    <p:cNvPr id="9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0640" y="1554840"/>
                      <a:ext cx="17208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9180000" y="1567440"/>
                      <a:ext cx="1533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4" name="Freeform 149"/>
                  <p:cNvGrpSpPr/>
                  <p:nvPr/>
                </p:nvGrpSpPr>
                <p:grpSpPr>
                  <a:xfrm>
                    <a:off x="8811000" y="1554840"/>
                    <a:ext cx="185400" cy="92160"/>
                    <a:chOff x="8811000" y="1554840"/>
                    <a:chExt cx="185400" cy="92160"/>
                  </a:xfrm>
                </p:grpSpPr>
                <p:pic>
                  <p:nvPicPr>
                    <p:cNvPr id="9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000" y="1554840"/>
                      <a:ext cx="185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" name="Freeform 95"/>
                    <p:cNvSpPr/>
                    <p:nvPr/>
                  </p:nvSpPr>
                  <p:spPr>
                    <a:xfrm>
                      <a:off x="8823600" y="1567440"/>
                      <a:ext cx="1598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9" name="Freeform 149"/>
                  <p:cNvGrpSpPr/>
                  <p:nvPr/>
                </p:nvGrpSpPr>
                <p:grpSpPr>
                  <a:xfrm>
                    <a:off x="8499960" y="1554840"/>
                    <a:ext cx="167400" cy="92160"/>
                    <a:chOff x="8499960" y="1554840"/>
                    <a:chExt cx="167400" cy="92160"/>
                  </a:xfrm>
                </p:grpSpPr>
                <p:pic>
                  <p:nvPicPr>
                    <p:cNvPr id="10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499960" y="1554840"/>
                      <a:ext cx="1674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1" name="Freeform 100"/>
                    <p:cNvSpPr/>
                    <p:nvPr/>
                  </p:nvSpPr>
                  <p:spPr>
                    <a:xfrm>
                      <a:off x="8508960" y="156744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2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4" name="Freeform 149"/>
                  <p:cNvGrpSpPr/>
                  <p:nvPr/>
                </p:nvGrpSpPr>
                <p:grpSpPr>
                  <a:xfrm>
                    <a:off x="8191800" y="1554840"/>
                    <a:ext cx="186120" cy="92160"/>
                    <a:chOff x="8191800" y="1554840"/>
                    <a:chExt cx="186120" cy="92160"/>
                  </a:xfrm>
                </p:grpSpPr>
                <p:pic>
                  <p:nvPicPr>
                    <p:cNvPr id="10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1800" y="1554840"/>
                      <a:ext cx="18612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8204400" y="1567440"/>
                      <a:ext cx="16056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7" name="Freeform 191"/>
                  <p:cNvSpPr/>
                  <p:nvPr/>
                </p:nvSpPr>
                <p:spPr>
                  <a:xfrm>
                    <a:off x="7922160" y="1296720"/>
                    <a:ext cx="4460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9" name="Freeform 149"/>
                  <p:cNvGrpSpPr/>
                  <p:nvPr/>
                </p:nvGrpSpPr>
                <p:grpSpPr>
                  <a:xfrm>
                    <a:off x="7855920" y="1554840"/>
                    <a:ext cx="172800" cy="92160"/>
                    <a:chOff x="7855920" y="1554840"/>
                    <a:chExt cx="172800" cy="92160"/>
                  </a:xfrm>
                </p:grpSpPr>
                <p:pic>
                  <p:nvPicPr>
                    <p:cNvPr id="11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5920" y="1554840"/>
                      <a:ext cx="172800" cy="921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864920" y="156744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2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4" name="Freeform 149"/>
                  <p:cNvGrpSpPr/>
                  <p:nvPr/>
                </p:nvGrpSpPr>
                <p:grpSpPr>
                  <a:xfrm>
                    <a:off x="7521120" y="1554840"/>
                    <a:ext cx="200160" cy="91800"/>
                    <a:chOff x="7521120" y="1554840"/>
                    <a:chExt cx="200160" cy="91800"/>
                  </a:xfrm>
                </p:grpSpPr>
                <p:pic>
                  <p:nvPicPr>
                    <p:cNvPr id="11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120" y="1554840"/>
                      <a:ext cx="200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534440" y="1567440"/>
                      <a:ext cx="172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7" name="Freeform 191"/>
                  <p:cNvSpPr/>
                  <p:nvPr/>
                </p:nvSpPr>
                <p:spPr>
                  <a:xfrm>
                    <a:off x="7265520" y="1293840"/>
                    <a:ext cx="4237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9" name="Freeform 149"/>
                  <p:cNvGrpSpPr/>
                  <p:nvPr/>
                </p:nvGrpSpPr>
                <p:grpSpPr>
                  <a:xfrm>
                    <a:off x="7200360" y="1554840"/>
                    <a:ext cx="159480" cy="91800"/>
                    <a:chOff x="7200360" y="1554840"/>
                    <a:chExt cx="159480" cy="91800"/>
                  </a:xfrm>
                </p:grpSpPr>
                <p:pic>
                  <p:nvPicPr>
                    <p:cNvPr id="12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03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72086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2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4" name="Freeform 149"/>
                  <p:cNvGrpSpPr/>
                  <p:nvPr/>
                </p:nvGrpSpPr>
                <p:grpSpPr>
                  <a:xfrm>
                    <a:off x="6855120" y="1554840"/>
                    <a:ext cx="156240" cy="91800"/>
                    <a:chOff x="6855120" y="1554840"/>
                    <a:chExt cx="156240" cy="91800"/>
                  </a:xfrm>
                </p:grpSpPr>
                <p:pic>
                  <p:nvPicPr>
                    <p:cNvPr id="12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5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865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7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9" name="Freeform 149"/>
                  <p:cNvGrpSpPr/>
                  <p:nvPr/>
                </p:nvGrpSpPr>
                <p:grpSpPr>
                  <a:xfrm>
                    <a:off x="6554160" y="1554840"/>
                    <a:ext cx="189360" cy="91800"/>
                    <a:chOff x="6554160" y="1554840"/>
                    <a:chExt cx="189360" cy="91800"/>
                  </a:xfrm>
                </p:grpSpPr>
                <p:pic>
                  <p:nvPicPr>
                    <p:cNvPr id="13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4160" y="1554840"/>
                      <a:ext cx="189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5635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2" name="Freeform 191"/>
                  <p:cNvSpPr/>
                  <p:nvPr/>
                </p:nvSpPr>
                <p:spPr>
                  <a:xfrm>
                    <a:off x="6287760" y="1293840"/>
                    <a:ext cx="437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4" name="Freeform 149"/>
                  <p:cNvGrpSpPr/>
                  <p:nvPr/>
                </p:nvGrpSpPr>
                <p:grpSpPr>
                  <a:xfrm>
                    <a:off x="6210360" y="1554840"/>
                    <a:ext cx="209160" cy="91800"/>
                    <a:chOff x="6210360" y="1554840"/>
                    <a:chExt cx="209160" cy="91800"/>
                  </a:xfrm>
                </p:grpSpPr>
                <p:pic>
                  <p:nvPicPr>
                    <p:cNvPr id="135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0360" y="1554840"/>
                      <a:ext cx="2091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6" name="Freeform 135"/>
                    <p:cNvSpPr/>
                    <p:nvPr/>
                  </p:nvSpPr>
                  <p:spPr>
                    <a:xfrm>
                      <a:off x="6223680" y="1567440"/>
                      <a:ext cx="1803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7" name="Freeform 191"/>
                  <p:cNvSpPr/>
                  <p:nvPr/>
                </p:nvSpPr>
                <p:spPr>
                  <a:xfrm>
                    <a:off x="5963760" y="1293840"/>
                    <a:ext cx="4456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9" name="Freeform 149"/>
                  <p:cNvGrpSpPr/>
                  <p:nvPr/>
                </p:nvGrpSpPr>
                <p:grpSpPr>
                  <a:xfrm>
                    <a:off x="5888520" y="1554840"/>
                    <a:ext cx="204120" cy="91800"/>
                    <a:chOff x="5888520" y="1554840"/>
                    <a:chExt cx="204120" cy="91800"/>
                  </a:xfrm>
                </p:grpSpPr>
                <p:pic>
                  <p:nvPicPr>
                    <p:cNvPr id="140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8520" y="1554840"/>
                      <a:ext cx="204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1" name="Freeform 140"/>
                    <p:cNvSpPr/>
                    <p:nvPr/>
                  </p:nvSpPr>
                  <p:spPr>
                    <a:xfrm>
                      <a:off x="5898600" y="1567440"/>
                      <a:ext cx="1818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2" name="Freeform 191"/>
                  <p:cNvSpPr/>
                  <p:nvPr/>
                </p:nvSpPr>
                <p:spPr>
                  <a:xfrm>
                    <a:off x="5636880" y="1293840"/>
                    <a:ext cx="4118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5" name="Freeform 149"/>
                  <p:cNvGrpSpPr/>
                  <p:nvPr/>
                </p:nvGrpSpPr>
                <p:grpSpPr>
                  <a:xfrm>
                    <a:off x="5608800" y="1553400"/>
                    <a:ext cx="208080" cy="92880"/>
                    <a:chOff x="5608800" y="1553400"/>
                    <a:chExt cx="208080" cy="92880"/>
                  </a:xfrm>
                </p:grpSpPr>
                <p:pic>
                  <p:nvPicPr>
                    <p:cNvPr id="14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400"/>
                      <a:ext cx="2080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7" name="Freeform 146"/>
                    <p:cNvSpPr/>
                    <p:nvPr/>
                  </p:nvSpPr>
                  <p:spPr>
                    <a:xfrm>
                      <a:off x="5623200" y="1565640"/>
                      <a:ext cx="179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8" name="Freeform 191"/>
                  <p:cNvSpPr/>
                  <p:nvPr/>
                </p:nvSpPr>
                <p:spPr>
                  <a:xfrm>
                    <a:off x="5361120" y="1296360"/>
                    <a:ext cx="4424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0" name="Freeform 149"/>
                  <p:cNvGrpSpPr/>
                  <p:nvPr/>
                </p:nvGrpSpPr>
                <p:grpSpPr>
                  <a:xfrm>
                    <a:off x="5306760" y="1553400"/>
                    <a:ext cx="189000" cy="92880"/>
                    <a:chOff x="5306760" y="1553400"/>
                    <a:chExt cx="189000" cy="92880"/>
                  </a:xfrm>
                </p:grpSpPr>
                <p:pic>
                  <p:nvPicPr>
                    <p:cNvPr id="15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6760" y="1553400"/>
                      <a:ext cx="1890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2" name="Freeform 151"/>
                    <p:cNvSpPr/>
                    <p:nvPr/>
                  </p:nvSpPr>
                  <p:spPr>
                    <a:xfrm>
                      <a:off x="5317200" y="1565640"/>
                      <a:ext cx="168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3" name="Freeform 191"/>
                  <p:cNvSpPr/>
                  <p:nvPr/>
                </p:nvSpPr>
                <p:spPr>
                  <a:xfrm>
                    <a:off x="5037120" y="1296360"/>
                    <a:ext cx="3830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5" name="Freeform 149"/>
                  <p:cNvGrpSpPr/>
                  <p:nvPr/>
                </p:nvGrpSpPr>
                <p:grpSpPr>
                  <a:xfrm>
                    <a:off x="4986720" y="1553400"/>
                    <a:ext cx="174960" cy="92880"/>
                    <a:chOff x="4986720" y="1553400"/>
                    <a:chExt cx="174960" cy="92880"/>
                  </a:xfrm>
                </p:grpSpPr>
                <p:pic>
                  <p:nvPicPr>
                    <p:cNvPr id="15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6720" y="1553400"/>
                      <a:ext cx="1749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7" name="Freeform 156"/>
                    <p:cNvSpPr/>
                    <p:nvPr/>
                  </p:nvSpPr>
                  <p:spPr>
                    <a:xfrm>
                      <a:off x="499860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8" name="Freeform 191"/>
                  <p:cNvSpPr/>
                  <p:nvPr/>
                </p:nvSpPr>
                <p:spPr>
                  <a:xfrm>
                    <a:off x="4707360" y="1296360"/>
                    <a:ext cx="45576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0" name="Freeform 149"/>
                  <p:cNvGrpSpPr/>
                  <p:nvPr/>
                </p:nvGrpSpPr>
                <p:grpSpPr>
                  <a:xfrm>
                    <a:off x="4653720" y="1553400"/>
                    <a:ext cx="182160" cy="92880"/>
                    <a:chOff x="4653720" y="1553400"/>
                    <a:chExt cx="182160" cy="92880"/>
                  </a:xfrm>
                </p:grpSpPr>
                <p:pic>
                  <p:nvPicPr>
                    <p:cNvPr id="16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3720" y="1553400"/>
                      <a:ext cx="182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4663440" y="1565640"/>
                      <a:ext cx="162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3" name="Freeform 191"/>
                  <p:cNvSpPr/>
                  <p:nvPr/>
                </p:nvSpPr>
                <p:spPr>
                  <a:xfrm>
                    <a:off x="4380120" y="1296360"/>
                    <a:ext cx="41364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5" name="Freeform 149"/>
                  <p:cNvGrpSpPr/>
                  <p:nvPr/>
                </p:nvGrpSpPr>
                <p:grpSpPr>
                  <a:xfrm>
                    <a:off x="4322520" y="1553400"/>
                    <a:ext cx="189720" cy="92880"/>
                    <a:chOff x="4322520" y="1553400"/>
                    <a:chExt cx="189720" cy="92880"/>
                  </a:xfrm>
                </p:grpSpPr>
                <p:pic>
                  <p:nvPicPr>
                    <p:cNvPr id="16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252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7" name="Freeform 166"/>
                    <p:cNvSpPr/>
                    <p:nvPr/>
                  </p:nvSpPr>
                  <p:spPr>
                    <a:xfrm>
                      <a:off x="433512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8" name="Freeform 191"/>
                  <p:cNvSpPr/>
                  <p:nvPr/>
                </p:nvSpPr>
                <p:spPr>
                  <a:xfrm>
                    <a:off x="4056480" y="1296360"/>
                    <a:ext cx="418680" cy="3207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0" name="Freeform 149"/>
                  <p:cNvGrpSpPr/>
                  <p:nvPr/>
                </p:nvGrpSpPr>
                <p:grpSpPr>
                  <a:xfrm>
                    <a:off x="4010040" y="1553400"/>
                    <a:ext cx="169200" cy="92880"/>
                    <a:chOff x="4010040" y="1553400"/>
                    <a:chExt cx="169200" cy="92880"/>
                  </a:xfrm>
                </p:grpSpPr>
                <p:pic>
                  <p:nvPicPr>
                    <p:cNvPr id="17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040" y="1553400"/>
                      <a:ext cx="169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4018680" y="1565640"/>
                      <a:ext cx="150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3" name="Freeform 191"/>
                  <p:cNvSpPr/>
                  <p:nvPr/>
                </p:nvSpPr>
                <p:spPr>
                  <a:xfrm>
                    <a:off x="3723480" y="1293840"/>
                    <a:ext cx="370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5" name="Freeform 149"/>
                  <p:cNvGrpSpPr/>
                  <p:nvPr/>
                </p:nvGrpSpPr>
                <p:grpSpPr>
                  <a:xfrm>
                    <a:off x="3660120" y="1553400"/>
                    <a:ext cx="192240" cy="92880"/>
                    <a:chOff x="3660120" y="1553400"/>
                    <a:chExt cx="192240" cy="92880"/>
                  </a:xfrm>
                </p:grpSpPr>
                <p:pic>
                  <p:nvPicPr>
                    <p:cNvPr id="17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120" y="1553400"/>
                      <a:ext cx="192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7" name="Freeform 176"/>
                    <p:cNvSpPr/>
                    <p:nvPr/>
                  </p:nvSpPr>
                  <p:spPr>
                    <a:xfrm>
                      <a:off x="367272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8" name="Freeform 191"/>
                  <p:cNvSpPr/>
                  <p:nvPr/>
                </p:nvSpPr>
                <p:spPr>
                  <a:xfrm>
                    <a:off x="3396600" y="1293840"/>
                    <a:ext cx="3974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0" name="Freeform 149"/>
                  <p:cNvGrpSpPr/>
                  <p:nvPr/>
                </p:nvGrpSpPr>
                <p:grpSpPr>
                  <a:xfrm>
                    <a:off x="3341160" y="1553400"/>
                    <a:ext cx="187200" cy="92880"/>
                    <a:chOff x="3341160" y="1553400"/>
                    <a:chExt cx="187200" cy="92880"/>
                  </a:xfrm>
                </p:grpSpPr>
                <p:pic>
                  <p:nvPicPr>
                    <p:cNvPr id="18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160" y="1553400"/>
                      <a:ext cx="1872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2" name="Freeform 181"/>
                    <p:cNvSpPr/>
                    <p:nvPr/>
                  </p:nvSpPr>
                  <p:spPr>
                    <a:xfrm>
                      <a:off x="3350520" y="1565640"/>
                      <a:ext cx="166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3" name="Freeform 191"/>
                  <p:cNvSpPr/>
                  <p:nvPr/>
                </p:nvSpPr>
                <p:spPr>
                  <a:xfrm>
                    <a:off x="3072600" y="1293840"/>
                    <a:ext cx="4071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5" name="Freeform 149"/>
                  <p:cNvGrpSpPr/>
                  <p:nvPr/>
                </p:nvGrpSpPr>
                <p:grpSpPr>
                  <a:xfrm>
                    <a:off x="3030120" y="1553400"/>
                    <a:ext cx="171360" cy="92880"/>
                    <a:chOff x="3030120" y="1553400"/>
                    <a:chExt cx="171360" cy="92880"/>
                  </a:xfrm>
                </p:grpSpPr>
                <p:pic>
                  <p:nvPicPr>
                    <p:cNvPr id="18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120" y="1553400"/>
                      <a:ext cx="1713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3041280" y="1565640"/>
                      <a:ext cx="147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8" name="Freeform 191"/>
                  <p:cNvSpPr/>
                  <p:nvPr/>
                </p:nvSpPr>
                <p:spPr>
                  <a:xfrm>
                    <a:off x="2745720" y="1293840"/>
                    <a:ext cx="437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0" name="Freeform 149"/>
                  <p:cNvGrpSpPr/>
                  <p:nvPr/>
                </p:nvGrpSpPr>
                <p:grpSpPr>
                  <a:xfrm>
                    <a:off x="2712240" y="1553400"/>
                    <a:ext cx="165240" cy="92880"/>
                    <a:chOff x="2712240" y="1553400"/>
                    <a:chExt cx="165240" cy="92880"/>
                  </a:xfrm>
                </p:grpSpPr>
                <p:pic>
                  <p:nvPicPr>
                    <p:cNvPr id="191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2240" y="1553400"/>
                      <a:ext cx="1652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2" name="Freeform 191"/>
                    <p:cNvSpPr/>
                    <p:nvPr/>
                  </p:nvSpPr>
                  <p:spPr>
                    <a:xfrm>
                      <a:off x="272052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3" name="Freeform 191"/>
                  <p:cNvSpPr/>
                  <p:nvPr/>
                </p:nvSpPr>
                <p:spPr>
                  <a:xfrm>
                    <a:off x="2421720" y="1293840"/>
                    <a:ext cx="4406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5" name="Freeform 149"/>
                  <p:cNvGrpSpPr/>
                  <p:nvPr/>
                </p:nvGrpSpPr>
                <p:grpSpPr>
                  <a:xfrm>
                    <a:off x="2372040" y="1553400"/>
                    <a:ext cx="178560" cy="92880"/>
                    <a:chOff x="2372040" y="1553400"/>
                    <a:chExt cx="178560" cy="92880"/>
                  </a:xfrm>
                </p:grpSpPr>
                <p:pic>
                  <p:nvPicPr>
                    <p:cNvPr id="196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040" y="1553400"/>
                      <a:ext cx="178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7" name="Freeform 196"/>
                    <p:cNvSpPr/>
                    <p:nvPr/>
                  </p:nvSpPr>
                  <p:spPr>
                    <a:xfrm>
                      <a:off x="2383200" y="1565640"/>
                      <a:ext cx="1540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8" name="Freeform 191"/>
                  <p:cNvSpPr/>
                  <p:nvPr/>
                </p:nvSpPr>
                <p:spPr>
                  <a:xfrm>
                    <a:off x="2094840" y="1293840"/>
                    <a:ext cx="4215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9" name="Picture 13" descr="5"/>
          <p:cNvPicPr/>
          <p:nvPr/>
        </p:nvPicPr>
        <p:blipFill>
          <a:blip r:embed="rId11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2" descr="5"/>
          <p:cNvPicPr/>
          <p:nvPr/>
        </p:nvPicPr>
        <p:blipFill>
          <a:blip r:embed="rId12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2" descr="5"/>
          <p:cNvPicPr/>
          <p:nvPr/>
        </p:nvPicPr>
        <p:blipFill>
          <a:blip r:embed="rId13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3" descr="5"/>
          <p:cNvPicPr/>
          <p:nvPr/>
        </p:nvPicPr>
        <p:blipFill>
          <a:blip r:embed="rId14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8" descr="000o"/>
          <p:cNvPicPr/>
          <p:nvPr/>
        </p:nvPicPr>
        <p:blipFill>
          <a:blip r:embed="rId1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9" descr="000o"/>
          <p:cNvPicPr/>
          <p:nvPr/>
        </p:nvPicPr>
        <p:blipFill>
          <a:blip r:embed="rId1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0" descr="000o"/>
          <p:cNvPicPr/>
          <p:nvPr/>
        </p:nvPicPr>
        <p:blipFill>
          <a:blip r:embed="rId1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1" descr="000o"/>
          <p:cNvPicPr/>
          <p:nvPr/>
        </p:nvPicPr>
        <p:blipFill>
          <a:blip r:embed="rId1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7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ctangle 101"/>
          <p:cNvSpPr/>
          <p:nvPr/>
        </p:nvSpPr>
        <p:spPr>
          <a:xfrm>
            <a:off x="2975040" y="235728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Rectangle 102"/>
          <p:cNvSpPr/>
          <p:nvPr/>
        </p:nvSpPr>
        <p:spPr>
          <a:xfrm>
            <a:off x="6400800" y="27097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8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25"/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21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21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21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21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Freeform 21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22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3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23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3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3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3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2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38" name="Freeform 23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3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4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2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3" name="Freeform 24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4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4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2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48" name="Freeform 24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4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5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2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5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5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2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58" name="Freeform 25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5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6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2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6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2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8" name="Freeform 26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7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2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3" name="Freeform 27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7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2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8" name="Freeform 27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28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2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3" name="Freeform 28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28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2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8" name="Freeform 28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29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29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29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2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29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2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9" name="Freeform 29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0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3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4" name="Freeform 30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0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3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1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3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4" name="Freeform 31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1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3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2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3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4" name="Freeform 32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2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3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9" name="Freeform 32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3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3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4" name="Freeform 33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3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3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9" name="Freeform 33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4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3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4" name="Freeform 34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34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35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5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5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5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5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5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35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365" name="Picture 2" descr="D:\GIÁO ÁN 1 2020-2021\HÌNH SOẠN GIÁO ÁN\Đọc nhạc\DO RE MI - Copy (2) - Copy.jpg"/>
          <p:cNvPicPr/>
          <p:nvPr/>
        </p:nvPicPr>
        <p:blipFill>
          <a:blip r:embed="rId14"/>
          <a:srcRect b="37896"/>
          <a:stretch/>
        </p:blipFill>
        <p:spPr>
          <a:xfrm>
            <a:off x="3048120" y="1676520"/>
            <a:ext cx="2290680" cy="281916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367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3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7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7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37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7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37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78" name="Freeform 37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38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8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9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9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9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9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9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9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3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8" name="Freeform 39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0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4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3" name="Freeform 40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0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4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8" name="Freeform 40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1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4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3" name="Freeform 41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1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4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8" name="Freeform 41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2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4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3" name="Freeform 42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2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4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8" name="Freeform 42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3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4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3" name="Freeform 43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3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4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8" name="Freeform 43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4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4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4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4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5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5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8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4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8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4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9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4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4" name="Freeform 49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9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4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9" name="Freeform 49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0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5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4" name="Freeform 50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50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1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1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51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25" name="Rectangle 112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Cambria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28" name="Picture 2" descr="D:\GIÁO ÁN 1 2020-2021\HÌNH SOẠN GIÁO ÁN\Đọc nhạc\DO RE MI - Copy (3).jpg"/>
          <p:cNvPicPr/>
          <p:nvPr/>
        </p:nvPicPr>
        <p:blipFill>
          <a:blip r:embed="rId14"/>
          <a:srcRect b="34298"/>
          <a:stretch/>
        </p:blipFill>
        <p:spPr>
          <a:xfrm>
            <a:off x="2590920" y="1676520"/>
            <a:ext cx="2482560" cy="266688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3" descr="D:\GIÁO ÁN 1 2020-2021\HÌNH SOẠN GIÁO ÁN\Đọc nhạc\DO RE MI - Copy (2).jpg"/>
          <p:cNvPicPr/>
          <p:nvPr/>
        </p:nvPicPr>
        <p:blipFill>
          <a:blip r:embed="rId15">
            <a:lum contrast="40000"/>
          </a:blip>
          <a:srcRect l="18274" t="65348" r="16103" b="6505"/>
          <a:stretch/>
        </p:blipFill>
        <p:spPr>
          <a:xfrm>
            <a:off x="3124080" y="4343400"/>
            <a:ext cx="1371600" cy="990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3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3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3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8" name="Freeform 53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3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54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4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5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55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5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5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5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5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5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58" name="Freeform 55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5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6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5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3" name="Freeform 56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6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6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5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68" name="Freeform 56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6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7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5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3" name="Freeform 57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7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5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8" name="Freeform 57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8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5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3" name="Freeform 58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58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5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8" name="Freeform 58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59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5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3" name="Freeform 59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59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5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8" name="Freeform 59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0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6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3" name="Freeform 60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0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6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8" name="Freeform 60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1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1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1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6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4" name="Freeform 61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1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6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9" name="Freeform 61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2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6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4" name="Freeform 62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2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6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9" name="Freeform 62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3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6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4" name="Freeform 63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3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6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9" name="Freeform 63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4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6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4" name="Freeform 64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4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6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9" name="Freeform 64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5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6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4" name="Freeform 65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5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6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6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6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66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66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66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66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67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7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7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7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7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67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8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8" name="Picture 2" descr="D:\GIÁO ÁN 1 2020-2021\HÌNH SOẠN GIÁO ÁN\Đọc nhạc\DO RE MI.jpg"/>
          <p:cNvPicPr/>
          <p:nvPr/>
        </p:nvPicPr>
        <p:blipFill>
          <a:blip r:embed="rId14"/>
          <a:srcRect b="38786"/>
          <a:stretch/>
        </p:blipFill>
        <p:spPr>
          <a:xfrm>
            <a:off x="2971800" y="1752480"/>
            <a:ext cx="1981080" cy="2210040"/>
          </a:xfrm>
          <a:prstGeom prst="rect">
            <a:avLst/>
          </a:prstGeom>
          <a:ln w="0">
            <a:noFill/>
          </a:ln>
        </p:spPr>
      </p:pic>
      <p:pic>
        <p:nvPicPr>
          <p:cNvPr id="689" name="Picture 2" descr="D:\GIÁO ÁN 1 2020-2021\HÌNH SOẠN GIÁO ÁN\Đọc nhạc\DO RE MI.jpg"/>
          <p:cNvPicPr/>
          <p:nvPr/>
        </p:nvPicPr>
        <p:blipFill>
          <a:blip r:embed="rId14"/>
          <a:srcRect t="61242"/>
          <a:stretch/>
        </p:blipFill>
        <p:spPr>
          <a:xfrm>
            <a:off x="2895480" y="4038480"/>
            <a:ext cx="1981440" cy="14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9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69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9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9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98" name="Freeform 69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9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70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0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1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1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1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1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1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7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18" name="Freeform 71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1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72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7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3" name="Freeform 72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2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72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7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28" name="Freeform 72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2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73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73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3" name="Freeform 73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3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73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73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38" name="Freeform 73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3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74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7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3" name="Freeform 74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4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74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7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48" name="Freeform 74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4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75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7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3" name="Freeform 75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5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75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7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58" name="Freeform 75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5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76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7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3" name="Freeform 76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6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76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7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68" name="Freeform 76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6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77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77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77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7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4" name="Freeform 77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7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7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77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7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79" name="Freeform 77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78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7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4" name="Freeform 78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8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8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78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78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9" name="Freeform 78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79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79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4" name="Freeform 79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79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79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7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99" name="Freeform 79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80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80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4" name="Freeform 80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0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80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8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09" name="Freeform 80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81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81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4" name="Freeform 81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1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1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81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8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19" name="Freeform 81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2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82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82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24" name="Freeform 82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2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82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82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82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83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83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83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3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83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845" name="Picture 2" descr="D:\GIÁO ÁN 1 2020-2021\HÌNH SOẠN GIÁO ÁN\Đọc nhạc\DO RE MI - Copy (2) - Copy.jpg"/>
          <p:cNvPicPr/>
          <p:nvPr/>
        </p:nvPicPr>
        <p:blipFill>
          <a:blip r:embed="rId14"/>
          <a:srcRect l="11199" t="62135" r="16068" b="6829"/>
          <a:stretch/>
        </p:blipFill>
        <p:spPr>
          <a:xfrm>
            <a:off x="3657600" y="4572000"/>
            <a:ext cx="990720" cy="838080"/>
          </a:xfrm>
          <a:prstGeom prst="rect">
            <a:avLst/>
          </a:prstGeom>
          <a:ln w="0">
            <a:noFill/>
          </a:ln>
        </p:spPr>
      </p:pic>
      <p:sp>
        <p:nvSpPr>
          <p:cNvPr id="84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48" name="Picture 2" descr="D:\GIÁO ÁN 1 2020-2021\HÌNH SOẠN GIÁO ÁN\Đọc nhạc\DO RE MI - Copy.jpg"/>
          <p:cNvPicPr/>
          <p:nvPr/>
        </p:nvPicPr>
        <p:blipFill>
          <a:blip r:embed="rId15"/>
          <a:srcRect l="5384" t="1442" r="10821" b="36928"/>
          <a:stretch/>
        </p:blipFill>
        <p:spPr>
          <a:xfrm>
            <a:off x="3200400" y="1752480"/>
            <a:ext cx="1873080" cy="2598840"/>
          </a:xfrm>
          <a:prstGeom prst="rect">
            <a:avLst/>
          </a:prstGeom>
          <a:ln w="0">
            <a:noFill/>
          </a:ln>
        </p:spPr>
      </p:pic>
      <p:sp>
        <p:nvSpPr>
          <p:cNvPr id="849" name="Rectangle 116"/>
          <p:cNvSpPr/>
          <p:nvPr/>
        </p:nvSpPr>
        <p:spPr>
          <a:xfrm>
            <a:off x="6400800" y="2362320"/>
            <a:ext cx="2011320" cy="18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11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icture 14"/>
          <p:cNvPicPr/>
          <p:nvPr/>
        </p:nvPicPr>
        <p:blipFill>
          <a:blip r:embed="rId3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851" name="Rectangle 63"/>
          <p:cNvSpPr/>
          <p:nvPr/>
        </p:nvSpPr>
        <p:spPr>
          <a:xfrm rot="5400000">
            <a:off x="6707880" y="556020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2" name="V.A – Đàn Gà Con (mp3cut.net).mp3"/>
          <p:cNvPicPr/>
          <p:nvPr/>
        </p:nvPicPr>
        <p:blipFill>
          <a:blip r:embed="rId4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853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sp>
        <p:nvSpPr>
          <p:cNvPr id="854" name="Rectangle 63"/>
          <p:cNvSpPr/>
          <p:nvPr/>
        </p:nvSpPr>
        <p:spPr>
          <a:xfrm rot="5400000">
            <a:off x="3202200" y="5559840"/>
            <a:ext cx="928800" cy="17172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5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8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58" name="Freeform 8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59" name="Group 27"/>
          <p:cNvGrpSpPr/>
          <p:nvPr/>
        </p:nvGrpSpPr>
        <p:grpSpPr>
          <a:xfrm>
            <a:off x="3048120" y="5927760"/>
            <a:ext cx="1190520" cy="929880"/>
            <a:chOff x="3048120" y="5927760"/>
            <a:chExt cx="1190520" cy="929880"/>
          </a:xfrm>
        </p:grpSpPr>
        <p:sp>
          <p:nvSpPr>
            <p:cNvPr id="860" name="AutoShape 28"/>
            <p:cNvSpPr/>
            <p:nvPr/>
          </p:nvSpPr>
          <p:spPr>
            <a:xfrm rot="16200000">
              <a:off x="303048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AutoShape 29"/>
            <p:cNvSpPr/>
            <p:nvPr/>
          </p:nvSpPr>
          <p:spPr>
            <a:xfrm rot="5400000">
              <a:off x="409860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AutoShape 30"/>
            <p:cNvSpPr/>
            <p:nvPr/>
          </p:nvSpPr>
          <p:spPr>
            <a:xfrm rot="10800000">
              <a:off x="355284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val 31"/>
            <p:cNvSpPr/>
            <p:nvPr/>
          </p:nvSpPr>
          <p:spPr>
            <a:xfrm>
              <a:off x="3169800" y="5927760"/>
              <a:ext cx="95472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val 32"/>
            <p:cNvSpPr/>
            <p:nvPr/>
          </p:nvSpPr>
          <p:spPr>
            <a:xfrm>
              <a:off x="3224160" y="5974200"/>
              <a:ext cx="84528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val 33"/>
            <p:cNvSpPr/>
            <p:nvPr/>
          </p:nvSpPr>
          <p:spPr>
            <a:xfrm>
              <a:off x="3247560" y="6018120"/>
              <a:ext cx="25992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val 34"/>
            <p:cNvSpPr/>
            <p:nvPr/>
          </p:nvSpPr>
          <p:spPr>
            <a:xfrm>
              <a:off x="324756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val 35"/>
            <p:cNvSpPr/>
            <p:nvPr/>
          </p:nvSpPr>
          <p:spPr>
            <a:xfrm>
              <a:off x="3322800" y="6059520"/>
              <a:ext cx="64764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val 36"/>
            <p:cNvSpPr/>
            <p:nvPr/>
          </p:nvSpPr>
          <p:spPr>
            <a:xfrm>
              <a:off x="3322800" y="6059880"/>
              <a:ext cx="64764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69" name="Text Box 26"/>
          <p:cNvSpPr/>
          <p:nvPr/>
        </p:nvSpPr>
        <p:spPr>
          <a:xfrm>
            <a:off x="1828800" y="380880"/>
            <a:ext cx="681840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TÔI LÀ AI?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76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8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8" name="Freeform 877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79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81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8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3" name="Freeform 882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4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86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8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8" name="Freeform 887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9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891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8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3" name="Freeform 892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4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896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8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8" name="Freeform 897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9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901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9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3" name="Freeform 902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4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906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9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08" name="Freeform 907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911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9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3" name="Freeform 912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916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9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18" name="Freeform 917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19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921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9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3" name="Freeform 922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4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926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9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8" name="Freeform 927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29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9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9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932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9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4" name="Freeform 933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5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937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9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9" name="Freeform 938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0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942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9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4" name="Freeform 943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5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947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9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9" name="Freeform 948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0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952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9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4" name="Freeform 953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5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957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9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59" name="Freeform 958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0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962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9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4" name="Freeform 963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65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967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9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69" name="Freeform 968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0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972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9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4" name="Freeform 973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75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977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9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9" name="Freeform 978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0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982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9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4" name="Freeform 983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5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9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9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9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9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9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9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9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9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95" name="Group 27"/>
          <p:cNvGrpSpPr/>
          <p:nvPr/>
        </p:nvGrpSpPr>
        <p:grpSpPr>
          <a:xfrm>
            <a:off x="6553080" y="5927760"/>
            <a:ext cx="1190880" cy="929880"/>
            <a:chOff x="6553080" y="5927760"/>
            <a:chExt cx="1190880" cy="929880"/>
          </a:xfrm>
        </p:grpSpPr>
        <p:sp>
          <p:nvSpPr>
            <p:cNvPr id="996" name="AutoShape 28"/>
            <p:cNvSpPr/>
            <p:nvPr/>
          </p:nvSpPr>
          <p:spPr>
            <a:xfrm rot="16200000">
              <a:off x="6535440" y="6369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7" name="AutoShape 29"/>
            <p:cNvSpPr/>
            <p:nvPr/>
          </p:nvSpPr>
          <p:spPr>
            <a:xfrm rot="5400000">
              <a:off x="7603920" y="63511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8" name="AutoShape 30"/>
            <p:cNvSpPr/>
            <p:nvPr/>
          </p:nvSpPr>
          <p:spPr>
            <a:xfrm rot="10800000">
              <a:off x="7058160" y="6753240"/>
              <a:ext cx="180720" cy="104400"/>
            </a:xfrm>
            <a:custGeom>
              <a:avLst/>
              <a:gdLst/>
              <a:ahLst/>
              <a:cxnLst/>
              <a:rect l="0" t="0" r="r" b="b"/>
              <a:pathLst>
                <a:path w="504" h="292">
                  <a:moveTo>
                    <a:pt x="382" y="291"/>
                  </a:moveTo>
                  <a:lnTo>
                    <a:pt x="382" y="291"/>
                  </a:lnTo>
                  <a:lnTo>
                    <a:pt x="503" y="291"/>
                  </a:lnTo>
                  <a:lnTo>
                    <a:pt x="252" y="0"/>
                  </a:lnTo>
                  <a:lnTo>
                    <a:pt x="0" y="291"/>
                  </a:lnTo>
                  <a:lnTo>
                    <a:pt x="122" y="291"/>
                  </a:lnTo>
                  <a:lnTo>
                    <a:pt x="122" y="291"/>
                  </a:lnTo>
                  <a:lnTo>
                    <a:pt x="382" y="29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Oval 31"/>
            <p:cNvSpPr/>
            <p:nvPr/>
          </p:nvSpPr>
          <p:spPr>
            <a:xfrm>
              <a:off x="6674760" y="5927760"/>
              <a:ext cx="955080" cy="82512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0" name="Oval 32"/>
            <p:cNvSpPr/>
            <p:nvPr/>
          </p:nvSpPr>
          <p:spPr>
            <a:xfrm>
              <a:off x="6729120" y="5974200"/>
              <a:ext cx="845640" cy="73044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1" name="Oval 33"/>
            <p:cNvSpPr/>
            <p:nvPr/>
          </p:nvSpPr>
          <p:spPr>
            <a:xfrm>
              <a:off x="6752880" y="6018120"/>
              <a:ext cx="26028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2" name="Oval 34"/>
            <p:cNvSpPr/>
            <p:nvPr/>
          </p:nvSpPr>
          <p:spPr>
            <a:xfrm>
              <a:off x="6752880" y="6017400"/>
              <a:ext cx="259560" cy="51948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3" name="Oval 35"/>
            <p:cNvSpPr/>
            <p:nvPr/>
          </p:nvSpPr>
          <p:spPr>
            <a:xfrm>
              <a:off x="6828120" y="605952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4" name="Oval 36"/>
            <p:cNvSpPr/>
            <p:nvPr/>
          </p:nvSpPr>
          <p:spPr>
            <a:xfrm>
              <a:off x="6828120" y="6059880"/>
              <a:ext cx="648000" cy="51948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05" name="Rectangle 112"/>
          <p:cNvSpPr/>
          <p:nvPr/>
        </p:nvSpPr>
        <p:spPr>
          <a:xfrm>
            <a:off x="6400800" y="2133720"/>
            <a:ext cx="2011320" cy="2623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6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16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6" name="Rectangle 113"/>
          <p:cNvSpPr/>
          <p:nvPr/>
        </p:nvSpPr>
        <p:spPr>
          <a:xfrm>
            <a:off x="2651040" y="5904000"/>
            <a:ext cx="201132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buClr>
                <a:srgbClr val="00B05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" name="Rectangle 114"/>
          <p:cNvSpPr/>
          <p:nvPr/>
        </p:nvSpPr>
        <p:spPr>
          <a:xfrm>
            <a:off x="6172200" y="5934240"/>
            <a:ext cx="2011320" cy="76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X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8" name="Picture 2" descr="D:\GIÁO ÁN 1 2020-2021\HÌNH SOẠN GIÁO ÁN\Đọc nhạc\DO RE MI - Copy (3).jpg"/>
          <p:cNvPicPr/>
          <p:nvPr/>
        </p:nvPicPr>
        <p:blipFill>
          <a:blip r:embed="rId14"/>
          <a:srcRect b="36206"/>
          <a:stretch/>
        </p:blipFill>
        <p:spPr>
          <a:xfrm>
            <a:off x="2971800" y="1735200"/>
            <a:ext cx="2209680" cy="23032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2" descr="D:\GIÁO ÁN 1 2020-2021\HÌNH SOẠN GIÁO ÁN\Đọc nhạc\DO RE MI - Copy (3).jpg"/>
          <p:cNvPicPr/>
          <p:nvPr/>
        </p:nvPicPr>
        <p:blipFill>
          <a:blip r:embed="rId14">
            <a:lum contrast="40000"/>
          </a:blip>
          <a:srcRect t="63823"/>
          <a:stretch/>
        </p:blipFill>
        <p:spPr>
          <a:xfrm>
            <a:off x="2971800" y="4191120"/>
            <a:ext cx="2046240" cy="121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udio>
                                      <p:cMediaNode>
                                        <p:cTn id="16"/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101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01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01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015" name="Text Box 9"/>
          <p:cNvSpPr/>
          <p:nvPr/>
        </p:nvSpPr>
        <p:spPr>
          <a:xfrm>
            <a:off x="3573360" y="981000"/>
            <a:ext cx="400068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Ôn tập Đọc nhạc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6" name="Text Box 10"/>
          <p:cNvSpPr/>
          <p:nvPr/>
        </p:nvSpPr>
        <p:spPr>
          <a:xfrm>
            <a:off x="771480" y="1774800"/>
            <a:ext cx="978696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HÁT CÙNG ĐÔ – RÊ – MI – PHA - SON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17" name="Picture 2" descr="D:\GIÁO ÁN 1 2020-2021\HÌNH SOẠN GIÁO ÁN\Đọc nhạc\Những người bạn của Đô - Rê - Mi - Copy.jpg"/>
          <p:cNvPicPr/>
          <p:nvPr/>
        </p:nvPicPr>
        <p:blipFill>
          <a:blip r:embed="rId4"/>
          <a:stretch/>
        </p:blipFill>
        <p:spPr>
          <a:xfrm>
            <a:off x="2271600" y="2357280"/>
            <a:ext cx="6294600" cy="31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7113</TotalTime>
  <Words>222</Words>
  <Application>Microsoft Office PowerPoint</Application>
  <PresentationFormat>Custom</PresentationFormat>
  <Paragraphs>62</Paragraphs>
  <Slides>22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Cambria</vt:lpstr>
      <vt:lpstr>Constantia</vt:lpstr>
      <vt:lpstr>DejaVu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621</cp:revision>
  <dcterms:created xsi:type="dcterms:W3CDTF">2010-04-30T20:19:48Z</dcterms:created>
  <dcterms:modified xsi:type="dcterms:W3CDTF">2024-04-04T02:04:12Z</dcterms:modified>
  <dc:language>en-US</dc:language>
</cp:coreProperties>
</file>