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Lst>
  <p:notesMasterIdLst>
    <p:notesMasterId r:id="rId16"/>
  </p:notesMasterIdLst>
  <p:sldIdLst>
    <p:sldId id="395" r:id="rId3"/>
    <p:sldId id="396" r:id="rId4"/>
    <p:sldId id="397" r:id="rId5"/>
    <p:sldId id="398" r:id="rId6"/>
    <p:sldId id="400" r:id="rId7"/>
    <p:sldId id="403" r:id="rId8"/>
    <p:sldId id="405" r:id="rId9"/>
    <p:sldId id="407" r:id="rId10"/>
    <p:sldId id="409" r:id="rId11"/>
    <p:sldId id="410" r:id="rId12"/>
    <p:sldId id="413" r:id="rId13"/>
    <p:sldId id="414"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C8ECE"/>
    <a:srgbClr val="800080"/>
    <a:srgbClr val="CC3399"/>
    <a:srgbClr val="AA7720"/>
    <a:srgbClr val="FFFFFF"/>
    <a:srgbClr val="000099"/>
    <a:srgbClr val="FF9933"/>
    <a:srgbClr val="FF3399"/>
    <a:srgbClr val="7D9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59" d="100"/>
          <a:sy n="59"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F983-7E16-45DC-9F87-651E08F789D8}"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C4331-F600-4ECA-8266-51CEE1320A18}" type="slidenum">
              <a:rPr lang="en-US" smtClean="0"/>
              <a:t>‹#›</a:t>
            </a:fld>
            <a:endParaRPr lang="en-US"/>
          </a:p>
        </p:txBody>
      </p:sp>
    </p:spTree>
    <p:extLst>
      <p:ext uri="{BB962C8B-B14F-4D97-AF65-F5344CB8AC3E}">
        <p14:creationId xmlns:p14="http://schemas.microsoft.com/office/powerpoint/2010/main" val="334756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43714"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a:t>Click to edit Master title style</a:t>
            </a:r>
          </a:p>
        </p:txBody>
      </p:sp>
      <p:sp>
        <p:nvSpPr>
          <p:cNvPr id="24371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406D1E84-FFAA-4D35-9D19-AE164EBC164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969650"/>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4F2A2-70FE-43C1-9778-B47825B074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823004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E5BCB9-3795-41CE-B8B9-675605E77B6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464161"/>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251887-5753-457C-9598-7222B9C18E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991495"/>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196828"/>
            <a:ext cx="10515599" cy="1064413"/>
          </a:xfrm>
          <a:prstGeom prst="rect">
            <a:avLst/>
          </a:prstGeom>
          <a:noFill/>
          <a:ln>
            <a:noFill/>
          </a:ln>
        </p:spPr>
        <p:txBody>
          <a:bodyPr/>
          <a:lstStyle>
            <a:lvl1pPr marL="0" marR="0" lvl="0" indent="0" algn="l" rtl="0">
              <a:lnSpc>
                <a:spcPct val="90000"/>
              </a:lnSpc>
              <a:spcBef>
                <a:spcPts val="0"/>
              </a:spcBef>
              <a:buClr>
                <a:srgbClr val="A8B1B8"/>
              </a:buClr>
              <a:buFont typeface="Arial"/>
              <a:buNone/>
              <a:defRPr sz="4400" b="0" i="0" u="none" strike="noStrike" cap="none">
                <a:solidFill>
                  <a:srgbClr val="A8B1B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hape 12"/>
          <p:cNvSpPr txBox="1">
            <a:spLocks noGrp="1"/>
          </p:cNvSpPr>
          <p:nvPr>
            <p:ph type="dt"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 name="Shape 13"/>
          <p:cNvSpPr txBox="1">
            <a:spLocks noGrp="1"/>
          </p:cNvSpPr>
          <p:nvPr>
            <p:ph type="ftr" idx="11"/>
          </p:nvPr>
        </p:nvSpPr>
        <p:spPr bwMode="auto">
          <a:xfrm>
            <a:off x="4038600" y="635635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Shape 14"/>
          <p:cNvSpPr txBox="1">
            <a:spLocks noGrp="1"/>
          </p:cNvSpPr>
          <p:nvPr>
            <p:ph type="sldNum"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SzPct val="25000"/>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Pct val="25000"/>
              <a:buFontTx/>
              <a:buNone/>
              <a:tabLst/>
              <a:defRPr/>
            </a:pPr>
            <a:fld id="{9FFF0030-A7BB-4B17-BA94-212CE9FDA66A}"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Pct val="25000"/>
                <a:buFontTx/>
                <a:buNone/>
                <a:tabLst/>
                <a:defRPr/>
              </a:pPr>
              <a:t>‹#›</a:t>
            </a:fld>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0190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22C93-D738-4D30-8A28-48950D58B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01388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2F414-267C-4308-904F-BAE5E05F3EA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65633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73E0D-B416-435B-83AA-070D1823138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42783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4C2ADB-6FB3-4126-9D1E-658379274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45334"/>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60107C-EEA3-49A9-BD94-89CDCC84805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13483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BAD392-AEDB-43A7-B8C2-E8E7C81B4AE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501200"/>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27356-D9E6-46E3-9B0B-3A86D74489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39653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8B2FA-51A6-4DB4-B0C5-A7B09095594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2551463"/>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2691"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26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FFFFFF"/>
                  </a:outerShdw>
                </a:effectLst>
                <a:latin typeface="Arial" charset="0"/>
              </a:defRPr>
            </a:lvl1pPr>
          </a:lstStyle>
          <a:p>
            <a:pPr fontAlgn="base">
              <a:spcBef>
                <a:spcPct val="0"/>
              </a:spcBef>
              <a:spcAft>
                <a:spcPct val="0"/>
              </a:spcAft>
              <a:defRPr/>
            </a:pPr>
            <a:fld id="{FD77D22B-BA01-42B0-A355-66B62724EE0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81278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768" decel="100000"/>
                                        <p:tgtEl>
                                          <p:spTgt spid="242690"/>
                                        </p:tgtEl>
                                      </p:cBhvr>
                                    </p:animEffect>
                                    <p:animScale>
                                      <p:cBhvr>
                                        <p:cTn id="8" dur="768" decel="100000"/>
                                        <p:tgtEl>
                                          <p:spTgt spid="242690"/>
                                        </p:tgtEl>
                                      </p:cBhvr>
                                      <p:from x="10000" y="10000"/>
                                      <p:to x="200000" y="450000"/>
                                    </p:animScale>
                                    <p:animScale>
                                      <p:cBhvr>
                                        <p:cTn id="9" dur="1230" accel="100000" fill="hold">
                                          <p:stCondLst>
                                            <p:cond delay="768"/>
                                          </p:stCondLst>
                                        </p:cTn>
                                        <p:tgtEl>
                                          <p:spTgt spid="242690"/>
                                        </p:tgtEl>
                                      </p:cBhvr>
                                      <p:from x="200000" y="450000"/>
                                      <p:to x="100000" y="100000"/>
                                    </p:animScale>
                                    <p:set>
                                      <p:cBhvr>
                                        <p:cTn id="10" dur="768" fill="hold"/>
                                        <p:tgtEl>
                                          <p:spTgt spid="242690"/>
                                        </p:tgtEl>
                                        <p:attrNameLst>
                                          <p:attrName>ppt_x</p:attrName>
                                        </p:attrNameLst>
                                      </p:cBhvr>
                                      <p:to>
                                        <p:strVal val="(0.5)"/>
                                      </p:to>
                                    </p:set>
                                    <p:anim from="(0.5)" to="(#ppt_x)" calcmode="lin" valueType="num">
                                      <p:cBhvr>
                                        <p:cTn id="11" dur="1230" accel="100000" fill="hold">
                                          <p:stCondLst>
                                            <p:cond delay="768"/>
                                          </p:stCondLst>
                                        </p:cTn>
                                        <p:tgtEl>
                                          <p:spTgt spid="242690"/>
                                        </p:tgtEl>
                                        <p:attrNameLst>
                                          <p:attrName>ppt_x</p:attrName>
                                        </p:attrNameLst>
                                      </p:cBhvr>
                                    </p:anim>
                                    <p:set>
                                      <p:cBhvr>
                                        <p:cTn id="12" dur="768" fill="hold"/>
                                        <p:tgtEl>
                                          <p:spTgt spid="242690"/>
                                        </p:tgtEl>
                                        <p:attrNameLst>
                                          <p:attrName>ppt_y</p:attrName>
                                        </p:attrNameLst>
                                      </p:cBhvr>
                                      <p:to>
                                        <p:strVal val="(#ppt_y+0.4)"/>
                                      </p:to>
                                    </p:set>
                                    <p:anim from="(#ppt_y+0.4)" to="(#ppt_y)" calcmode="lin" valueType="num">
                                      <p:cBhvr>
                                        <p:cTn id="13" dur="1230" accel="100000" fill="hold">
                                          <p:stCondLst>
                                            <p:cond delay="768"/>
                                          </p:stCondLst>
                                        </p:cTn>
                                        <p:tgtEl>
                                          <p:spTgt spid="2426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2691">
                                            <p:txEl>
                                              <p:pRg st="0" end="0"/>
                                            </p:txEl>
                                          </p:spTgt>
                                        </p:tgtEl>
                                        <p:attrNameLst>
                                          <p:attrName>style.visibility</p:attrName>
                                        </p:attrNameLst>
                                      </p:cBhvr>
                                      <p:to>
                                        <p:strVal val="visible"/>
                                      </p:to>
                                    </p:set>
                                    <p:anim calcmode="lin" valueType="num">
                                      <p:cBhvr>
                                        <p:cTn id="18" dur="500" fill="hold"/>
                                        <p:tgtEl>
                                          <p:spTgt spid="2426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26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269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42691">
                                            <p:txEl>
                                              <p:pRg st="1" end="1"/>
                                            </p:txEl>
                                          </p:spTgt>
                                        </p:tgtEl>
                                        <p:attrNameLst>
                                          <p:attrName>style.visibility</p:attrName>
                                        </p:attrNameLst>
                                      </p:cBhvr>
                                      <p:to>
                                        <p:strVal val="visible"/>
                                      </p:to>
                                    </p:set>
                                    <p:anim calcmode="lin" valueType="num">
                                      <p:cBhvr>
                                        <p:cTn id="23" dur="500" fill="hold"/>
                                        <p:tgtEl>
                                          <p:spTgt spid="2426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4269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4269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42691">
                                            <p:txEl>
                                              <p:pRg st="2" end="2"/>
                                            </p:txEl>
                                          </p:spTgt>
                                        </p:tgtEl>
                                        <p:attrNameLst>
                                          <p:attrName>style.visibility</p:attrName>
                                        </p:attrNameLst>
                                      </p:cBhvr>
                                      <p:to>
                                        <p:strVal val="visible"/>
                                      </p:to>
                                    </p:set>
                                    <p:anim calcmode="lin" valueType="num">
                                      <p:cBhvr>
                                        <p:cTn id="28" dur="500" fill="hold"/>
                                        <p:tgtEl>
                                          <p:spTgt spid="2426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426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4269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42691">
                                            <p:txEl>
                                              <p:pRg st="3" end="3"/>
                                            </p:txEl>
                                          </p:spTgt>
                                        </p:tgtEl>
                                        <p:attrNameLst>
                                          <p:attrName>style.visibility</p:attrName>
                                        </p:attrNameLst>
                                      </p:cBhvr>
                                      <p:to>
                                        <p:strVal val="visible"/>
                                      </p:to>
                                    </p:set>
                                    <p:anim calcmode="lin" valueType="num">
                                      <p:cBhvr>
                                        <p:cTn id="33" dur="500" fill="hold"/>
                                        <p:tgtEl>
                                          <p:spTgt spid="24269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4269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4269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42691">
                                            <p:txEl>
                                              <p:pRg st="4" end="4"/>
                                            </p:txEl>
                                          </p:spTgt>
                                        </p:tgtEl>
                                        <p:attrNameLst>
                                          <p:attrName>style.visibility</p:attrName>
                                        </p:attrNameLst>
                                      </p:cBhvr>
                                      <p:to>
                                        <p:strVal val="visible"/>
                                      </p:to>
                                    </p:set>
                                    <p:anim calcmode="lin" valueType="num">
                                      <p:cBhvr>
                                        <p:cTn id="38" dur="500" fill="hold"/>
                                        <p:tgtEl>
                                          <p:spTgt spid="24269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4269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tmplLst>
          <p:tmpl lvl="1">
            <p:tnLst>
              <p:par>
                <p:cTn presetID="53" presetClass="entr" presetSubtype="0" fill="hold" nodeType="click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pic>
        <p:nvPicPr>
          <p:cNvPr id="1028" name="Shap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897187"/>
      </p:ext>
    </p:extLst>
  </p:cSld>
  <p:clrMap bg1="lt1" tx1="dk1" bg2="dk2" tx2="lt2" accent1="accent1" accent2="accent2" accent3="accent3" accent4="accent4" accent5="accent5" accent6="accent6" hlink="hlink" folHlink="folHlink"/>
  <p:sldLayoutIdLst>
    <p:sldLayoutId id="2147483711"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1.gif"/><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audio" Target="../media/audio1.wav"/><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flipH="1">
            <a:off x="0" y="-4576"/>
            <a:ext cx="12192000" cy="6858001"/>
          </a:xfrm>
        </p:spPr>
      </p:pic>
      <p:sp>
        <p:nvSpPr>
          <p:cNvPr id="7" name="Rectangle 6"/>
          <p:cNvSpPr/>
          <p:nvPr/>
        </p:nvSpPr>
        <p:spPr>
          <a:xfrm>
            <a:off x="6416979" y="1202285"/>
            <a:ext cx="4123968" cy="491481"/>
          </a:xfrm>
          <a:prstGeom prst="rect">
            <a:avLst/>
          </a:prstGeom>
        </p:spPr>
        <p:txBody>
          <a:bodyPr wrap="square">
            <a:spAutoFit/>
          </a:bodyPr>
          <a:lstStyle/>
          <a:p>
            <a:pPr algn="ctr">
              <a:lnSpc>
                <a:spcPct val="115000"/>
              </a:lnSpc>
              <a:spcAft>
                <a:spcPts val="0"/>
              </a:spcAft>
            </a:pPr>
            <a:r>
              <a:rPr lang="vi-VN" sz="2400" dirty="0">
                <a:solidFill>
                  <a:srgbClr val="FF00FF"/>
                </a:solidFill>
                <a:latin typeface="#9Slide05 Dancing Script" panose="03080800040507000D00" pitchFamily="66" charset="0"/>
                <a:ea typeface="Calibri" panose="020F0502020204030204" pitchFamily="34" charset="0"/>
                <a:cs typeface="Times New Roman" panose="02020603050405020304" pitchFamily="18" charset="0"/>
              </a:rPr>
              <a:t>Nhạc và lời: Nguyễn Quốc Việt</a:t>
            </a:r>
            <a:endParaRPr lang="en-US" sz="2400"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8" name="Rectangle 7"/>
          <p:cNvSpPr/>
          <p:nvPr/>
        </p:nvSpPr>
        <p:spPr>
          <a:xfrm>
            <a:off x="7405517" y="-6920"/>
            <a:ext cx="1632177" cy="558038"/>
          </a:xfrm>
          <a:prstGeom prst="rect">
            <a:avLst/>
          </a:prstGeom>
        </p:spPr>
        <p:txBody>
          <a:bodyPr wrap="none">
            <a:spAutoFit/>
          </a:bodyPr>
          <a:lstStyle/>
          <a:p>
            <a:pPr algn="ctr">
              <a:lnSpc>
                <a:spcPct val="115000"/>
              </a:lnSpc>
              <a:spcAft>
                <a:spcPts val="0"/>
              </a:spcAft>
            </a:pPr>
            <a:r>
              <a:rPr lang="en-US" sz="2800" dirty="0">
                <a:solidFill>
                  <a:srgbClr val="FF00FF"/>
                </a:solidFill>
                <a:latin typeface="#9Slide05 Dancing Script" panose="03080800040507000D00" pitchFamily="66" charset="0"/>
                <a:ea typeface="Calibri" panose="020F0502020204030204" pitchFamily="34" charset="0"/>
                <a:cs typeface="Times New Roman" panose="02020603050405020304" pitchFamily="18" charset="0"/>
              </a:rPr>
              <a:t>TIẾT 23  </a:t>
            </a:r>
          </a:p>
        </p:txBody>
      </p:sp>
      <p:sp>
        <p:nvSpPr>
          <p:cNvPr id="9" name="Rectangle 8"/>
          <p:cNvSpPr/>
          <p:nvPr/>
        </p:nvSpPr>
        <p:spPr>
          <a:xfrm>
            <a:off x="5265424" y="630961"/>
            <a:ext cx="5383991" cy="491481"/>
          </a:xfrm>
          <a:prstGeom prst="rect">
            <a:avLst/>
          </a:prstGeom>
        </p:spPr>
        <p:txBody>
          <a:bodyPr wrap="square">
            <a:spAutoFit/>
          </a:bodyPr>
          <a:lstStyle/>
          <a:p>
            <a:pPr algn="ctr">
              <a:lnSpc>
                <a:spcPct val="115000"/>
              </a:lnSpc>
              <a:spcAft>
                <a:spcPts val="0"/>
              </a:spcAft>
            </a:pPr>
            <a:r>
              <a:rPr lang="vi-VN" sz="2400"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rPr>
              <a:t>HỌC HÁT BÀI</a:t>
            </a:r>
            <a:r>
              <a:rPr lang="en-US" sz="2400"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rPr>
              <a:t>: </a:t>
            </a:r>
            <a:r>
              <a:rPr lang="en-US" sz="2400" dirty="0">
                <a:solidFill>
                  <a:srgbClr val="FF00FF"/>
                </a:solidFill>
                <a:latin typeface="#9Slide05 Dancing Script" panose="03080800040507000D00" pitchFamily="66" charset="0"/>
                <a:ea typeface="Calibri" panose="020F0502020204030204" pitchFamily="34" charset="0"/>
                <a:cs typeface="Times New Roman" panose="02020603050405020304" pitchFamily="18" charset="0"/>
              </a:rPr>
              <a:t>TÌNH BẠN TUỔI THƠ</a:t>
            </a:r>
            <a:endParaRPr lang="en-US" sz="2400" dirty="0">
              <a:solidFill>
                <a:srgbClr val="FF00FF"/>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960" y="3891776"/>
            <a:ext cx="4019896" cy="272419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576"/>
            <a:ext cx="3649160" cy="103048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5890" y="40215"/>
            <a:ext cx="804797" cy="681569"/>
          </a:xfrm>
          <a:prstGeom prst="rect">
            <a:avLst/>
          </a:prstGeom>
        </p:spPr>
      </p:pic>
    </p:spTree>
    <p:extLst>
      <p:ext uri="{BB962C8B-B14F-4D97-AF65-F5344CB8AC3E}">
        <p14:creationId xmlns:p14="http://schemas.microsoft.com/office/powerpoint/2010/main" val="134578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7482" y="-1"/>
            <a:ext cx="5744519" cy="6858001"/>
          </a:xfrm>
          <a:prstGeom prst="rect">
            <a:avLst/>
          </a:prstGeom>
        </p:spPr>
      </p:pic>
      <p:sp>
        <p:nvSpPr>
          <p:cNvPr id="7" name="Rectangle 6"/>
          <p:cNvSpPr/>
          <p:nvPr/>
        </p:nvSpPr>
        <p:spPr>
          <a:xfrm>
            <a:off x="2174444" y="2331052"/>
            <a:ext cx="365196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rPr>
              <a:t>Hát cả bài các hình thức</a:t>
            </a:r>
            <a:endParaRPr kumimoji="0" lang="en-US"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p:cNvSpPr txBox="1"/>
          <p:nvPr/>
        </p:nvSpPr>
        <p:spPr>
          <a:xfrm>
            <a:off x="1999161" y="1520754"/>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tập</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89770" y="3006665"/>
            <a:ext cx="609600" cy="609600"/>
          </a:xfrm>
          <a:prstGeom prst="rect">
            <a:avLst/>
          </a:prstGeom>
        </p:spPr>
      </p:pic>
    </p:spTree>
    <p:extLst>
      <p:ext uri="{BB962C8B-B14F-4D97-AF65-F5344CB8AC3E}">
        <p14:creationId xmlns:p14="http://schemas.microsoft.com/office/powerpoint/2010/main" val="42485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3102" y="0"/>
            <a:ext cx="5768899" cy="68580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9554" y="0"/>
            <a:ext cx="5283548" cy="1531772"/>
          </a:xfrm>
          <a:prstGeom prst="rect">
            <a:avLst/>
          </a:prstGeom>
        </p:spPr>
      </p:pic>
      <p:pic>
        <p:nvPicPr>
          <p:cNvPr id="5"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476528" y="2811082"/>
            <a:ext cx="609600" cy="609600"/>
          </a:xfrm>
          <a:prstGeom prst="rect">
            <a:avLst/>
          </a:prstGeom>
        </p:spPr>
      </p:pic>
    </p:spTree>
    <p:extLst>
      <p:ext uri="{BB962C8B-B14F-4D97-AF65-F5344CB8AC3E}">
        <p14:creationId xmlns:p14="http://schemas.microsoft.com/office/powerpoint/2010/main" val="4016191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2605" y="635620"/>
            <a:ext cx="5289396" cy="622237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2605" y="-17457"/>
            <a:ext cx="5289395" cy="653077"/>
          </a:xfrm>
          <a:prstGeom prst="rect">
            <a:avLst/>
          </a:prstGeom>
        </p:spPr>
      </p:pic>
      <p:pic>
        <p:nvPicPr>
          <p:cNvPr id="7"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94520" y="2201482"/>
            <a:ext cx="609600" cy="609600"/>
          </a:xfrm>
          <a:prstGeom prst="rect">
            <a:avLst/>
          </a:prstGeom>
        </p:spPr>
      </p:pic>
    </p:spTree>
    <p:extLst>
      <p:ext uri="{BB962C8B-B14F-4D97-AF65-F5344CB8AC3E}">
        <p14:creationId xmlns:p14="http://schemas.microsoft.com/office/powerpoint/2010/main" val="39049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0"/>
            <a:ext cx="7160899" cy="4511398"/>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Chúc quý thầy cô mạnh khỏe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Các em học sinh chăm ngoan học giỏi</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35" y="2255699"/>
            <a:ext cx="2813570" cy="140678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8464" y="2588325"/>
            <a:ext cx="4751842" cy="3220219"/>
          </a:xfrm>
          <a:prstGeom prst="rect">
            <a:avLst/>
          </a:prstGeom>
        </p:spPr>
      </p:pic>
    </p:spTree>
    <p:extLst>
      <p:ext uri="{BB962C8B-B14F-4D97-AF65-F5344CB8AC3E}">
        <p14:creationId xmlns:p14="http://schemas.microsoft.com/office/powerpoint/2010/main" val="128241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9" name="chuyen trag ngăn.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10" name="TextBox 9"/>
          <p:cNvSpPr txBox="1"/>
          <p:nvPr/>
        </p:nvSpPr>
        <p:spPr>
          <a:xfrm>
            <a:off x="1497765" y="113842"/>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thành kiến thức</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8690960" y="45186"/>
            <a:ext cx="2731838" cy="587853"/>
          </a:xfrm>
          <a:prstGeom prst="rect">
            <a:avLst/>
          </a:prstGeom>
        </p:spPr>
        <p:txBody>
          <a:bodyPr wrap="none">
            <a:spAutoFit/>
          </a:bodyPr>
          <a:lstStyle/>
          <a:p>
            <a:pPr algn="just">
              <a:lnSpc>
                <a:spcPct val="115000"/>
              </a:lnSpc>
              <a:spcAft>
                <a:spcPts val="800"/>
              </a:spcAft>
            </a:pPr>
            <a:r>
              <a:rPr lang="pt-BR" sz="2800" dirty="0">
                <a:latin typeface="Times New Roman" panose="02020603050405020304" pitchFamily="18" charset="0"/>
                <a:ea typeface="Calibri" panose="020F0502020204030204" pitchFamily="34" charset="0"/>
                <a:cs typeface="Times New Roman" panose="02020603050405020304" pitchFamily="18" charset="0"/>
              </a:rPr>
              <a:t>Tác giả, tác phẩm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24" y="156827"/>
            <a:ext cx="1949200" cy="1025654"/>
          </a:xfrm>
          <a:prstGeom prst="rect">
            <a:avLst/>
          </a:prstGeom>
        </p:spPr>
      </p:pic>
      <p:sp>
        <p:nvSpPr>
          <p:cNvPr id="3" name="Rectangle 2"/>
          <p:cNvSpPr/>
          <p:nvPr/>
        </p:nvSpPr>
        <p:spPr>
          <a:xfrm>
            <a:off x="1876925" y="3052938"/>
            <a:ext cx="10249318" cy="729430"/>
          </a:xfrm>
          <a:prstGeom prst="rect">
            <a:avLst/>
          </a:prstGeom>
        </p:spPr>
        <p:txBody>
          <a:bodyPr wrap="square">
            <a:spAutoFit/>
          </a:bodyPr>
          <a:lstStyle/>
          <a:p>
            <a:pPr algn="just">
              <a:lnSpc>
                <a:spcPct val="115000"/>
              </a:lnSpc>
              <a:spcAft>
                <a:spcPts val="800"/>
              </a:spcAft>
            </a:pPr>
            <a:r>
              <a:rPr lang="vi-VN" dirty="0">
                <a:latin typeface="Times New Roman" panose="02020603050405020304" pitchFamily="18" charset="0"/>
                <a:ea typeface="Calibri" panose="020F0502020204030204" pitchFamily="34" charset="0"/>
                <a:cs typeface="Times New Roman" panose="02020603050405020304" pitchFamily="18" charset="0"/>
              </a:rPr>
              <a:t>+ Bài hát Tình bạn tuổi thơ có sắc thái vui tươi, tiết tấu bài hơi nhanh có nội dung tình bạn tuổi thơ đẹp của các bạn học sinh thật thơ mộng dừ xa nhau nhưng kỷ niệm vẫn đong đầy</a:t>
            </a:r>
            <a:endParaRPr lang="vi-VN"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1876925" y="1642372"/>
            <a:ext cx="10365039" cy="1366528"/>
          </a:xfrm>
          <a:prstGeom prst="rect">
            <a:avLst/>
          </a:prstGeom>
        </p:spPr>
        <p:txBody>
          <a:bodyPr wrap="square">
            <a:spAutoFit/>
          </a:bodyPr>
          <a:lstStyle/>
          <a:p>
            <a:pPr algn="just">
              <a:lnSpc>
                <a:spcPct val="115000"/>
              </a:lnSpc>
              <a:spcAft>
                <a:spcPts val="800"/>
              </a:spcAft>
            </a:pPr>
            <a:r>
              <a:rPr lang="en-US" dirty="0">
                <a:latin typeface="Times New Roman" panose="02020603050405020304" pitchFamily="18" charset="0"/>
                <a:ea typeface="Arial" panose="020B0604020202020204" pitchFamily="34" charset="0"/>
                <a:cs typeface="Times New Roman" panose="02020603050405020304" pitchFamily="18" charset="0"/>
              </a:rPr>
              <a:t>+ Nhạc sĩ Nguyễn Quốc Việt sinh năm 1962 tại Sài Gòn – nay là Thành phố Hồ Chí Minh. Ông là hội viên của Hội Nhạc sĩ của Thành phố. Ông đã có những sáng tác cho lứa tuổi thiếu nhi được các em yêu thích, có thể kể đến một vài ca khúc như: Âm nhạc không có tuổi, Ông già Noel, Mẹ là quê hương, Vào bếp đi con, Tình bạn tuổi thơ,…</a:t>
            </a:r>
            <a:endParaRPr lang="vi-VN"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516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9" name="Rectangle 8"/>
          <p:cNvSpPr/>
          <p:nvPr/>
        </p:nvSpPr>
        <p:spPr>
          <a:xfrm>
            <a:off x="2432186" y="1349298"/>
            <a:ext cx="14093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Hát mẫu</a:t>
            </a:r>
            <a:endParaRPr kumimoji="0" lang="en-US" sz="36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7482" y="-1"/>
            <a:ext cx="5744519" cy="6858001"/>
          </a:xfrm>
          <a:prstGeom prst="rect">
            <a:avLst/>
          </a:prstGeom>
        </p:spPr>
      </p:pic>
      <p:pic>
        <p:nvPicPr>
          <p:cNvPr id="5" name="Giai điệu Tình bạn tuổi thơ (Mi giá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88569" y="2416098"/>
            <a:ext cx="609600" cy="609600"/>
          </a:xfrm>
          <a:prstGeom prst="rect">
            <a:avLst/>
          </a:prstGeom>
        </p:spPr>
      </p:pic>
    </p:spTree>
    <p:extLst>
      <p:ext uri="{BB962C8B-B14F-4D97-AF65-F5344CB8AC3E}">
        <p14:creationId xmlns:p14="http://schemas.microsoft.com/office/powerpoint/2010/main" val="375023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0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7" name="Rectangle 6"/>
          <p:cNvSpPr/>
          <p:nvPr/>
        </p:nvSpPr>
        <p:spPr>
          <a:xfrm>
            <a:off x="2542975" y="1293295"/>
            <a:ext cx="14574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Đọc lời ca</a:t>
            </a:r>
          </a:p>
        </p:txBody>
      </p:sp>
      <p:sp>
        <p:nvSpPr>
          <p:cNvPr id="4" name="Rectangle 3"/>
          <p:cNvSpPr/>
          <p:nvPr/>
        </p:nvSpPr>
        <p:spPr>
          <a:xfrm>
            <a:off x="4976733" y="878042"/>
            <a:ext cx="7337503" cy="3730317"/>
          </a:xfrm>
          <a:prstGeom prst="rect">
            <a:avLst/>
          </a:prstGeom>
        </p:spPr>
        <p:txBody>
          <a:bodyPr wrap="square">
            <a:spAutoFit/>
          </a:bodyPr>
          <a:lstStyle/>
          <a:p>
            <a:pPr>
              <a:lnSpc>
                <a:spcPct val="150000"/>
              </a:lnSpc>
            </a:pPr>
            <a:r>
              <a:rPr lang="vi-VN" sz="2000" dirty="0">
                <a:solidFill>
                  <a:srgbClr val="333333"/>
                </a:solidFill>
                <a:latin typeface="Times New Roman" panose="02020603050405020304" pitchFamily="18" charset="0"/>
                <a:cs typeface="Times New Roman" panose="02020603050405020304" pitchFamily="18" charset="0"/>
              </a:rPr>
              <a:t>Câu 1: Tình bạn tuổi thơ đẹp lắm</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Quấn quýt bên nhau thật vui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2: </a:t>
            </a:r>
            <a:r>
              <a:rPr lang="vi-VN" sz="2000" dirty="0">
                <a:solidFill>
                  <a:srgbClr val="333333"/>
                </a:solidFill>
                <a:latin typeface="Times New Roman" panose="02020603050405020304" pitchFamily="18" charset="0"/>
                <a:cs typeface="Times New Roman" panose="02020603050405020304" pitchFamily="18" charset="0"/>
              </a:rPr>
              <a:t>Hồn nhiên như gió như mây</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Tươi đẹp như bướm như hoa</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3: </a:t>
            </a:r>
            <a:r>
              <a:rPr lang="vi-VN" sz="2000" dirty="0">
                <a:solidFill>
                  <a:srgbClr val="333333"/>
                </a:solidFill>
                <a:latin typeface="Times New Roman" panose="02020603050405020304" pitchFamily="18" charset="0"/>
                <a:cs typeface="Times New Roman" panose="02020603050405020304" pitchFamily="18" charset="0"/>
              </a:rPr>
              <a:t>Tình bạn chúng em đẹp quá</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Gắn bó như cây với cành</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4: </a:t>
            </a:r>
            <a:r>
              <a:rPr lang="vi-VN" sz="2000" dirty="0">
                <a:solidFill>
                  <a:srgbClr val="333333"/>
                </a:solidFill>
                <a:latin typeface="Times New Roman" panose="02020603050405020304" pitchFamily="18" charset="0"/>
                <a:cs typeface="Times New Roman" panose="02020603050405020304" pitchFamily="18" charset="0"/>
              </a:rPr>
              <a:t>Yêu mến nhau như đàn chim</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Ríu rít muôn ngàn chuyện vui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5: </a:t>
            </a:r>
            <a:r>
              <a:rPr lang="vi-VN" sz="2000" dirty="0">
                <a:solidFill>
                  <a:srgbClr val="333333"/>
                </a:solidFill>
                <a:latin typeface="Times New Roman" panose="02020603050405020304" pitchFamily="18" charset="0"/>
                <a:cs typeface="Times New Roman" panose="02020603050405020304" pitchFamily="18" charset="0"/>
              </a:rPr>
              <a:t>Tình bạn tuổi thơ</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Đẹp như giấc mơ</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6: </a:t>
            </a:r>
            <a:r>
              <a:rPr lang="vi-VN" sz="2000" dirty="0">
                <a:solidFill>
                  <a:srgbClr val="333333"/>
                </a:solidFill>
                <a:latin typeface="Times New Roman" panose="02020603050405020304" pitchFamily="18" charset="0"/>
                <a:cs typeface="Times New Roman" panose="02020603050405020304" pitchFamily="18" charset="0"/>
              </a:rPr>
              <a:t>Tình bạn tuổi thơ</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Thắm hồng cuộc sống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7: </a:t>
            </a:r>
            <a:r>
              <a:rPr lang="vi-VN" sz="2000" dirty="0">
                <a:solidFill>
                  <a:srgbClr val="333333"/>
                </a:solidFill>
                <a:latin typeface="Times New Roman" panose="02020603050405020304" pitchFamily="18" charset="0"/>
                <a:cs typeface="Times New Roman" panose="02020603050405020304" pitchFamily="18" charset="0"/>
              </a:rPr>
              <a:t>Mai đây chúng em lớn lên</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Dù cách xa nhau bốn phương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Câu 8: </a:t>
            </a:r>
            <a:r>
              <a:rPr lang="vi-VN" sz="2000" dirty="0">
                <a:solidFill>
                  <a:srgbClr val="333333"/>
                </a:solidFill>
                <a:latin typeface="Times New Roman" panose="02020603050405020304" pitchFamily="18" charset="0"/>
                <a:cs typeface="Times New Roman" panose="02020603050405020304" pitchFamily="18" charset="0"/>
              </a:rPr>
              <a:t>Lòng em vẫn luôn nhớ hoài</a:t>
            </a:r>
            <a:r>
              <a:rPr lang="vi-VN" sz="2000" dirty="0">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Bao kỹ niệm đẹp tình bạn tuổi thơ</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843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8" name="chuyen trag ngăn.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13" name="Rectangle 12"/>
          <p:cNvSpPr/>
          <p:nvPr/>
        </p:nvSpPr>
        <p:spPr>
          <a:xfrm>
            <a:off x="9110547" y="0"/>
            <a:ext cx="14125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1+2</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854" y="1388560"/>
            <a:ext cx="9720146" cy="2547819"/>
          </a:xfrm>
          <a:prstGeom prst="rect">
            <a:avLst/>
          </a:prstGeom>
        </p:spPr>
      </p:pic>
      <p:pic>
        <p:nvPicPr>
          <p:cNvPr id="5"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01006" y="4334339"/>
            <a:ext cx="609600" cy="609600"/>
          </a:xfrm>
          <a:prstGeom prst="rect">
            <a:avLst/>
          </a:prstGeom>
        </p:spPr>
      </p:pic>
    </p:spTree>
    <p:extLst>
      <p:ext uri="{BB962C8B-B14F-4D97-AF65-F5344CB8AC3E}">
        <p14:creationId xmlns:p14="http://schemas.microsoft.com/office/powerpoint/2010/main" val="1162874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7" name="Rectangle 6"/>
          <p:cNvSpPr/>
          <p:nvPr/>
        </p:nvSpPr>
        <p:spPr>
          <a:xfrm>
            <a:off x="9116525" y="0"/>
            <a:ext cx="21755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1+2+3+4</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4925" y="1066800"/>
            <a:ext cx="6527076" cy="3412364"/>
          </a:xfrm>
          <a:prstGeom prst="rect">
            <a:avLst/>
          </a:prstGeom>
        </p:spPr>
      </p:pic>
      <p:pic>
        <p:nvPicPr>
          <p:cNvPr id="5" name="12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48207" y="2163382"/>
            <a:ext cx="609600" cy="609600"/>
          </a:xfrm>
          <a:prstGeom prst="rect">
            <a:avLst/>
          </a:prstGeom>
        </p:spPr>
      </p:pic>
    </p:spTree>
    <p:extLst>
      <p:ext uri="{BB962C8B-B14F-4D97-AF65-F5344CB8AC3E}">
        <p14:creationId xmlns:p14="http://schemas.microsoft.com/office/powerpoint/2010/main" val="572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5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7" name="Rectangle 6"/>
          <p:cNvSpPr/>
          <p:nvPr/>
        </p:nvSpPr>
        <p:spPr>
          <a:xfrm>
            <a:off x="9540272" y="-71110"/>
            <a:ext cx="14125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5+6</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9814" y="1378646"/>
            <a:ext cx="9772186" cy="2379315"/>
          </a:xfrm>
          <a:prstGeom prst="rect">
            <a:avLst/>
          </a:prstGeom>
        </p:spPr>
      </p:pic>
      <p:pic>
        <p:nvPicPr>
          <p:cNvPr id="5" name="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191953" y="3869564"/>
            <a:ext cx="609600" cy="609600"/>
          </a:xfrm>
          <a:prstGeom prst="rect">
            <a:avLst/>
          </a:prstGeom>
        </p:spPr>
      </p:pic>
    </p:spTree>
    <p:extLst>
      <p:ext uri="{BB962C8B-B14F-4D97-AF65-F5344CB8AC3E}">
        <p14:creationId xmlns:p14="http://schemas.microsoft.com/office/powerpoint/2010/main" val="1485099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8304" y="1292072"/>
            <a:ext cx="7813696" cy="3015588"/>
          </a:xfrm>
          <a:prstGeom prst="rect">
            <a:avLst/>
          </a:prstGeom>
        </p:spPr>
      </p:pic>
      <p:sp>
        <p:nvSpPr>
          <p:cNvPr id="10" name="Rectangle 9"/>
          <p:cNvSpPr/>
          <p:nvPr/>
        </p:nvSpPr>
        <p:spPr>
          <a:xfrm>
            <a:off x="2213921" y="2276646"/>
            <a:ext cx="14125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7+8</a:t>
            </a:r>
          </a:p>
        </p:txBody>
      </p:sp>
      <p:pic>
        <p:nvPicPr>
          <p:cNvPr id="5" name="7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169189" y="1292072"/>
            <a:ext cx="609600" cy="609600"/>
          </a:xfrm>
          <a:prstGeom prst="rect">
            <a:avLst/>
          </a:prstGeom>
        </p:spPr>
      </p:pic>
    </p:spTree>
    <p:extLst>
      <p:ext uri="{BB962C8B-B14F-4D97-AF65-F5344CB8AC3E}">
        <p14:creationId xmlns:p14="http://schemas.microsoft.com/office/powerpoint/2010/main" val="250788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2721"/>
          </a:xfr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951" y="4479164"/>
            <a:ext cx="2012948" cy="2378836"/>
          </a:xfrm>
          <a:prstGeom prst="rect">
            <a:avLst/>
          </a:prstGeom>
        </p:spPr>
      </p:pic>
      <p:sp>
        <p:nvSpPr>
          <p:cNvPr id="10" name="Rectangle 9"/>
          <p:cNvSpPr/>
          <p:nvPr/>
        </p:nvSpPr>
        <p:spPr>
          <a:xfrm>
            <a:off x="8411798" y="133289"/>
            <a:ext cx="378020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Quay lại</a:t>
            </a:r>
            <a:r>
              <a:rPr kumimoji="0" lang="en-US" sz="2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điệp khúc bỏ qua khung 1</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9494" y="1186753"/>
            <a:ext cx="6899910" cy="3803411"/>
          </a:xfrm>
          <a:prstGeom prst="rect">
            <a:avLst/>
          </a:prstGeom>
        </p:spPr>
      </p:pic>
      <p:pic>
        <p:nvPicPr>
          <p:cNvPr id="3" name="567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69334" y="2222264"/>
            <a:ext cx="609600" cy="609600"/>
          </a:xfrm>
          <a:prstGeom prst="rect">
            <a:avLst/>
          </a:prstGeom>
        </p:spPr>
      </p:pic>
    </p:spTree>
    <p:extLst>
      <p:ext uri="{BB962C8B-B14F-4D97-AF65-F5344CB8AC3E}">
        <p14:creationId xmlns:p14="http://schemas.microsoft.com/office/powerpoint/2010/main" val="2471152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9" name="chuyen trag ngă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7219"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theme/theme1.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3615</TotalTime>
  <Words>326</Words>
  <Application>Microsoft Office PowerPoint</Application>
  <PresentationFormat>Widescreen</PresentationFormat>
  <Paragraphs>19</Paragraphs>
  <Slides>13</Slides>
  <Notes>0</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#9Slide05 Dancing Script</vt:lpstr>
      <vt:lpstr>Arial</vt:lpstr>
      <vt:lpstr>Calibri</vt:lpstr>
      <vt:lpstr>Tahoma</vt:lpstr>
      <vt:lpstr>Times New Roman</vt:lpstr>
      <vt:lpstr>Wingdings</vt:lpstr>
      <vt:lpstr>Textured</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199</cp:revision>
  <dcterms:created xsi:type="dcterms:W3CDTF">2022-07-19T08:03:09Z</dcterms:created>
  <dcterms:modified xsi:type="dcterms:W3CDTF">2024-02-22T08:23:00Z</dcterms:modified>
</cp:coreProperties>
</file>