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1" r:id="rId2"/>
    <p:sldId id="527" r:id="rId3"/>
    <p:sldId id="512" r:id="rId4"/>
    <p:sldId id="513" r:id="rId5"/>
    <p:sldId id="528" r:id="rId6"/>
    <p:sldId id="529" r:id="rId7"/>
    <p:sldId id="534" r:id="rId8"/>
    <p:sldId id="537" r:id="rId9"/>
    <p:sldId id="538" r:id="rId10"/>
    <p:sldId id="541" r:id="rId11"/>
    <p:sldId id="542" r:id="rId12"/>
    <p:sldId id="543" r:id="rId13"/>
    <p:sldId id="544" r:id="rId14"/>
    <p:sldId id="557" r:id="rId15"/>
    <p:sldId id="525" r:id="rId16"/>
    <p:sldId id="549" r:id="rId17"/>
    <p:sldId id="554" r:id="rId18"/>
    <p:sldId id="555" r:id="rId19"/>
    <p:sldId id="556" r:id="rId20"/>
    <p:sldId id="290" r:id="rId21"/>
    <p:sldId id="291" r:id="rId22"/>
  </p:sldIdLst>
  <p:sldSz cx="12192000" cy="6858000"/>
  <p:notesSz cx="6858000" cy="9144000"/>
  <p:embeddedFontLs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.VnTimeH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VNI-Times" panose="020B0604020202020204"/>
      <p:regular r:id="rId38"/>
      <p:bold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 varScale="1">
        <p:scale>
          <a:sx n="54" d="100"/>
          <a:sy n="54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71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5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microsoft.com/office/2007/relationships/media" Target="../media/media4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openxmlformats.org/officeDocument/2006/relationships/image" Target="../media/image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157" y="134911"/>
            <a:ext cx="9215652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mừng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quý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thầy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cô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đến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với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âm</a:t>
            </a:r>
            <a:r>
              <a:rPr lang="en-US" sz="36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6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nhạc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3586" y="3399732"/>
            <a:ext cx="7939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5+6: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 Một khoảng trời quê hương thân yêu về bên Bác</a:t>
            </a:r>
            <a:r>
              <a:rPr lang="en-US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i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8414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9A65A20B-832E-4319-8905-F91A06290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2731" end="12898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3586" y="2799756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178" y="3565218"/>
            <a:ext cx="6154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7D06F2A3-8355-40BC-A279-EA3DBE1771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786" end="7571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3335" y="2884117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565218"/>
            <a:ext cx="6822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4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400"/>
          </a:p>
        </p:txBody>
      </p:sp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9599" y="268318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E4A72997-8027-42F9-A957-6B3F0020D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72332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0" y="3389286"/>
            <a:ext cx="7514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7+8: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0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endParaRPr lang="en-US" sz="4000"/>
          </a:p>
        </p:txBody>
      </p:sp>
      <p:pic>
        <p:nvPicPr>
          <p:cNvPr id="4" name="C7+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86015" y="255361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4E2242BF-B888-4449-9C68-87F7655E80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6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078" y="2858410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7293" y="807630"/>
            <a:ext cx="2785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3327" y="760397"/>
            <a:ext cx="6287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</a:rPr>
              <a:t>HÁT KẾT HỢP GÕ ĐỆM THEO NHỊP</a:t>
            </a:r>
            <a:endParaRPr lang="en-US" sz="2600" b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987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429" y="1239153"/>
            <a:ext cx="10655584" cy="6544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2400" i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Bên l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ă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ng Bác Hồ có đôi khóm tre ngà.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Đón gió đâu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về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mà đu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đưa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đu đưa . Đón nắng đâu về mà thêu hoa, thêu hoa .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Rất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tr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ong là tiếng chim , tiếng chim chuyền ngây thơ. Rất xanh tiếng sáo diều, tiếng sáo trời ngân nga.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Một khoảng trời quê hương thân yêu về bên Bác , cho em về ca há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t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     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dưới mái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 tóc </a:t>
            </a:r>
            <a:r>
              <a:rPr lang="en-US" sz="2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002060"/>
                </a:solidFill>
                <a:latin typeface="+mj-lt"/>
              </a:rPr>
              <a:t>tre ngà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.</a:t>
            </a:r>
            <a:br>
              <a:rPr lang="vi-VN" sz="2400" i="1" dirty="0">
                <a:solidFill>
                  <a:srgbClr val="FF0000"/>
                </a:solidFill>
                <a:latin typeface="+mj-lt"/>
              </a:rPr>
            </a:br>
            <a:br>
              <a:rPr lang="vi-VN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62" y="2130285"/>
            <a:ext cx="590976" cy="719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2" y="2291717"/>
            <a:ext cx="659237" cy="596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140" y="2296874"/>
            <a:ext cx="659237" cy="5967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450" y="2282360"/>
            <a:ext cx="659237" cy="5967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60" y="2220224"/>
            <a:ext cx="659237" cy="596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509" y="2298275"/>
            <a:ext cx="659237" cy="596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21" y="2265570"/>
            <a:ext cx="659237" cy="5967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98" y="3413199"/>
            <a:ext cx="659237" cy="5967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42" y="3413200"/>
            <a:ext cx="659237" cy="596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0" y="3362318"/>
            <a:ext cx="659237" cy="5967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3" y="3336894"/>
            <a:ext cx="659237" cy="5967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6" y="4394830"/>
            <a:ext cx="659237" cy="59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97" y="4408425"/>
            <a:ext cx="659237" cy="59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58" y="4442369"/>
            <a:ext cx="659237" cy="5967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20" y="3336894"/>
            <a:ext cx="659237" cy="596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86" y="3344281"/>
            <a:ext cx="659237" cy="596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3303315"/>
            <a:ext cx="659237" cy="5967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59" y="5473440"/>
            <a:ext cx="659237" cy="596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6" y="5473441"/>
            <a:ext cx="659237" cy="596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34" y="5511115"/>
            <a:ext cx="659237" cy="5967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1" y="4426886"/>
            <a:ext cx="659237" cy="596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74" y="4415072"/>
            <a:ext cx="659237" cy="5967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32" y="4406202"/>
            <a:ext cx="659237" cy="596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48" y="5583435"/>
            <a:ext cx="659237" cy="596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00" y="5516586"/>
            <a:ext cx="659237" cy="5967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55" y="5515007"/>
            <a:ext cx="659237" cy="5967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94" y="5473439"/>
            <a:ext cx="659237" cy="5967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832" y="2298274"/>
            <a:ext cx="659237" cy="5967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50" y="2290351"/>
            <a:ext cx="659237" cy="5967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45" y="4442370"/>
            <a:ext cx="659237" cy="59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58" y="5536458"/>
            <a:ext cx="659237" cy="5967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88" y="5515006"/>
            <a:ext cx="659237" cy="596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042" y="5547232"/>
            <a:ext cx="659237" cy="5967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1" y="5560298"/>
            <a:ext cx="659237" cy="596767"/>
          </a:xfrm>
          <a:prstGeom prst="rect">
            <a:avLst/>
          </a:prstGeom>
        </p:spPr>
      </p:pic>
      <p:pic>
        <p:nvPicPr>
          <p:cNvPr id="44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1FFC4D4F-F4B3-449C-8DA9-9A5298C803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99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8214" y="750118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3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71" y="3582649"/>
            <a:ext cx="2118485" cy="3275351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56" y="3582648"/>
            <a:ext cx="2118486" cy="3226631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41" y="3582648"/>
            <a:ext cx="2118486" cy="327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5559">
            <a:off x="1631492" y="333279"/>
            <a:ext cx="2613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TRÒ CHƠI: MỞ CỬA THĂM BÁC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4284" y="0"/>
            <a:ext cx="3852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2400" i="1">
                <a:solidFill>
                  <a:srgbClr val="000066"/>
                </a:solidFill>
              </a:rPr>
              <a:t>Hãy trả lời các câu hỏi sau để cánh cửa mở 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2823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685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2171" y="4596357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1" y="2668250"/>
            <a:ext cx="6610664" cy="409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8250"/>
            <a:ext cx="2248525" cy="409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2</a:t>
            </a:r>
            <a:r>
              <a:rPr lang="en-US" sz="2400" b="1">
                <a:solidFill>
                  <a:srgbClr val="FF0000"/>
                </a:solidFill>
              </a:rPr>
              <a:t>: Hai từ bị mất 2 </a:t>
            </a:r>
            <a:r>
              <a:rPr lang="en-US" sz="2400" b="1">
                <a:solidFill>
                  <a:srgbClr val="000066"/>
                </a:solidFill>
              </a:rPr>
              <a:t>“Đu đưa”, </a:t>
            </a:r>
            <a:r>
              <a:rPr lang="en-US" sz="2400" b="1">
                <a:solidFill>
                  <a:srgbClr val="FF0000"/>
                </a:solidFill>
              </a:rPr>
              <a:t>hãy hát lại câu đó</a:t>
            </a: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298" y="5597578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9992" y="4191623"/>
            <a:ext cx="1933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CÂU 3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85" y="3672590"/>
            <a:ext cx="2563984" cy="3185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755" y="359764"/>
            <a:ext cx="7615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CÂU 3:</a:t>
            </a:r>
            <a:r>
              <a:rPr lang="en-US" sz="3200">
                <a:solidFill>
                  <a:srgbClr val="FF0000"/>
                </a:solidFill>
              </a:rPr>
              <a:t> Hai chú chim muốn hỏi qua bài hát này các em </a:t>
            </a:r>
            <a:r>
              <a:rPr lang="en-US" sz="3200" b="1" i="1">
                <a:solidFill>
                  <a:srgbClr val="000066"/>
                </a:solidFill>
              </a:rPr>
              <a:t>biết yêu qúy những gì?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2895"/>
            <a:ext cx="1753849" cy="16401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3677900"/>
            <a:ext cx="2878111" cy="318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5360" y="0"/>
            <a:ext cx="41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66"/>
                </a:solidFill>
              </a:rPr>
              <a:t>ĐÁP ÁN CÂU 3</a:t>
            </a:r>
            <a:r>
              <a:rPr lang="en-US" sz="2400" b="1">
                <a:solidFill>
                  <a:srgbClr val="FF0000"/>
                </a:solidFill>
              </a:rPr>
              <a:t>: Yêu quê hương đất nước, Bác Hồ, thiên nhiên</a:t>
            </a:r>
          </a:p>
        </p:txBody>
      </p:sp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12" y="3807503"/>
            <a:ext cx="3248013" cy="3050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0" y="149903"/>
            <a:ext cx="4182257" cy="2593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784" y="0"/>
            <a:ext cx="1603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CHÚC MỪNG CÁC EM ĐÃ VÀO THĂM BÁC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ọc sinh múa hát ở tây ng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2"/>
            <a:ext cx="12341901" cy="7704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11" y="464695"/>
            <a:ext cx="3792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</a:t>
            </a:r>
            <a:r>
              <a:rPr lang="en-US" sz="3200" i="1">
                <a:solidFill>
                  <a:srgbClr val="6600FF"/>
                </a:solidFill>
              </a:rPr>
              <a:t>Lớp hát lại bài Hát mừng để khởi động giọng</a:t>
            </a:r>
          </a:p>
        </p:txBody>
      </p:sp>
      <p:pic>
        <p:nvPicPr>
          <p:cNvPr id="7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566" y="2329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128" y="225147"/>
            <a:ext cx="495300" cy="668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62" y="2552700"/>
            <a:ext cx="495300" cy="482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978" y="306176"/>
            <a:ext cx="495300" cy="668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72" y="340973"/>
            <a:ext cx="279779" cy="66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401074">
            <a:off x="5764211" y="2026225"/>
            <a:ext cx="6110899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 flipH="1" flipV="1">
            <a:off x="4784651" y="5395713"/>
            <a:ext cx="266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MX" sz="32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21</a:t>
            </a:r>
            <a:endParaRPr lang="en-US" sz="32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0522" y="6045017"/>
            <a:ext cx="56246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Tre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.pinimg.com/564x/d0/72/5c/d0725c08da41517cf6b964cc8dacc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3" y="4980715"/>
            <a:ext cx="2774600" cy="1064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760144">
            <a:off x="68721" y="342923"/>
            <a:ext cx="313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0066"/>
                </a:solidFill>
              </a:rPr>
              <a:t>CHỦ ĐỀ: BÁC HỒ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411" y="2353378"/>
            <a:ext cx="4946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Nh¹c sÜ Hµn Ngäc BÝch lµ ngư­êi rÊt thµnh c«ng víi ©m nh¹c thiÕu nhi. </a:t>
            </a:r>
            <a:r>
              <a:rPr lang="nb-NO" sz="24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bài thành công của ông như bài Đưa</a:t>
            </a:r>
            <a:r>
              <a:rPr lang="nb-NO" sz="2400" i="1" dirty="0">
                <a:solidFill>
                  <a:srgbClr val="FFFF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c¬m cho mÑ ®i cµy, Em bay trong ®ªm ph¸o hoa, TiÕng chim trong vư­ên B¸c vµ Tre ngµ bªn Lăng B¸c. </a:t>
            </a:r>
            <a:endParaRPr lang="en-US" sz="2400" i="1" dirty="0">
              <a:solidFill>
                <a:srgbClr val="FFFF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82">
            <a:off x="6949650" y="1292869"/>
            <a:ext cx="3078391" cy="3932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E1BEC-ED95-4E06-916F-B55A95181E75}"/>
              </a:ext>
            </a:extLst>
          </p:cNvPr>
          <p:cNvSpPr txBox="1"/>
          <p:nvPr/>
        </p:nvSpPr>
        <p:spPr>
          <a:xfrm>
            <a:off x="3561907" y="329609"/>
            <a:ext cx="494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TÁC GIẢ TÁC PHẨM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NB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 b="50903"/>
          <a:stretch>
            <a:fillRect/>
          </a:stretch>
        </p:blipFill>
        <p:spPr bwMode="auto">
          <a:xfrm>
            <a:off x="1467293" y="1335186"/>
            <a:ext cx="9165920" cy="50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3029" y="840576"/>
            <a:ext cx="4015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VNI-Times" pitchFamily="2" charset="0"/>
              </a:rPr>
              <a:t>TRE NGÀ BÊN LĂNG BÁC</a:t>
            </a:r>
            <a:endParaRPr lang="en-US" sz="2400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VNI-Times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4879" y="1135131"/>
            <a:ext cx="347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Nhạc và lời: Hàn Ngọc Bích</a:t>
            </a:r>
          </a:p>
        </p:txBody>
      </p:sp>
      <p:sp>
        <p:nvSpPr>
          <p:cNvPr id="6" name="TextBox 5"/>
          <p:cNvSpPr txBox="1"/>
          <p:nvPr/>
        </p:nvSpPr>
        <p:spPr>
          <a:xfrm rot="19850386">
            <a:off x="910961" y="779019"/>
            <a:ext cx="219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66"/>
                </a:solidFill>
              </a:rPr>
              <a:t>- HÁT MẪU</a:t>
            </a:r>
          </a:p>
        </p:txBody>
      </p:sp>
      <p:pic>
        <p:nvPicPr>
          <p:cNvPr id="7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56" y="5727405"/>
            <a:ext cx="609600" cy="609600"/>
          </a:xfrm>
          <a:prstGeom prst="rect">
            <a:avLst/>
          </a:prstGeom>
        </p:spPr>
      </p:pic>
      <p:pic>
        <p:nvPicPr>
          <p:cNvPr id="8" name="NGHE MAU TRE NG B LB CO LOI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450" y="2061015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75498" y="282988"/>
            <a:ext cx="24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ĐỌC LỜI CA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6874" y="786809"/>
            <a:ext cx="8991246" cy="417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xanh tiếng sáo diều,tiếng sáo trời ngân nga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khoảng trời quê hương thân yêu về bên Bác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em về ca hát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ưới mái tóc tre ngà</a:t>
            </a:r>
            <a:br>
              <a:rPr lang="vi-VN" sz="3200" dirty="0">
                <a:solidFill>
                  <a:srgbClr val="002060"/>
                </a:solidFill>
              </a:rPr>
            </a:br>
            <a:br>
              <a:rPr lang="vi-VN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95" y="4189227"/>
            <a:ext cx="10845210" cy="23825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66" y="2248526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309" y="3499088"/>
            <a:ext cx="8214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1+2:</a:t>
            </a:r>
            <a:r>
              <a:rPr lang="en-US" sz="36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 </a:t>
            </a:r>
            <a:endParaRPr lang="en-US" sz="3600" i="1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3691" y="2889488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FB270C4F-2DE6-4BB3-A342-2A94F85454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994" end="44374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17535" y="2780341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614" y="3512396"/>
            <a:ext cx="7849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3+4: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Đón nắng đâu về mà 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36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9192" y="2819400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C4DD037E-C78C-4932-8BD0-CADCA5EB34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7060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8" y="2261834"/>
            <a:ext cx="8244590" cy="4901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866" y="723662"/>
            <a:ext cx="727025" cy="1551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3866" y="3158620"/>
            <a:ext cx="72502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1+2+3+4:</a:t>
            </a:r>
            <a:r>
              <a:rPr lang="en-US" sz="2800" b="1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lăng Bác Hồ có đôi khóm tre ngà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gió đâu về mà đu đưa đu đưa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Đón nắng đâu về mà 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thêu hoa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 trong là tiếng chim, tiếng chim chuyền ngây thơ</a:t>
            </a:r>
            <a:r>
              <a:rPr lang="en-US" sz="2800" i="1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C1+2+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1278" y="6017302"/>
            <a:ext cx="609600" cy="609600"/>
          </a:xfrm>
          <a:prstGeom prst="rect">
            <a:avLst/>
          </a:prstGeom>
        </p:spPr>
      </p:pic>
      <p:pic>
        <p:nvPicPr>
          <p:cNvPr id="7" name="NGHE MAU TRE NG B LB CO LOI - Part">
            <a:hlinkClick r:id="" action="ppaction://media"/>
            <a:extLst>
              <a:ext uri="{FF2B5EF4-FFF2-40B4-BE49-F238E27FC236}">
                <a16:creationId xmlns:a16="http://schemas.microsoft.com/office/drawing/2014/main" id="{5B234600-261A-4FD4-8088-FE480A515B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884" end="28715.75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3944" y="2865439"/>
            <a:ext cx="559843" cy="480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621</Words>
  <Application>Microsoft Office PowerPoint</Application>
  <PresentationFormat>Widescreen</PresentationFormat>
  <Paragraphs>56</Paragraphs>
  <Slides>21</Slides>
  <Notes>13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Arial</vt:lpstr>
      <vt:lpstr>Times New Roman</vt:lpstr>
      <vt:lpstr>.VnTimeH</vt:lpstr>
      <vt:lpstr>VNI-Times</vt:lpstr>
      <vt:lpstr>.VnTime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611</cp:revision>
  <dcterms:created xsi:type="dcterms:W3CDTF">2020-08-30T12:35:00Z</dcterms:created>
  <dcterms:modified xsi:type="dcterms:W3CDTF">2024-02-16T02:02:14Z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B854C5AFED7B468AA9A1A99105911DF2</vt:lpwstr>
  </property>
  <property fmtid="{D5CDD505-2E9C-101B-9397-08002B2CF9AE}" pid="3" name="KSOProductBuildVer">
    <vt:lpwstr>1033-11.2.0.10265</vt:lpwstr>
  </property>
</Properties>
</file>