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92" r:id="rId3"/>
    <p:sldId id="304" r:id="rId4"/>
    <p:sldId id="258" r:id="rId5"/>
    <p:sldId id="259" r:id="rId6"/>
    <p:sldId id="313" r:id="rId7"/>
    <p:sldId id="260" r:id="rId8"/>
    <p:sldId id="261" r:id="rId9"/>
    <p:sldId id="262" r:id="rId10"/>
    <p:sldId id="263" r:id="rId11"/>
    <p:sldId id="264" r:id="rId12"/>
    <p:sldId id="294" r:id="rId13"/>
    <p:sldId id="295" r:id="rId14"/>
    <p:sldId id="296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03" r:id="rId24"/>
    <p:sldId id="289" r:id="rId25"/>
  </p:sldIdLst>
  <p:sldSz cx="12192000" cy="6858000"/>
  <p:notesSz cx="6858000" cy="9144000"/>
  <p:embeddedFontLst>
    <p:embeddedFont>
      <p:font typeface="Cooper Black" pitchFamily="18" charset="0"/>
      <p:regular r:id="rId27"/>
    </p:embeddedFont>
    <p:embeddedFont>
      <p:font typeface="微軟正黑體" pitchFamily="34" charset="-120"/>
      <p:regular r:id="rId28"/>
      <p:bold r:id="rId29"/>
    </p:embeddedFont>
    <p:embeddedFont>
      <p:font typeface="Baskerville Old Face" pitchFamily="18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Britannic Bold" pitchFamily="34" charset="0"/>
      <p:regular r:id="rId35"/>
    </p:embeddedFont>
    <p:embeddedFont>
      <p:font typeface="宋体" pitchFamily="2" charset="-122"/>
      <p:regular r:id="rId36"/>
    </p:embeddedFont>
    <p:embeddedFont>
      <p:font typeface="Tahoma" pitchFamily="34" charset="0"/>
      <p:regular r:id="rId37"/>
      <p:bold r:id="rId38"/>
    </p:embeddedFont>
    <p:embeddedFont>
      <p:font typeface="Calibri Light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FEBDA"/>
    <a:srgbClr val="9CE0C6"/>
    <a:srgbClr val="4EC799"/>
    <a:srgbClr val="A2D086"/>
    <a:srgbClr val="BE1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6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D8A81-D551-4353-B4CF-6D38334CE5D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9435A-8084-4920-973B-39D00BEBB1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89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88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879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533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</a:t>
            </a:r>
            <a:r>
              <a:rPr lang="en-US" sz="1200" b="0" cap="none" spc="0" baseline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25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9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93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55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469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195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124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956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08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11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7494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1541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9AE18-99A8-4406-9555-1F2887105B37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CFC81-6B06-4786-B585-2BED721BE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53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/>
          <a:srcRect l="1720" t="438" b="1104"/>
          <a:stretch/>
        </p:blipFill>
        <p:spPr>
          <a:xfrm>
            <a:off x="0" y="-19050"/>
            <a:ext cx="12201523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64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5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6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audio" Target="../media/audio5.wav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5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6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audio" Target="../media/audio5.wav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5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6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audio" Target="../media/audio5.wav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5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6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audio" Target="../media/audio5.wav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5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6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audio" Target="../media/audio5.wav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7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068457" y="4881225"/>
            <a:ext cx="3270539" cy="488488"/>
          </a:xfrm>
          <a:prstGeom prst="roundRect">
            <a:avLst>
              <a:gd name="adj" fmla="val 50000"/>
            </a:avLst>
          </a:prstGeom>
          <a:solidFill>
            <a:srgbClr val="4EC799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Lesson 1(1,2,3)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5" name="MH_SubTitle_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853005" y="1410021"/>
            <a:ext cx="2133600" cy="5929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3200" dirty="0" smtClean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Unit 19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6" name="MH_SubTitle_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853005" y="3016435"/>
            <a:ext cx="8485991" cy="91040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sz="660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</a:rPr>
              <a:t>Which place would you like to </a:t>
            </a:r>
            <a:r>
              <a:rPr lang="en-US" sz="660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</a:rPr>
              <a:t>visit?</a:t>
            </a:r>
            <a:endParaRPr lang="zh-CN" altLang="en-US" sz="6600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oper Black" panose="0208090404030B020404" pitchFamily="18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7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435430" y="241300"/>
            <a:ext cx="11321142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skerville Old Face" panose="02020602080505020303" pitchFamily="18" charset="0"/>
              </a:rPr>
              <a:t>TIẾNG ANH 5</a:t>
            </a:r>
            <a:endParaRPr lang="en-US" sz="44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>
              <a:defRPr/>
            </a:pPr>
            <a:endParaRPr lang="en-US" sz="4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7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s.sachmem.vn/public/images/TA5T2SHS/U19-L1-2-4-64d00b37fcd3a626c4fe5ac90fb0e2e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72"/>
          <a:stretch/>
        </p:blipFill>
        <p:spPr bwMode="auto">
          <a:xfrm>
            <a:off x="3404081" y="2668205"/>
            <a:ext cx="5498137" cy="362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324100" y="680135"/>
            <a:ext cx="7658100" cy="1055608"/>
          </a:xfrm>
          <a:prstGeom prst="wedgeRoundRectCallout">
            <a:avLst>
              <a:gd name="adj1" fmla="val -54166"/>
              <a:gd name="adj2" fmla="val -66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002060"/>
                </a:solidFill>
                <a:effectLst/>
                <a:latin typeface="Helvetica Neue"/>
              </a:rPr>
              <a:t>Which place would you like to visit,</a:t>
            </a:r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Helvetica Neue"/>
              </a:rPr>
              <a:t>________________ </a:t>
            </a:r>
            <a:r>
              <a:rPr lang="en-US" sz="2800" b="1" i="0" dirty="0" smtClean="0">
                <a:solidFill>
                  <a:srgbClr val="002060"/>
                </a:solidFill>
                <a:effectLst/>
                <a:latin typeface="Helvetica Neue"/>
              </a:rPr>
              <a:t>or </a:t>
            </a:r>
            <a:r>
              <a:rPr lang="en-US" sz="2800" dirty="0" smtClean="0">
                <a:solidFill>
                  <a:srgbClr val="C00000"/>
                </a:solidFill>
                <a:latin typeface="Helvetica Neue"/>
              </a:rPr>
              <a:t>________________</a:t>
            </a:r>
            <a:r>
              <a:rPr lang="en-US" sz="2800" b="1" i="0" dirty="0" smtClean="0">
                <a:solidFill>
                  <a:srgbClr val="002060"/>
                </a:solidFill>
                <a:effectLst/>
                <a:latin typeface="Helvetica Neue"/>
              </a:rPr>
              <a:t> ?</a:t>
            </a:r>
            <a:endParaRPr lang="en-US" sz="2800" b="1" i="0" dirty="0">
              <a:solidFill>
                <a:srgbClr val="002060"/>
              </a:solidFill>
              <a:effectLst/>
              <a:latin typeface="Helvetica Neue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429000" y="1796190"/>
            <a:ext cx="6096000" cy="578882"/>
          </a:xfrm>
          <a:prstGeom prst="wedgeRoundRectCallout">
            <a:avLst>
              <a:gd name="adj1" fmla="val 57292"/>
              <a:gd name="adj2" fmla="val 164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Helvetica Neue"/>
              </a:rPr>
              <a:t>I'd </a:t>
            </a:r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like to </a:t>
            </a:r>
            <a:r>
              <a:rPr lang="en-US" sz="2800" b="1" dirty="0" smtClean="0">
                <a:solidFill>
                  <a:srgbClr val="002060"/>
                </a:solidFill>
                <a:latin typeface="Helvetica Neue"/>
              </a:rPr>
              <a:t>visit </a:t>
            </a:r>
            <a:r>
              <a:rPr lang="en-US" sz="2800" dirty="0" smtClean="0">
                <a:solidFill>
                  <a:srgbClr val="C00000"/>
                </a:solidFill>
                <a:latin typeface="Helvetica Neue"/>
              </a:rPr>
              <a:t>________________</a:t>
            </a:r>
            <a:r>
              <a:rPr lang="en-US" sz="2800" b="1" dirty="0" smtClean="0">
                <a:solidFill>
                  <a:srgbClr val="002060"/>
                </a:solidFill>
                <a:latin typeface="Helvetica Neue"/>
              </a:rPr>
              <a:t>.</a:t>
            </a:r>
            <a:endParaRPr lang="en-US" sz="2800" b="1" dirty="0">
              <a:solidFill>
                <a:srgbClr val="002060"/>
              </a:solidFill>
              <a:latin typeface="Helvetica Neue"/>
            </a:endParaRPr>
          </a:p>
        </p:txBody>
      </p:sp>
      <p:pic>
        <p:nvPicPr>
          <p:cNvPr id="2058" name="Picture 10" descr="https://s.sachmem.vn/public/characters/M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070" y="1254932"/>
            <a:ext cx="822960" cy="82296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15550" y="1552112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8437306" y="4944737"/>
            <a:ext cx="2734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Helvetica Neue"/>
              </a:rPr>
              <a:t>Hoa Lu Temple</a:t>
            </a:r>
            <a:endParaRPr lang="en-US" sz="2800" b="1" dirty="0">
              <a:solidFill>
                <a:srgbClr val="C00000"/>
              </a:solidFill>
              <a:latin typeface="Helvetica Neu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5411" y="2840166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Helvetica Neue"/>
              </a:rPr>
              <a:t>Bai Dinh Pagoda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5665" y="1825687"/>
            <a:ext cx="3159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Helvetica Neue"/>
              </a:rPr>
              <a:t>Bai Dinh Pagoda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8981" y="27175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3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0967559"/>
              </p:ext>
            </p:extLst>
          </p:nvPr>
        </p:nvGraphicFramePr>
        <p:xfrm>
          <a:off x="2119746" y="1399310"/>
          <a:ext cx="7952509" cy="4664120"/>
        </p:xfrm>
        <a:graphic>
          <a:graphicData uri="http://schemas.openxmlformats.org/drawingml/2006/table">
            <a:tbl>
              <a:tblPr/>
              <a:tblGrid>
                <a:gridCol w="7952509"/>
              </a:tblGrid>
              <a:tr h="780978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 place would you like to visit, _ or _?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2663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I'd like to visit </a:t>
                      </a:r>
                      <a:r>
                        <a:rPr lang="en-US" sz="2800" b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266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it far from here?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2663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266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can I get there?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52663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can </a:t>
                      </a:r>
                      <a:r>
                        <a:rPr lang="en-US" sz="2800" b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_get there by motorbike._____________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125" name="Picture 5" descr="Lin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94360" y="2238807"/>
            <a:ext cx="731520" cy="73152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342" y="1400608"/>
            <a:ext cx="731520" cy="73152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342" y="2772208"/>
            <a:ext cx="731520" cy="73152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7171" y="4379335"/>
            <a:ext cx="731520" cy="73152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Lin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55753" y="3662968"/>
            <a:ext cx="731520" cy="73152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Lin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72625" y="5228532"/>
            <a:ext cx="731520" cy="73152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22138" y="36041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 Let’s talk.</a:t>
            </a: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7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6955" y="4598396"/>
            <a:ext cx="2197444" cy="18007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944" y="3741532"/>
            <a:ext cx="1210705" cy="26576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296" y="710811"/>
            <a:ext cx="7712108" cy="4011516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5258" y="1973396"/>
            <a:ext cx="1639643" cy="152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4718" y="4111861"/>
            <a:ext cx="1469263" cy="890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8235" y="5270594"/>
            <a:ext cx="486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hình </a:t>
            </a:r>
            <a:r>
              <a:rPr lang="en-US" dirty="0" smtClean="0"/>
              <a:t>chú Th</a:t>
            </a:r>
            <a:r>
              <a:rPr lang="vi-VN" dirty="0" smtClean="0"/>
              <a:t>ỏ</a:t>
            </a:r>
            <a:r>
              <a:rPr lang="en-US" dirty="0"/>
              <a:t> hoặc chú Rùa khi chọn đáp </a:t>
            </a:r>
            <a:r>
              <a:rPr lang="en-US" dirty="0" smtClean="0"/>
              <a:t>án.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167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Pagoda</a:t>
            </a: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5400000">
            <a:off x="12649200" y="512445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03765" y="133175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visit, Trang Tien Bridge or Thien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 _________?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62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4753365">
            <a:off x="-1577360" y="505113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03765" y="133175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visit, Trang Tien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or Thien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 pagoda?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34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5400000">
            <a:off x="12649200" y="512445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1331753"/>
            <a:ext cx="8286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visit, Thong Nhat Park or the Museum of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________?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9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4753365">
            <a:off x="-1577360" y="505113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47331" y="1140123"/>
            <a:ext cx="7816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visit, Ben Thanh Market 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 City Theatre?</a:t>
            </a:r>
          </a:p>
        </p:txBody>
      </p:sp>
    </p:spTree>
    <p:extLst>
      <p:ext uri="{BB962C8B-B14F-4D97-AF65-F5344CB8AC3E}">
        <p14:creationId xmlns:p14="http://schemas.microsoft.com/office/powerpoint/2010/main" xmlns="" val="189942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to visit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 Dinh Pagoda </a:t>
            </a: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to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 Pagoda </a:t>
            </a: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5400000">
            <a:off x="12649200" y="512445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5323" y="1331753"/>
            <a:ext cx="8238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visit, Bai Dinh Pagoda or Hoa Lu Temple?</a:t>
            </a:r>
          </a:p>
        </p:txBody>
      </p:sp>
    </p:spTree>
    <p:extLst>
      <p:ext uri="{BB962C8B-B14F-4D97-AF65-F5344CB8AC3E}">
        <p14:creationId xmlns:p14="http://schemas.microsoft.com/office/powerpoint/2010/main" xmlns="" val="104503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visit</a:t>
            </a: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like to visit</a:t>
            </a: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4753365">
            <a:off x="-1577360" y="505113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41979" y="1476437"/>
            <a:ext cx="9086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 ,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Trang Tien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or 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Thien Mu pagoda?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to visit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Thien Mu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pagoda. 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21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Thien Mu Pagoda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 Kiem Lake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5400000">
            <a:off x="12649200" y="512445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70935" y="1544566"/>
            <a:ext cx="7961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visit, Trang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 Bridge or 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_____?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to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 Kiem Lake.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6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5029" y="1028343"/>
            <a:ext cx="94778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New words</a:t>
            </a:r>
          </a:p>
          <a:p>
            <a:pPr lv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Temple: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đền                church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Pagoda: chùa</a:t>
            </a:r>
          </a:p>
          <a:p>
            <a:pPr lv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Bridge: cầu</a:t>
            </a:r>
          </a:p>
          <a:p>
            <a:pPr lv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Museum of history: bảo tàng lịch sử</a:t>
            </a:r>
          </a:p>
          <a:p>
            <a:pPr lv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Place: địa điểm</a:t>
            </a:r>
          </a:p>
          <a:p>
            <a:pPr lvl="0"/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theat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nhà hát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centre: trung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20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</a:t>
            </a: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4753365">
            <a:off x="-1577360" y="505113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51982" y="1430925"/>
            <a:ext cx="76880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 would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like to visit, 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Chi Minh city or Ha Noi?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to visit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Minh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city.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20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5400000">
            <a:off x="12649200" y="512445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03765" y="1331753"/>
            <a:ext cx="71601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you like to visit, 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 Tu Pagoda or Ha Long Bay?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  visit Ha Long Bay.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2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 Ba Island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Museum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4753365">
            <a:off x="-1577360" y="5051130"/>
            <a:ext cx="1238250" cy="110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03765" y="1430925"/>
            <a:ext cx="71601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 would you like to visit, 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 Ba Island or Do Son Beach?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like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visit _______.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01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353" t="6099" r="6213" b="-999"/>
          <a:stretch/>
        </p:blipFill>
        <p:spPr>
          <a:xfrm>
            <a:off x="-39329" y="-22122"/>
            <a:ext cx="12270658" cy="69022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9057" y="3189554"/>
            <a:ext cx="2197444" cy="18007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368" y="2332690"/>
            <a:ext cx="1210705" cy="2657645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099" y="614672"/>
            <a:ext cx="2866339" cy="265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9794" y="4859561"/>
            <a:ext cx="14692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30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789831" y="1259175"/>
            <a:ext cx="8612338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Thank you!</a:t>
            </a:r>
            <a:endParaRPr lang="zh-CN" altLang="en-US" sz="13800" b="1" kern="200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ritannic Bold" panose="020B0903060703020204" pitchFamily="34" charset="0"/>
              <a:ea typeface="方正正准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0293" y="720019"/>
            <a:ext cx="1750439" cy="2261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35" y="3983771"/>
            <a:ext cx="1841072" cy="1758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6349" y="2891031"/>
            <a:ext cx="5182507" cy="7631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Pagoda    #   Temple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6350" y="3361110"/>
            <a:ext cx="3505200" cy="5873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/pəˈɡəʊdə/</a:t>
            </a:r>
          </a:p>
        </p:txBody>
      </p:sp>
      <p:sp>
        <p:nvSpPr>
          <p:cNvPr id="4" name="Rectangle 3"/>
          <p:cNvSpPr/>
          <p:nvPr/>
        </p:nvSpPr>
        <p:spPr>
          <a:xfrm>
            <a:off x="6953250" y="2891031"/>
            <a:ext cx="3505200" cy="7631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3250" y="3361110"/>
            <a:ext cx="3505200" cy="5873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/brɪdʒ/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6350" y="5823958"/>
            <a:ext cx="3505200" cy="4948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50" y="6161649"/>
            <a:ext cx="3505200" cy="5152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/ˈhɪstri/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3250" y="5823958"/>
            <a:ext cx="3505200" cy="4948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53250" y="6161649"/>
            <a:ext cx="3505200" cy="5152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/ˈsentər/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7750" y="376535"/>
            <a:ext cx="182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5933" y="1016834"/>
            <a:ext cx="3432517" cy="1800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0568" y="3965773"/>
            <a:ext cx="2456763" cy="183153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412219" y="4621983"/>
            <a:ext cx="559125" cy="559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7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2781" y="818025"/>
            <a:ext cx="10443204" cy="5435488"/>
            <a:chOff x="-164510" y="0"/>
            <a:chExt cx="16909556" cy="8801100"/>
          </a:xfrm>
        </p:grpSpPr>
        <p:pic>
          <p:nvPicPr>
            <p:cNvPr id="3" name="Picture 1" descr="https://s.sachmem.vn/public/images/v2/TA5T2SHS/U19-L1-1-a_5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4510" y="0"/>
              <a:ext cx="8486775" cy="880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https://s.sachmem.vn/public/images/v2/TA5T2SHS/U19-L1-1-b_49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9296" y="9526"/>
              <a:ext cx="7905750" cy="8791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5181" y="1346417"/>
            <a:ext cx="4130219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weather is beautiful</a:t>
            </a:r>
            <a:r>
              <a:rPr kumimoji="0" lang="en-US" altLang="en-US" sz="27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en-US" altLang="en-US" sz="27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alt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Noi today.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43240" y="5527095"/>
            <a:ext cx="1607235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Yes, it is.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28533" y="1124637"/>
            <a:ext cx="4068067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Would you like to go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somewhere, Tom?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709159" y="5440383"/>
            <a:ext cx="2476062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Yes, I'd like to.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0881" y="27175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 Look, listen and repeat.</a:t>
            </a: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oundMsPham"/>
          <p:cNvPicPr>
            <a:picLocks noChangeAspect="1"/>
          </p:cNvPicPr>
          <p:nvPr/>
        </p:nvPicPr>
        <p:blipFill rotWithShape="1">
          <a:blip r:embed="rId6" cstate="print"/>
          <a:srcRect l="14414" t="15022" r="14612" b="15187"/>
          <a:stretch/>
        </p:blipFill>
        <p:spPr>
          <a:xfrm>
            <a:off x="2483728" y="6264761"/>
            <a:ext cx="365759" cy="365760"/>
          </a:xfrm>
          <a:prstGeom prst="ellipse">
            <a:avLst/>
          </a:prstGeom>
        </p:spPr>
      </p:pic>
      <p:pic>
        <p:nvPicPr>
          <p:cNvPr id="13" name="soundMsPham"/>
          <p:cNvPicPr>
            <a:picLocks noChangeAspect="1"/>
          </p:cNvPicPr>
          <p:nvPr/>
        </p:nvPicPr>
        <p:blipFill rotWithShape="1">
          <a:blip r:embed="rId6" cstate="print"/>
          <a:srcRect l="14414" t="15022" r="14612" b="15187"/>
          <a:stretch/>
        </p:blipFill>
        <p:spPr>
          <a:xfrm>
            <a:off x="7088432" y="6264761"/>
            <a:ext cx="365759" cy="3657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41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5 Tập 2 - Unit 19 Which place would you like to visit- - Lesson 1 - 1 Look, listen and repea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Anh 5 Tập 2 - Unit 19 Which place would you like to visit- - Lesson 1 - 1 Look, listen and repeat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1147" y="807944"/>
            <a:ext cx="10502153" cy="5638799"/>
            <a:chOff x="-10937218" y="-2927681"/>
            <a:chExt cx="19748799" cy="10589934"/>
          </a:xfrm>
        </p:grpSpPr>
        <p:pic>
          <p:nvPicPr>
            <p:cNvPr id="3" name="Picture 7" descr="https://s.sachmem.vn/public/images/v2/TA5T2SHS/U19-L1-1-c_6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37218" y="-2574927"/>
              <a:ext cx="12371987" cy="10237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https://s.sachmem.vn/public/images/v2/TA5T2SHS/U19-L1-1-d_38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769" y="-2927681"/>
              <a:ext cx="7376812" cy="10087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61147" y="1091025"/>
            <a:ext cx="5372099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 place would you like to</a:t>
            </a:r>
            <a:r>
              <a:rPr lang="en-US" alt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visit,</a:t>
            </a:r>
            <a:r>
              <a:rPr kumimoji="0" lang="en-US" altLang="en-US" sz="25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 museum or a pagoda?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481526" y="4787622"/>
            <a:ext cx="3595856" cy="3847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I'd like to visit a pagoda.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22359" y="842382"/>
            <a:ext cx="2765865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Let's visit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 Quoc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Pagoda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59472" y="2467838"/>
            <a:ext cx="202972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OK. Let's go.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0881" y="27175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 Look, listen and repeat.</a:t>
            </a: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oundMsPham"/>
          <p:cNvPicPr>
            <a:picLocks noChangeAspect="1"/>
          </p:cNvPicPr>
          <p:nvPr/>
        </p:nvPicPr>
        <p:blipFill rotWithShape="1">
          <a:blip r:embed="rId6" cstate="print"/>
          <a:srcRect l="14414" t="15022" r="14612" b="15187"/>
          <a:stretch/>
        </p:blipFill>
        <p:spPr>
          <a:xfrm>
            <a:off x="3819234" y="6263863"/>
            <a:ext cx="365759" cy="365760"/>
          </a:xfrm>
          <a:prstGeom prst="ellipse">
            <a:avLst/>
          </a:prstGeom>
        </p:spPr>
      </p:pic>
      <p:pic>
        <p:nvPicPr>
          <p:cNvPr id="13" name="soundMsPham"/>
          <p:cNvPicPr>
            <a:picLocks noChangeAspect="1"/>
          </p:cNvPicPr>
          <p:nvPr/>
        </p:nvPicPr>
        <p:blipFill rotWithShape="1">
          <a:blip r:embed="rId6" cstate="print"/>
          <a:srcRect l="14414" t="15022" r="14612" b="15187"/>
          <a:stretch/>
        </p:blipFill>
        <p:spPr>
          <a:xfrm>
            <a:off x="8357842" y="6263863"/>
            <a:ext cx="365759" cy="3657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9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5 Tập 2 - Unit 19 Which place would you like to visit- - Lesson 1 - 1 Look, listen and repeat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Anh 5 Tập 2 - Unit 19 Which place would you like to visit- - Lesson 1 - 1 Look, listen and repeat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971" y="1103087"/>
            <a:ext cx="96229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Grammar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Câu hỏi: Bạn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đến thăm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địa điểm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place would you like to visit, địa điểm 1 + or + địa điểm 2?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 would like to visit + địa điểm 1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địa điểm 2.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( chọn 1 trong 2 địa điểm)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Which place would you like to visit,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Hung</a:t>
            </a: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b="1" u="sng" dirty="0" smtClean="0">
                <a:latin typeface="Times New Roman" pitchFamily="18" charset="0"/>
                <a:cs typeface="Times New Roman" pitchFamily="18" charset="0"/>
              </a:rPr>
              <a:t>emple </a:t>
            </a: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or Huong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200" b="1" u="sng" dirty="0" smtClean="0">
                <a:latin typeface="Times New Roman" pitchFamily="18" charset="0"/>
                <a:cs typeface="Times New Roman" pitchFamily="18" charset="0"/>
              </a:rPr>
              <a:t>agoda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 would like to visit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Hung</a:t>
            </a: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 temple.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21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.sachmem.vn/public/images/TA5T2SHS/U19-L1-2-2-f3318691c22c7cde91479d9701ce4dc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9"/>
          <a:stretch/>
        </p:blipFill>
        <p:spPr bwMode="auto">
          <a:xfrm>
            <a:off x="3466148" y="2756298"/>
            <a:ext cx="5498137" cy="36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324100" y="661085"/>
            <a:ext cx="7658100" cy="1055608"/>
          </a:xfrm>
          <a:prstGeom prst="wedgeRoundRectCallout">
            <a:avLst>
              <a:gd name="adj1" fmla="val -54166"/>
              <a:gd name="adj2" fmla="val -66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002060"/>
                </a:solidFill>
                <a:effectLst/>
                <a:latin typeface="Helvetica Neue"/>
              </a:rPr>
              <a:t>Which place would you like to visit,</a:t>
            </a:r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Helvetica Neue"/>
              </a:rPr>
              <a:t>________________ </a:t>
            </a:r>
            <a:r>
              <a:rPr lang="en-US" sz="2800" b="1" i="0" dirty="0" smtClean="0">
                <a:solidFill>
                  <a:srgbClr val="002060"/>
                </a:solidFill>
                <a:effectLst/>
                <a:latin typeface="Helvetica Neue"/>
              </a:rPr>
              <a:t>or </a:t>
            </a:r>
            <a:r>
              <a:rPr lang="en-US" sz="2800" dirty="0" smtClean="0">
                <a:solidFill>
                  <a:srgbClr val="C00000"/>
                </a:solidFill>
                <a:latin typeface="Helvetica Neue"/>
              </a:rPr>
              <a:t>________________</a:t>
            </a:r>
            <a:r>
              <a:rPr lang="en-US" sz="2800" b="1" i="0" dirty="0" smtClean="0">
                <a:solidFill>
                  <a:srgbClr val="002060"/>
                </a:solidFill>
                <a:effectLst/>
                <a:latin typeface="Helvetica Neue"/>
              </a:rPr>
              <a:t> ?</a:t>
            </a:r>
            <a:endParaRPr lang="en-US" sz="2800" b="1" i="0" dirty="0">
              <a:solidFill>
                <a:srgbClr val="002060"/>
              </a:solidFill>
              <a:effectLst/>
              <a:latin typeface="Helvetica Neue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429000" y="1796190"/>
            <a:ext cx="6096000" cy="578882"/>
          </a:xfrm>
          <a:prstGeom prst="wedgeRoundRectCallout">
            <a:avLst>
              <a:gd name="adj1" fmla="val 57292"/>
              <a:gd name="adj2" fmla="val 164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Helvetica Neue"/>
              </a:rPr>
              <a:t>I'd </a:t>
            </a:r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like to </a:t>
            </a:r>
            <a:r>
              <a:rPr lang="en-US" sz="2800" b="1" dirty="0" smtClean="0">
                <a:solidFill>
                  <a:srgbClr val="002060"/>
                </a:solidFill>
                <a:latin typeface="Helvetica Neue"/>
              </a:rPr>
              <a:t>visit </a:t>
            </a:r>
            <a:r>
              <a:rPr lang="en-US" sz="2800" dirty="0" smtClean="0">
                <a:solidFill>
                  <a:srgbClr val="C00000"/>
                </a:solidFill>
                <a:latin typeface="Helvetica Neue"/>
              </a:rPr>
              <a:t>________________</a:t>
            </a:r>
            <a:r>
              <a:rPr lang="en-US" sz="2800" b="1" dirty="0" smtClean="0">
                <a:solidFill>
                  <a:srgbClr val="002060"/>
                </a:solidFill>
                <a:latin typeface="Helvetica Neue"/>
              </a:rPr>
              <a:t>.</a:t>
            </a:r>
            <a:endParaRPr lang="en-US" sz="2800" b="1" dirty="0">
              <a:solidFill>
                <a:srgbClr val="002060"/>
              </a:solidFill>
              <a:latin typeface="Helvetica Neue"/>
            </a:endParaRPr>
          </a:p>
        </p:txBody>
      </p:sp>
      <p:pic>
        <p:nvPicPr>
          <p:cNvPr id="2058" name="Picture 10" descr="https://s.sachmem.vn/public/characters/M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070" y="1235882"/>
            <a:ext cx="822960" cy="82296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15550" y="1552112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241024" y="1151973"/>
            <a:ext cx="3159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 smtClean="0">
                <a:solidFill>
                  <a:srgbClr val="C00000"/>
                </a:solidFill>
                <a:effectLst/>
                <a:latin typeface="Helvetica Neue"/>
              </a:rPr>
              <a:t>Thien Mu Pagoda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692" y="1151973"/>
            <a:ext cx="3332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 smtClean="0">
                <a:solidFill>
                  <a:srgbClr val="C00000"/>
                </a:solidFill>
                <a:effectLst/>
                <a:latin typeface="Helvetica Neue"/>
              </a:rPr>
              <a:t>Trang Tien Bridge 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5665" y="1825687"/>
            <a:ext cx="3159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 smtClean="0">
                <a:solidFill>
                  <a:srgbClr val="C00000"/>
                </a:solidFill>
                <a:effectLst/>
                <a:latin typeface="Helvetica Neue"/>
              </a:rPr>
              <a:t>Thien Mu Pagoda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8981" y="27175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523" y="3407031"/>
            <a:ext cx="3332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 smtClean="0">
                <a:solidFill>
                  <a:srgbClr val="C00000"/>
                </a:solidFill>
                <a:effectLst/>
                <a:latin typeface="Helvetica Neue"/>
              </a:rPr>
              <a:t>Trang Tien Bridge 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75551" y="5156716"/>
            <a:ext cx="3159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 smtClean="0">
                <a:solidFill>
                  <a:srgbClr val="C00000"/>
                </a:solidFill>
                <a:effectLst/>
                <a:latin typeface="Helvetica Neue"/>
              </a:rPr>
              <a:t>Thien Mu Pagoda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0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s.sachmem.vn/public/images/TA5T2SHS/U19-L1-2-1-af511e33b352c6e2e3dc229827cc279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97"/>
          <a:stretch/>
        </p:blipFill>
        <p:spPr bwMode="auto">
          <a:xfrm>
            <a:off x="3443090" y="2690488"/>
            <a:ext cx="5498136" cy="368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324100" y="680135"/>
            <a:ext cx="8140700" cy="1055608"/>
          </a:xfrm>
          <a:prstGeom prst="wedgeRoundRectCallout">
            <a:avLst>
              <a:gd name="adj1" fmla="val -54166"/>
              <a:gd name="adj2" fmla="val -66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002060"/>
                </a:solidFill>
                <a:effectLst/>
                <a:latin typeface="Helvetica Neue"/>
              </a:rPr>
              <a:t>Which place would you like to visit,</a:t>
            </a:r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Helvetica Neue"/>
              </a:rPr>
              <a:t>_______________ </a:t>
            </a:r>
            <a:r>
              <a:rPr lang="en-US" sz="2800" b="1" i="0" dirty="0" smtClean="0">
                <a:solidFill>
                  <a:srgbClr val="002060"/>
                </a:solidFill>
                <a:effectLst/>
                <a:latin typeface="Helvetica Neue"/>
              </a:rPr>
              <a:t>or </a:t>
            </a:r>
            <a:r>
              <a:rPr lang="en-US" sz="2800" dirty="0" smtClean="0">
                <a:solidFill>
                  <a:srgbClr val="C00000"/>
                </a:solidFill>
                <a:latin typeface="Helvetica Neue"/>
              </a:rPr>
              <a:t>____________________</a:t>
            </a:r>
            <a:r>
              <a:rPr lang="en-US" sz="2800" b="1" i="0" dirty="0" smtClean="0">
                <a:solidFill>
                  <a:srgbClr val="002060"/>
                </a:solidFill>
                <a:effectLst/>
                <a:latin typeface="Helvetica Neue"/>
              </a:rPr>
              <a:t> ?</a:t>
            </a:r>
            <a:endParaRPr lang="en-US" sz="2800" b="1" i="0" dirty="0">
              <a:solidFill>
                <a:srgbClr val="002060"/>
              </a:solidFill>
              <a:effectLst/>
              <a:latin typeface="Helvetica Neue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859315" y="1796190"/>
            <a:ext cx="6665686" cy="578882"/>
          </a:xfrm>
          <a:prstGeom prst="wedgeRoundRectCallout">
            <a:avLst>
              <a:gd name="adj1" fmla="val 57292"/>
              <a:gd name="adj2" fmla="val 164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Helvetica Neue"/>
              </a:rPr>
              <a:t>I'd </a:t>
            </a:r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like to </a:t>
            </a:r>
            <a:r>
              <a:rPr lang="en-US" sz="2800" b="1" dirty="0" smtClean="0">
                <a:solidFill>
                  <a:srgbClr val="002060"/>
                </a:solidFill>
                <a:latin typeface="Helvetica Neue"/>
              </a:rPr>
              <a:t>visit </a:t>
            </a:r>
            <a:r>
              <a:rPr lang="en-US" sz="2800" dirty="0" smtClean="0">
                <a:solidFill>
                  <a:srgbClr val="C00000"/>
                </a:solidFill>
                <a:latin typeface="Helvetica Neue"/>
              </a:rPr>
              <a:t>___________________</a:t>
            </a:r>
            <a:r>
              <a:rPr lang="en-US" sz="2800" b="1" dirty="0" smtClean="0">
                <a:solidFill>
                  <a:srgbClr val="002060"/>
                </a:solidFill>
                <a:latin typeface="Helvetica Neue"/>
              </a:rPr>
              <a:t>.</a:t>
            </a:r>
            <a:endParaRPr lang="en-US" sz="2800" b="1" dirty="0">
              <a:solidFill>
                <a:srgbClr val="002060"/>
              </a:solidFill>
              <a:latin typeface="Helvetica Neue"/>
            </a:endParaRPr>
          </a:p>
        </p:txBody>
      </p:sp>
      <p:pic>
        <p:nvPicPr>
          <p:cNvPr id="2058" name="Picture 10" descr="https://s.sachmem.vn/public/characters/M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070" y="1254932"/>
            <a:ext cx="822960" cy="82296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53320" y="1674151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304491" y="1838245"/>
            <a:ext cx="4060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Helvetica Neue"/>
              </a:rPr>
              <a:t>the Museum of History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57411" y="2796623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Helvetica Neue"/>
              </a:rPr>
              <a:t>Thong Nhat Park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22956" y="4756051"/>
            <a:ext cx="4060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Helvetica Neue"/>
              </a:rPr>
              <a:t>the Museum of History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7918" y="28002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81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s.sachmem.vn/public/images/TA5T2SHS/U19-L1-2-3-2699c168dd8650b1ca76336d33d3c0c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19"/>
          <a:stretch/>
        </p:blipFill>
        <p:spPr bwMode="auto">
          <a:xfrm>
            <a:off x="3387211" y="2780582"/>
            <a:ext cx="5498137" cy="35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324100" y="680135"/>
            <a:ext cx="7658100" cy="1055608"/>
          </a:xfrm>
          <a:prstGeom prst="wedgeRoundRectCallout">
            <a:avLst>
              <a:gd name="adj1" fmla="val -54166"/>
              <a:gd name="adj2" fmla="val -66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002060"/>
                </a:solidFill>
                <a:effectLst/>
                <a:latin typeface="Helvetica Neue"/>
              </a:rPr>
              <a:t>Which place would you like to visit,</a:t>
            </a:r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Helvetica Neue"/>
              </a:rPr>
              <a:t>________________ </a:t>
            </a:r>
            <a:r>
              <a:rPr lang="en-US" sz="2800" b="1" i="0" dirty="0" smtClean="0">
                <a:solidFill>
                  <a:srgbClr val="002060"/>
                </a:solidFill>
                <a:effectLst/>
                <a:latin typeface="Helvetica Neue"/>
              </a:rPr>
              <a:t>or </a:t>
            </a:r>
            <a:r>
              <a:rPr lang="en-US" sz="2800" dirty="0" smtClean="0">
                <a:solidFill>
                  <a:srgbClr val="C00000"/>
                </a:solidFill>
                <a:latin typeface="Helvetica Neue"/>
              </a:rPr>
              <a:t>________________</a:t>
            </a:r>
            <a:r>
              <a:rPr lang="en-US" sz="2800" b="1" i="0" dirty="0" smtClean="0">
                <a:solidFill>
                  <a:srgbClr val="002060"/>
                </a:solidFill>
                <a:effectLst/>
                <a:latin typeface="Helvetica Neue"/>
              </a:rPr>
              <a:t> ?</a:t>
            </a:r>
            <a:endParaRPr lang="en-US" sz="2800" b="1" i="0" dirty="0">
              <a:solidFill>
                <a:srgbClr val="002060"/>
              </a:solidFill>
              <a:effectLst/>
              <a:latin typeface="Helvetica Neue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429000" y="1796190"/>
            <a:ext cx="6096000" cy="578882"/>
          </a:xfrm>
          <a:prstGeom prst="wedgeRoundRectCallout">
            <a:avLst>
              <a:gd name="adj1" fmla="val 57292"/>
              <a:gd name="adj2" fmla="val 1642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Helvetica Neue"/>
              </a:rPr>
              <a:t>I'd </a:t>
            </a:r>
            <a:r>
              <a:rPr lang="en-US" sz="2800" b="1" dirty="0">
                <a:solidFill>
                  <a:srgbClr val="002060"/>
                </a:solidFill>
                <a:latin typeface="Helvetica Neue"/>
              </a:rPr>
              <a:t>like to </a:t>
            </a:r>
            <a:r>
              <a:rPr lang="en-US" sz="2800" b="1" dirty="0" smtClean="0">
                <a:solidFill>
                  <a:srgbClr val="002060"/>
                </a:solidFill>
                <a:latin typeface="Helvetica Neue"/>
              </a:rPr>
              <a:t>visit </a:t>
            </a:r>
            <a:r>
              <a:rPr lang="en-US" sz="2800" dirty="0" smtClean="0">
                <a:solidFill>
                  <a:srgbClr val="C00000"/>
                </a:solidFill>
                <a:latin typeface="Helvetica Neue"/>
              </a:rPr>
              <a:t>________________</a:t>
            </a:r>
            <a:r>
              <a:rPr lang="en-US" sz="2800" b="1" dirty="0" smtClean="0">
                <a:solidFill>
                  <a:srgbClr val="002060"/>
                </a:solidFill>
                <a:latin typeface="Helvetica Neue"/>
              </a:rPr>
              <a:t>.</a:t>
            </a:r>
            <a:endParaRPr lang="en-US" sz="2800" b="1" dirty="0">
              <a:solidFill>
                <a:srgbClr val="002060"/>
              </a:solidFill>
              <a:latin typeface="Helvetica Neue"/>
            </a:endParaRPr>
          </a:p>
        </p:txBody>
      </p:sp>
      <p:pic>
        <p:nvPicPr>
          <p:cNvPr id="2058" name="Picture 10" descr="https://s.sachmem.vn/public/characters/M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070" y="1254932"/>
            <a:ext cx="822960" cy="822960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15550" y="1552112"/>
            <a:ext cx="822960" cy="822960"/>
          </a:xfrm>
          <a:prstGeom prst="ellipse">
            <a:avLst/>
          </a:prstGeom>
          <a:ln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692703" y="4575943"/>
            <a:ext cx="2903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Helvetica Neue"/>
              </a:rPr>
              <a:t>the City Theatre</a:t>
            </a:r>
            <a:endParaRPr lang="en-US" sz="2800" b="1" dirty="0">
              <a:solidFill>
                <a:srgbClr val="C00000"/>
              </a:solidFill>
              <a:latin typeface="Helvetica Neu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1349" y="3711023"/>
            <a:ext cx="3332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Helvetica Neue"/>
              </a:rPr>
              <a:t>Ben Thanh Market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5665" y="1825687"/>
            <a:ext cx="3302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Helvetica Neue"/>
              </a:rPr>
              <a:t>Ben Thanh Market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8981" y="29080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  <a:endParaRPr lang="en-US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41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709</Words>
  <Application>Microsoft Office PowerPoint</Application>
  <PresentationFormat>Custom</PresentationFormat>
  <Paragraphs>137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字魂59号-创粗黑</vt:lpstr>
      <vt:lpstr>Cooper Black</vt:lpstr>
      <vt:lpstr>微軟正黑體</vt:lpstr>
      <vt:lpstr>Baskerville Old Face</vt:lpstr>
      <vt:lpstr>Times New Roman</vt:lpstr>
      <vt:lpstr>Calibri</vt:lpstr>
      <vt:lpstr>Helvetica Neue</vt:lpstr>
      <vt:lpstr>Britannic Bold</vt:lpstr>
      <vt:lpstr>宋体</vt:lpstr>
      <vt:lpstr>方正正准黑简体</vt:lpstr>
      <vt:lpstr>Tahoma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minhtuan6990@gmail.com / 01686898975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95</cp:revision>
  <dcterms:created xsi:type="dcterms:W3CDTF">2021-02-09T08:35:23Z</dcterms:created>
  <dcterms:modified xsi:type="dcterms:W3CDTF">2024-05-13T22:57:38Z</dcterms:modified>
</cp:coreProperties>
</file>