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9" r:id="rId3"/>
    <p:sldId id="302" r:id="rId4"/>
    <p:sldId id="292" r:id="rId5"/>
    <p:sldId id="360" r:id="rId6"/>
    <p:sldId id="410" r:id="rId7"/>
    <p:sldId id="409" r:id="rId8"/>
    <p:sldId id="408" r:id="rId9"/>
    <p:sldId id="334" r:id="rId10"/>
    <p:sldId id="336" r:id="rId11"/>
    <p:sldId id="388" r:id="rId12"/>
    <p:sldId id="383" r:id="rId13"/>
    <p:sldId id="411" r:id="rId14"/>
    <p:sldId id="315" r:id="rId15"/>
    <p:sldId id="369" r:id="rId16"/>
    <p:sldId id="412" r:id="rId17"/>
    <p:sldId id="413" r:id="rId18"/>
    <p:sldId id="331" r:id="rId19"/>
    <p:sldId id="295" r:id="rId20"/>
    <p:sldId id="37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84182" autoAdjust="0"/>
  </p:normalViewPr>
  <p:slideViewPr>
    <p:cSldViewPr snapToGrid="0">
      <p:cViewPr varScale="1">
        <p:scale>
          <a:sx n="56" d="100"/>
          <a:sy n="56" d="100"/>
        </p:scale>
        <p:origin x="11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6:54.079" idx="26">
    <p:pos x="10" y="10"/>
    <p:text>Dặn dò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7:11.201" idx="27">
    <p:pos x="10" y="10"/>
    <p:text>Slide kế thúc bài học, có thể chọn dùng 1 trong các slides bên dưới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A68CE9-F8BA-F9AE-0FDA-57AE13CC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82C3A-D447-67E3-7DC0-BE9F59AE2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4357-7685-4343-A4F2-9AB4D172814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9034-9033-B856-F4F5-1B9927461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60D5E-EEE8-A446-11EF-FF614A8A1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4EA12-57BF-AD48-9055-B0701FB6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7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ss into groups. </a:t>
            </a:r>
          </a:p>
          <a:p>
            <a:pPr marL="228600" indent="-228600">
              <a:buAutoNum type="arabicPeriod"/>
            </a:pPr>
            <a:r>
              <a:rPr lang="en-US" dirty="0"/>
              <a:t>T shows picture. Ss in groups write tick or cross as fast as possible on their small board or A4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https://image.shutterstock.com/z/stock-photo-the-earth-or-globe-heart-shaped-surrounded-by-flags-concept-for-world-peace-charity-or-love-of-1481247392.jpg </a:t>
            </a:r>
          </a:p>
          <a:p>
            <a:r>
              <a:rPr lang="vi-VN" b="0" i="0" dirty="0">
                <a:effectLst/>
                <a:latin typeface="Roboto" panose="02000000000000000000" pitchFamily="2" charset="0"/>
              </a:rPr>
              <a:t>- T prepare glue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to prepare a small paper.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Set context: If you can choose where you from, which country do you choose?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</a:t>
            </a:r>
            <a:r>
              <a:rPr lang="en-US" b="0" i="0" dirty="0">
                <a:effectLst/>
                <a:latin typeface="Roboto" panose="02000000000000000000" pitchFamily="2" charset="0"/>
              </a:rPr>
              <a:t>to </a:t>
            </a:r>
            <a:r>
              <a:rPr lang="vi-VN" b="0" i="0" dirty="0">
                <a:effectLst/>
                <a:latin typeface="Roboto" panose="02000000000000000000" pitchFamily="2" charset="0"/>
              </a:rPr>
              <a:t>write the name of the country down on the paper. Then, ask them to stick the paper on their shirts like a name tag.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print this handout. Cut out each question. Pull all of them inside a bag.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https://www.shutterstock.com/vi/image-vector/illustration-stickman-kids-sitting-circle-girl-1673160247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Prepare 2 balls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Turn the music on, let ss pass 2 balls at the same time.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When music stops, who are holding the balls will tic tac toe. Winner pick a question from the bag and ask, loser answer.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For question “where’s he/she from”, ss can point to anyone in the class and ask. The loser has to look at the ”country tag” and answer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﻿1. Divide the class into groups of four with two pairs in each group.</a:t>
            </a:r>
          </a:p>
          <a:p>
            <a:endParaRPr lang="en-US" dirty="0"/>
          </a:p>
          <a:p>
            <a:r>
              <a:rPr lang="en-US" dirty="0"/>
              <a:t>2. Have pairs play rock, paper, scissors for each turn.</a:t>
            </a:r>
          </a:p>
          <a:p>
            <a:endParaRPr lang="en-US" dirty="0"/>
          </a:p>
          <a:p>
            <a:r>
              <a:rPr lang="en-US" dirty="0"/>
              <a:t>3. The winning pair moves forward two spaces. The losing pair moves forward one.</a:t>
            </a:r>
          </a:p>
          <a:p>
            <a:endParaRPr lang="en-US" dirty="0"/>
          </a:p>
          <a:p>
            <a:r>
              <a:rPr lang="en-US" dirty="0"/>
              <a:t>4. Each pair must match the symbol to the useful language and then ask and answer. If they answer incorrectly, they must move back one space.</a:t>
            </a:r>
          </a:p>
          <a:p>
            <a:endParaRPr lang="en-US" dirty="0"/>
          </a:p>
          <a:p>
            <a:r>
              <a:rPr lang="en-US" dirty="0"/>
              <a:t>5. The pair that gets to the Finish first wins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invite a </a:t>
            </a:r>
            <a:r>
              <a:rPr lang="en-US" dirty="0" err="1"/>
              <a:t>st</a:t>
            </a:r>
            <a:r>
              <a:rPr lang="en-US" dirty="0"/>
              <a:t> to do the example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Let ss go around the class. Tic tac toe with their friends. The winner will ask, the loser will answer. They need to take note their friends’ answer.</a:t>
            </a:r>
          </a:p>
          <a:p>
            <a:pPr marL="228600" indent="-228600">
              <a:buAutoNum type="arabicPeriod"/>
            </a:pPr>
            <a:r>
              <a:rPr lang="en-US" dirty="0"/>
              <a:t>Set the time. When time’s up, the one has most friends/ answers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image.shutterstock.com</a:t>
            </a:r>
            <a:r>
              <a:rPr lang="en-US" dirty="0"/>
              <a:t>/image-vector/cute-kid-teen-boy-show-260nw-1509139679.jpg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 ss practice, follow the structure.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Call ss to have the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301644" y="-39788"/>
            <a:ext cx="19019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591D8B-0034-7B21-F7CF-2F9270C5D947}"/>
              </a:ext>
            </a:extLst>
          </p:cNvPr>
          <p:cNvSpPr/>
          <p:nvPr/>
        </p:nvSpPr>
        <p:spPr>
          <a:xfrm>
            <a:off x="6123884" y="166832"/>
            <a:ext cx="4721561" cy="1117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</a:rPr>
              <a:t>Ngoc Lam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" y="320298"/>
            <a:ext cx="9806553" cy="6065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124" y="376387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FE1086-FE98-DE12-D45B-3F48850BF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1106585"/>
            <a:ext cx="5641481" cy="492607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44B0F2D-9218-99E8-D500-6CAE59EB4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926894"/>
            <a:ext cx="5052719" cy="2193944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B5C1B66-FA86-9E14-594E-243896F30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233337"/>
            <a:ext cx="4139608" cy="106199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DE3AFEF-FA0A-4028-D7A4-0AD68939F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2" y="334385"/>
            <a:ext cx="3505199" cy="6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AED39C-1072-4346-170A-7C64EEC25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>
          <a:xfrm>
            <a:off x="666438" y="1583142"/>
            <a:ext cx="9623024" cy="3391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8270544" y="3889611"/>
            <a:ext cx="188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spell “Nick”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10FC84-C012-002A-FA4A-748961D8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73" y="1026999"/>
            <a:ext cx="8637140" cy="5240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4630287" y="266472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like reading?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3FCCC1-DF50-963C-68A0-1DE62BDD9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" r="65938" b="79718"/>
          <a:stretch/>
        </p:blipFill>
        <p:spPr>
          <a:xfrm>
            <a:off x="1973989" y="420200"/>
            <a:ext cx="3277765" cy="60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126AE-F806-A3D3-C917-6D2D423A0844}"/>
              </a:ext>
            </a:extLst>
          </p:cNvPr>
          <p:cNvSpPr txBox="1"/>
          <p:nvPr/>
        </p:nvSpPr>
        <p:spPr>
          <a:xfrm>
            <a:off x="3172251" y="314531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they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9FFC0-53B8-7543-07A6-0BC7CFC9DED8}"/>
              </a:ext>
            </a:extLst>
          </p:cNvPr>
          <p:cNvSpPr txBox="1"/>
          <p:nvPr/>
        </p:nvSpPr>
        <p:spPr>
          <a:xfrm>
            <a:off x="8453935" y="3127239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58D40-7680-4816-D050-34E708293FD9}"/>
              </a:ext>
            </a:extLst>
          </p:cNvPr>
          <p:cNvSpPr txBox="1"/>
          <p:nvPr/>
        </p:nvSpPr>
        <p:spPr>
          <a:xfrm>
            <a:off x="2778976" y="5362574"/>
            <a:ext cx="2778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How do you spell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F72F5-CEC2-8A02-501D-B1DE82734486}"/>
              </a:ext>
            </a:extLst>
          </p:cNvPr>
          <p:cNvSpPr txBox="1"/>
          <p:nvPr/>
        </p:nvSpPr>
        <p:spPr>
          <a:xfrm>
            <a:off x="7140526" y="5367364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Do your friends like dancing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14D14-12EB-34AC-008C-9C923B9A1B24}"/>
              </a:ext>
            </a:extLst>
          </p:cNvPr>
          <p:cNvSpPr txBox="1"/>
          <p:nvPr/>
        </p:nvSpPr>
        <p:spPr>
          <a:xfrm>
            <a:off x="7181470" y="5817512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7124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82454" y="463941"/>
            <a:ext cx="5227092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copy and do a survey!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071756D-0560-457D-FD41-D25DC6B6B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96333"/>
              </p:ext>
            </p:extLst>
          </p:nvPr>
        </p:nvGraphicFramePr>
        <p:xfrm>
          <a:off x="436728" y="1470293"/>
          <a:ext cx="11286699" cy="4398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488">
                  <a:extLst>
                    <a:ext uri="{9D8B030D-6E8A-4147-A177-3AD203B41FA5}">
                      <a16:colId xmlns:a16="http://schemas.microsoft.com/office/drawing/2014/main" val="1696639538"/>
                    </a:ext>
                  </a:extLst>
                </a:gridCol>
                <a:gridCol w="2479145">
                  <a:extLst>
                    <a:ext uri="{9D8B030D-6E8A-4147-A177-3AD203B41FA5}">
                      <a16:colId xmlns:a16="http://schemas.microsoft.com/office/drawing/2014/main" val="3361743973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1698672644"/>
                    </a:ext>
                  </a:extLst>
                </a:gridCol>
                <a:gridCol w="2456597">
                  <a:extLst>
                    <a:ext uri="{9D8B030D-6E8A-4147-A177-3AD203B41FA5}">
                      <a16:colId xmlns:a16="http://schemas.microsoft.com/office/drawing/2014/main" val="1609379989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3242814783"/>
                    </a:ext>
                  </a:extLst>
                </a:gridCol>
              </a:tblGrid>
              <a:tr h="73304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do you spell “…”?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702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6388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8736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90445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41661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5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66531" y="366574"/>
            <a:ext cx="5227092" cy="49244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talk about your friends.</a:t>
            </a:r>
          </a:p>
        </p:txBody>
      </p:sp>
      <p:pic>
        <p:nvPicPr>
          <p:cNvPr id="2050" name="Picture 2" descr="Children speak Images, Stock Photos &amp; Vectors | Shutterstock">
            <a:extLst>
              <a:ext uri="{FF2B5EF4-FFF2-40B4-BE49-F238E27FC236}">
                <a16:creationId xmlns:a16="http://schemas.microsoft.com/office/drawing/2014/main" id="{E7A0B0FA-CA97-133C-BC09-1F45F202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" y="3032158"/>
            <a:ext cx="3071349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25F687-9EC2-19C2-81C7-47270D4D6D1D}"/>
              </a:ext>
            </a:extLst>
          </p:cNvPr>
          <p:cNvSpPr/>
          <p:nvPr/>
        </p:nvSpPr>
        <p:spPr>
          <a:xfrm>
            <a:off x="3985146" y="1262798"/>
            <a:ext cx="7601803" cy="48722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Hello, my name’s </a:t>
            </a:r>
            <a:r>
              <a:rPr lang="en-US" sz="2400" u="sng" dirty="0">
                <a:solidFill>
                  <a:srgbClr val="7030A0"/>
                </a:solidFill>
              </a:rPr>
              <a:t>Cody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C-O-D-Y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I’m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I’m from </a:t>
            </a:r>
            <a:r>
              <a:rPr lang="en-US" sz="2400" u="sng" dirty="0">
                <a:solidFill>
                  <a:srgbClr val="7030A0"/>
                </a:solidFill>
              </a:rPr>
              <a:t>Italy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She is </a:t>
            </a:r>
            <a:r>
              <a:rPr lang="en-US" sz="2400" u="sng" dirty="0">
                <a:solidFill>
                  <a:srgbClr val="7030A0"/>
                </a:solidFill>
              </a:rPr>
              <a:t>Mai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M-A-I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She’s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She’s from </a:t>
            </a:r>
            <a:r>
              <a:rPr lang="en-US" sz="2400" u="sng" dirty="0">
                <a:solidFill>
                  <a:srgbClr val="7030A0"/>
                </a:solidFill>
              </a:rPr>
              <a:t>Japan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He is </a:t>
            </a:r>
            <a:r>
              <a:rPr lang="en-US" sz="2400" u="sng" dirty="0">
                <a:solidFill>
                  <a:srgbClr val="7030A0"/>
                </a:solidFill>
              </a:rPr>
              <a:t>Nick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N-I-C-K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He’s from </a:t>
            </a:r>
            <a:r>
              <a:rPr lang="en-US" sz="2400" u="sng" dirty="0">
                <a:solidFill>
                  <a:srgbClr val="7030A0"/>
                </a:solidFill>
              </a:rPr>
              <a:t>the UK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That’s all for now.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It’s nice to meet you. 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Goodbye.</a:t>
            </a:r>
          </a:p>
        </p:txBody>
      </p:sp>
    </p:spTree>
    <p:extLst>
      <p:ext uri="{BB962C8B-B14F-4D97-AF65-F5344CB8AC3E}">
        <p14:creationId xmlns:p14="http://schemas.microsoft.com/office/powerpoint/2010/main" val="33852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C2844F-D3AE-4A07-BBBB-B66B3F04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3" y="2587462"/>
            <a:ext cx="10092215" cy="23407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8297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2500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7412-90A0-64E7-57BD-BE90535E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54" y="488702"/>
            <a:ext cx="4074459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24)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969" y="2388637"/>
            <a:ext cx="9844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review and talk about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spelling names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F5BD11-1105-B581-10F9-B9CDEF75ADB0}"/>
              </a:ext>
            </a:extLst>
          </p:cNvPr>
          <p:cNvSpPr txBox="1"/>
          <p:nvPr/>
        </p:nvSpPr>
        <p:spPr>
          <a:xfrm>
            <a:off x="1961028" y="337099"/>
            <a:ext cx="851198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and read. Then write a tick (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✓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or a cross (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✘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)?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7FDF399-6178-EDD0-D5B8-C2D0DB23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" y="1238569"/>
            <a:ext cx="2999824" cy="173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51A31-DED1-3333-F3EE-D0A3F3DCA3A5}"/>
              </a:ext>
            </a:extLst>
          </p:cNvPr>
          <p:cNvSpPr txBox="1"/>
          <p:nvPr/>
        </p:nvSpPr>
        <p:spPr>
          <a:xfrm>
            <a:off x="2082051" y="1397299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1DF93-6EF7-47C3-D3DE-35186F688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8" y="2971801"/>
            <a:ext cx="2857500" cy="17653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A1CA65D-279F-2E7E-67EE-90C3D530D418}"/>
              </a:ext>
            </a:extLst>
          </p:cNvPr>
          <p:cNvSpPr txBox="1"/>
          <p:nvPr/>
        </p:nvSpPr>
        <p:spPr>
          <a:xfrm>
            <a:off x="2082051" y="3229416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DCC440C-7EB3-8AB2-FEE3-70EB23D33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" y="4700552"/>
            <a:ext cx="2755900" cy="16891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26071F5-4427-8CC0-9219-6B8F5A66A9FE}"/>
              </a:ext>
            </a:extLst>
          </p:cNvPr>
          <p:cNvSpPr txBox="1"/>
          <p:nvPr/>
        </p:nvSpPr>
        <p:spPr>
          <a:xfrm>
            <a:off x="1961028" y="4933922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9B6F120-F0C5-A660-3965-5148C062C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38569"/>
            <a:ext cx="2743200" cy="172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2A23861-A532-5201-ED96-807E4434CD81}"/>
              </a:ext>
            </a:extLst>
          </p:cNvPr>
          <p:cNvSpPr txBox="1"/>
          <p:nvPr/>
        </p:nvSpPr>
        <p:spPr>
          <a:xfrm>
            <a:off x="5246592" y="14286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87FB7F-79A1-995A-4ACC-F94555642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46401"/>
            <a:ext cx="2870200" cy="18161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F0C9617-5B86-6A35-10EE-2CCD63F8F3ED}"/>
              </a:ext>
            </a:extLst>
          </p:cNvPr>
          <p:cNvSpPr txBox="1"/>
          <p:nvPr/>
        </p:nvSpPr>
        <p:spPr>
          <a:xfrm>
            <a:off x="5246592" y="31558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2" name="Picture 2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1EDA1EE-CB9E-3667-8AE1-65ED41406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673601"/>
            <a:ext cx="2667000" cy="1739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4C33867-CB2E-2CC4-EA73-E1D914D1085C}"/>
              </a:ext>
            </a:extLst>
          </p:cNvPr>
          <p:cNvSpPr txBox="1"/>
          <p:nvPr/>
        </p:nvSpPr>
        <p:spPr>
          <a:xfrm>
            <a:off x="5246592" y="4880115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B12FFF-1FA1-8D3C-0B29-3A24500E6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3876"/>
            <a:ext cx="3035300" cy="18415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0405F9E-FA02-FFCB-33C6-2023CC824291}"/>
              </a:ext>
            </a:extLst>
          </p:cNvPr>
          <p:cNvSpPr txBox="1"/>
          <p:nvPr/>
        </p:nvSpPr>
        <p:spPr>
          <a:xfrm>
            <a:off x="8254172" y="1276740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E7CF6E7C-8537-78D9-4553-08193EC4F3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2" y="2836273"/>
            <a:ext cx="2768600" cy="18161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F5029E0-E61F-683C-94E6-35D5ACB98A1A}"/>
              </a:ext>
            </a:extLst>
          </p:cNvPr>
          <p:cNvSpPr txBox="1"/>
          <p:nvPr/>
        </p:nvSpPr>
        <p:spPr>
          <a:xfrm>
            <a:off x="8125674" y="301059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5A0785-D18B-21D3-E69F-A2F3FAD649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11" y="4596865"/>
            <a:ext cx="2895600" cy="1778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D57D395-DAF3-904A-FCFE-F1ADEB2CCEEF}"/>
              </a:ext>
            </a:extLst>
          </p:cNvPr>
          <p:cNvSpPr txBox="1"/>
          <p:nvPr/>
        </p:nvSpPr>
        <p:spPr>
          <a:xfrm>
            <a:off x="8254172" y="482000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9" name="Picture 3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B942D6-37A1-C6C2-F79F-7D93AE5F8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2780765"/>
            <a:ext cx="2921000" cy="18161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A06B820-E658-5153-475E-2E98F1807CE0}"/>
              </a:ext>
            </a:extLst>
          </p:cNvPr>
          <p:cNvSpPr txBox="1"/>
          <p:nvPr/>
        </p:nvSpPr>
        <p:spPr>
          <a:xfrm>
            <a:off x="11152917" y="3036437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4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3683160" y="432408"/>
            <a:ext cx="482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THINK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028" name="Picture 4" descr="Earth Globe Heart Shaped Surrounded By Stock Illustration 1481247392 |  Shutterstock">
            <a:extLst>
              <a:ext uri="{FF2B5EF4-FFF2-40B4-BE49-F238E27FC236}">
                <a16:creationId xmlns:a16="http://schemas.microsoft.com/office/drawing/2014/main" id="{CCBF4FEC-8E5D-D5C7-FB9E-E62F0364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59" y="1290693"/>
            <a:ext cx="5529262" cy="49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6D722-1526-E6BD-2EC7-E0CDEF774C54}"/>
              </a:ext>
            </a:extLst>
          </p:cNvPr>
          <p:cNvSpPr txBox="1"/>
          <p:nvPr/>
        </p:nvSpPr>
        <p:spPr>
          <a:xfrm>
            <a:off x="2520566" y="1028815"/>
            <a:ext cx="715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Handout for “Passing the ball” game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D101888-C0EA-9EE0-A7C9-4C14827B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39683"/>
              </p:ext>
            </p:extLst>
          </p:nvPr>
        </p:nvGraphicFramePr>
        <p:xfrm>
          <a:off x="1225550" y="2466824"/>
          <a:ext cx="97409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450">
                  <a:extLst>
                    <a:ext uri="{9D8B030D-6E8A-4147-A177-3AD203B41FA5}">
                      <a16:colId xmlns:a16="http://schemas.microsoft.com/office/drawing/2014/main" val="3780224958"/>
                    </a:ext>
                  </a:extLst>
                </a:gridCol>
                <a:gridCol w="4870450">
                  <a:extLst>
                    <a:ext uri="{9D8B030D-6E8A-4147-A177-3AD203B41FA5}">
                      <a16:colId xmlns:a16="http://schemas.microsoft.com/office/drawing/2014/main" val="266687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How do you spell your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4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singing?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3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dancing?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painting?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8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reading?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drawing?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Where’s he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Where’s she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2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43907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A2E2B-C7C5-694F-725F-BE69708A5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05" y="544008"/>
            <a:ext cx="5761415" cy="5534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700133" y="2988243"/>
            <a:ext cx="4243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PASS THE BALL!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1767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F79EC599-8597-424A-815F-B28F75C3F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5" y="621659"/>
            <a:ext cx="8718846" cy="5614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570DE-2948-8BB4-A677-715FE8C13D73}"/>
              </a:ext>
            </a:extLst>
          </p:cNvPr>
          <p:cNvSpPr/>
          <p:nvPr/>
        </p:nvSpPr>
        <p:spPr>
          <a:xfrm>
            <a:off x="8899071" y="1029873"/>
            <a:ext cx="327448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It’s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practice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798</Words>
  <Application>Microsoft Office PowerPoint</Application>
  <PresentationFormat>Widescreen</PresentationFormat>
  <Paragraphs>125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dinh thi minh ngoc</cp:lastModifiedBy>
  <cp:revision>144</cp:revision>
  <dcterms:created xsi:type="dcterms:W3CDTF">2020-12-08T03:17:05Z</dcterms:created>
  <dcterms:modified xsi:type="dcterms:W3CDTF">2024-10-09T00:20:12Z</dcterms:modified>
</cp:coreProperties>
</file>